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
  </p:notesMasterIdLst>
  <p:handoutMasterIdLst>
    <p:handoutMasterId r:id="rId12"/>
  </p:handoutMasterIdLst>
  <p:sldIdLst>
    <p:sldId id="256" r:id="rId2"/>
    <p:sldId id="257" r:id="rId3"/>
    <p:sldId id="258" r:id="rId4"/>
    <p:sldId id="259" r:id="rId5"/>
    <p:sldId id="260" r:id="rId6"/>
    <p:sldId id="261" r:id="rId7"/>
    <p:sldId id="262" r:id="rId8"/>
    <p:sldId id="264" r:id="rId9"/>
    <p:sldId id="263" r:id="rId10"/>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84729" autoAdjust="0"/>
  </p:normalViewPr>
  <p:slideViewPr>
    <p:cSldViewPr snapToGrid="0">
      <p:cViewPr varScale="1">
        <p:scale>
          <a:sx n="74" d="100"/>
          <a:sy n="74" d="100"/>
        </p:scale>
        <p:origin x="1094" y="67"/>
      </p:cViewPr>
      <p:guideLst/>
    </p:cSldViewPr>
  </p:slideViewPr>
  <p:notesTextViewPr>
    <p:cViewPr>
      <p:scale>
        <a:sx n="1" d="1"/>
        <a:sy n="1" d="1"/>
      </p:scale>
      <p:origin x="0" y="0"/>
    </p:cViewPr>
  </p:notesTextViewPr>
  <p:notesViewPr>
    <p:cSldViewPr snapToGrid="0">
      <p:cViewPr varScale="1">
        <p:scale>
          <a:sx n="59" d="100"/>
          <a:sy n="59" d="100"/>
        </p:scale>
        <p:origin x="3254"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B0433189-03E2-418F-A745-0786E32C25EF}" type="datetimeFigureOut">
              <a:rPr kumimoji="1" lang="ja-JP" altLang="en-US" smtClean="0"/>
              <a:t>2020/12/21</a:t>
            </a:fld>
            <a:endParaRPr kumimoji="1" lang="ja-JP" altLang="en-US"/>
          </a:p>
        </p:txBody>
      </p:sp>
      <p:sp>
        <p:nvSpPr>
          <p:cNvPr id="4" name="フッター プレースホルダー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83CD9B62-15EB-46F2-87DB-95C8EE6DF0A7}" type="slidenum">
              <a:rPr kumimoji="1" lang="ja-JP" altLang="en-US" smtClean="0"/>
              <a:t>‹#›</a:t>
            </a:fld>
            <a:endParaRPr kumimoji="1" lang="ja-JP" altLang="en-US"/>
          </a:p>
        </p:txBody>
      </p:sp>
    </p:spTree>
    <p:extLst>
      <p:ext uri="{BB962C8B-B14F-4D97-AF65-F5344CB8AC3E}">
        <p14:creationId xmlns:p14="http://schemas.microsoft.com/office/powerpoint/2010/main" val="80595128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69816"/>
            <a:ext cx="4963885" cy="343691"/>
          </a:xfrm>
          <a:prstGeom prst="rect">
            <a:avLst/>
          </a:prstGeom>
        </p:spPr>
        <p:txBody>
          <a:bodyPr vert="horz" lIns="99047" tIns="49524" rIns="99047" bIns="49524" rtlCol="0"/>
          <a:lstStyle>
            <a:lvl1pPr algn="l">
              <a:defRPr sz="1300" b="1" i="0" baseline="0"/>
            </a:lvl1pPr>
          </a:lstStyle>
          <a:p>
            <a:r>
              <a:rPr kumimoji="1" lang="ja-JP" altLang="en-US" dirty="0" smtClean="0"/>
              <a:t>「働きたい！私のシンポジウム」令和元年度ダイジェスト版</a:t>
            </a:r>
            <a:endParaRPr kumimoji="1" lang="ja-JP" altLang="en-US" dirty="0"/>
          </a:p>
        </p:txBody>
      </p:sp>
      <p:sp>
        <p:nvSpPr>
          <p:cNvPr id="3" name="日付プレースホルダー 2"/>
          <p:cNvSpPr>
            <a:spLocks noGrp="1"/>
          </p:cNvSpPr>
          <p:nvPr>
            <p:ph type="dt" idx="1"/>
          </p:nvPr>
        </p:nvSpPr>
        <p:spPr>
          <a:xfrm>
            <a:off x="5721531" y="0"/>
            <a:ext cx="1376126" cy="513508"/>
          </a:xfrm>
          <a:prstGeom prst="rect">
            <a:avLst/>
          </a:prstGeom>
        </p:spPr>
        <p:txBody>
          <a:bodyPr vert="horz" lIns="99047" tIns="49524" rIns="99047" bIns="49524" rtlCol="0"/>
          <a:lstStyle>
            <a:lvl1pPr algn="r">
              <a:defRPr sz="1300"/>
            </a:lvl1pPr>
          </a:lstStyle>
          <a:p>
            <a:endParaRPr kumimoji="1" lang="ja-JP" altLang="en-US" dirty="0"/>
          </a:p>
        </p:txBody>
      </p:sp>
      <p:sp>
        <p:nvSpPr>
          <p:cNvPr id="4" name="スライド イメージ プレースホルダー 3"/>
          <p:cNvSpPr>
            <a:spLocks noGrp="1" noRot="1" noChangeAspect="1"/>
          </p:cNvSpPr>
          <p:nvPr>
            <p:ph type="sldImg" idx="2"/>
          </p:nvPr>
        </p:nvSpPr>
        <p:spPr>
          <a:xfrm>
            <a:off x="489407" y="855017"/>
            <a:ext cx="6140450" cy="3454400"/>
          </a:xfrm>
          <a:prstGeom prst="rect">
            <a:avLst/>
          </a:prstGeom>
          <a:noFill/>
          <a:ln w="12700">
            <a:solidFill>
              <a:prstClr val="black"/>
            </a:solidFill>
          </a:ln>
        </p:spPr>
        <p:txBody>
          <a:bodyPr vert="horz" lIns="99047" tIns="49524" rIns="99047" bIns="49524" rtlCol="0" anchor="ctr"/>
          <a:lstStyle/>
          <a:p>
            <a:endParaRPr lang="ja-JP" altLang="en-US"/>
          </a:p>
        </p:txBody>
      </p:sp>
      <p:sp>
        <p:nvSpPr>
          <p:cNvPr id="5" name="ノート プレースホルダー 4"/>
          <p:cNvSpPr>
            <a:spLocks noGrp="1"/>
          </p:cNvSpPr>
          <p:nvPr>
            <p:ph type="body" sz="quarter" idx="3"/>
          </p:nvPr>
        </p:nvSpPr>
        <p:spPr>
          <a:xfrm>
            <a:off x="482507" y="4637314"/>
            <a:ext cx="6134287" cy="4742285"/>
          </a:xfrm>
          <a:prstGeom prst="rect">
            <a:avLst/>
          </a:prstGeom>
        </p:spPr>
        <p:txBody>
          <a:bodyPr vert="horz" lIns="99047" tIns="49524" rIns="99047" bIns="4952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721108"/>
            <a:ext cx="3076363" cy="513507"/>
          </a:xfrm>
          <a:prstGeom prst="rect">
            <a:avLst/>
          </a:prstGeom>
        </p:spPr>
        <p:txBody>
          <a:bodyPr vert="horz" lIns="99047" tIns="49524" rIns="99047"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8"/>
            <a:ext cx="3076363" cy="513507"/>
          </a:xfrm>
          <a:prstGeom prst="rect">
            <a:avLst/>
          </a:prstGeom>
        </p:spPr>
        <p:txBody>
          <a:bodyPr vert="horz" lIns="99047" tIns="49524" rIns="99047" bIns="49524" rtlCol="0" anchor="b"/>
          <a:lstStyle>
            <a:lvl1pPr algn="r">
              <a:defRPr sz="1300"/>
            </a:lvl1pPr>
          </a:lstStyle>
          <a:p>
            <a:fld id="{B4B61BFB-7DCC-4E2C-94EB-66DC6A125629}" type="slidenum">
              <a:rPr kumimoji="1" lang="ja-JP" altLang="en-US" smtClean="0"/>
              <a:t>‹#›</a:t>
            </a:fld>
            <a:endParaRPr kumimoji="1" lang="ja-JP" altLang="en-US"/>
          </a:p>
        </p:txBody>
      </p:sp>
    </p:spTree>
    <p:extLst>
      <p:ext uri="{BB962C8B-B14F-4D97-AF65-F5344CB8AC3E}">
        <p14:creationId xmlns:p14="http://schemas.microsoft.com/office/powerpoint/2010/main" val="163451621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皆さん、こんにちは。こちらは、昨年度実施された「働きたい！わたしのシンポジウム」ダイジェスト版です。</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当日の様子を、簡単ですが、振り返っていきます。</a:t>
            </a:r>
          </a:p>
          <a:p>
            <a:r>
              <a:rPr lang="ja-JP" altLang="en-US" sz="1500" dirty="0">
                <a:latin typeface="UD デジタル 教科書体 NP-B" panose="02020700000000000000" pitchFamily="18" charset="-128"/>
                <a:ea typeface="UD デジタル 教科書体 NP-B" panose="02020700000000000000" pitchFamily="18" charset="-128"/>
              </a:rPr>
              <a:t>　本シンポジウムは平成</a:t>
            </a:r>
            <a:r>
              <a:rPr lang="en-US" altLang="ja-JP" sz="1500" dirty="0">
                <a:latin typeface="UD デジタル 教科書体 NP-B" panose="02020700000000000000" pitchFamily="18" charset="-128"/>
                <a:ea typeface="UD デジタル 教科書体 NP-B" panose="02020700000000000000" pitchFamily="18" charset="-128"/>
              </a:rPr>
              <a:t>16</a:t>
            </a:r>
            <a:r>
              <a:rPr lang="ja-JP" altLang="en-US" sz="1500" dirty="0">
                <a:latin typeface="UD デジタル 教科書体 NP-B" panose="02020700000000000000" pitchFamily="18" charset="-128"/>
                <a:ea typeface="UD デジタル 教科書体 NP-B" panose="02020700000000000000" pitchFamily="18" charset="-128"/>
              </a:rPr>
              <a:t>年度から始まり、昨年度で</a:t>
            </a:r>
            <a:r>
              <a:rPr lang="en-US" altLang="ja-JP" sz="1500" dirty="0">
                <a:latin typeface="UD デジタル 教科書体 NP-B" panose="02020700000000000000" pitchFamily="18" charset="-128"/>
                <a:ea typeface="UD デジタル 教科書体 NP-B" panose="02020700000000000000" pitchFamily="18" charset="-128"/>
              </a:rPr>
              <a:t>16</a:t>
            </a:r>
            <a:r>
              <a:rPr lang="ja-JP" altLang="en-US" sz="1500" dirty="0">
                <a:latin typeface="UD デジタル 教科書体 NP-B" panose="02020700000000000000" pitchFamily="18" charset="-128"/>
                <a:ea typeface="UD デジタル 教科書体 NP-B" panose="02020700000000000000" pitchFamily="18" charset="-128"/>
              </a:rPr>
              <a:t>回目となりました。</a:t>
            </a: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1</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228237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第</a:t>
            </a:r>
            <a:r>
              <a:rPr lang="en-US" altLang="ja-JP" sz="1500" dirty="0">
                <a:latin typeface="UD デジタル 教科書体 NP-B" panose="02020700000000000000" pitchFamily="18" charset="-128"/>
                <a:ea typeface="UD デジタル 教科書体 NP-B" panose="02020700000000000000" pitchFamily="18" charset="-128"/>
              </a:rPr>
              <a:t>16</a:t>
            </a:r>
            <a:r>
              <a:rPr lang="ja-JP" altLang="en-US" sz="1500" dirty="0">
                <a:latin typeface="UD デジタル 教科書体 NP-B" panose="02020700000000000000" pitchFamily="18" charset="-128"/>
                <a:ea typeface="UD デジタル 教科書体 NP-B" panose="02020700000000000000" pitchFamily="18" charset="-128"/>
              </a:rPr>
              <a:t>回「働きたい！わたしのシンポジウム」は、第</a:t>
            </a:r>
            <a:r>
              <a:rPr lang="en-US" altLang="ja-JP" sz="1500" dirty="0">
                <a:latin typeface="UD デジタル 教科書体 NP-B" panose="02020700000000000000" pitchFamily="18" charset="-128"/>
                <a:ea typeface="UD デジタル 教科書体 NP-B" panose="02020700000000000000" pitchFamily="18" charset="-128"/>
              </a:rPr>
              <a:t>12</a:t>
            </a:r>
            <a:r>
              <a:rPr lang="ja-JP" altLang="en-US" sz="1500" dirty="0">
                <a:latin typeface="UD デジタル 教科書体 NP-B" panose="02020700000000000000" pitchFamily="18" charset="-128"/>
                <a:ea typeface="UD デジタル 教科書体 NP-B" panose="02020700000000000000" pitchFamily="18" charset="-128"/>
              </a:rPr>
              <a:t>回より始まった地域密着型啓発企画の第５弾として、主に南部エリアの当事者の方々を前提に、磯子公会堂にて実施されました。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広告ポスター・チラシはここ数年、障害者福祉事業所にデザインを委託し、作成しています。今回は中区にある就労継続支援</a:t>
            </a:r>
            <a:r>
              <a:rPr lang="en-US" altLang="ja-JP" sz="1500" dirty="0">
                <a:latin typeface="UD デジタル 教科書体 NP-B" panose="02020700000000000000" pitchFamily="18" charset="-128"/>
                <a:ea typeface="UD デジタル 教科書体 NP-B" panose="02020700000000000000" pitchFamily="18" charset="-128"/>
              </a:rPr>
              <a:t>B</a:t>
            </a:r>
            <a:r>
              <a:rPr lang="ja-JP" altLang="en-US" sz="1500" dirty="0">
                <a:latin typeface="UD デジタル 教科書体 NP-B" panose="02020700000000000000" pitchFamily="18" charset="-128"/>
                <a:ea typeface="UD デジタル 教科書体 NP-B" panose="02020700000000000000" pitchFamily="18" charset="-128"/>
              </a:rPr>
              <a:t>型事業所の利用者の方々が、数か月にわたり検討を重ね、作成してくださいました。</a:t>
            </a: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2</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14864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毎年、会場では実施エリア内にて活動する障害者福祉事業所による販売スペースを設けています。</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当日は、磯子区内から就労継続支援</a:t>
            </a:r>
            <a:r>
              <a:rPr lang="en-US" altLang="ja-JP" sz="1500" dirty="0">
                <a:latin typeface="UD デジタル 教科書体 NP-B" panose="02020700000000000000" pitchFamily="18" charset="-128"/>
                <a:ea typeface="UD デジタル 教科書体 NP-B" panose="02020700000000000000" pitchFamily="18" charset="-128"/>
              </a:rPr>
              <a:t>B</a:t>
            </a:r>
            <a:r>
              <a:rPr lang="ja-JP" altLang="en-US" sz="1500" dirty="0">
                <a:latin typeface="UD デジタル 教科書体 NP-B" panose="02020700000000000000" pitchFamily="18" charset="-128"/>
                <a:ea typeface="UD デジタル 教科書体 NP-B" panose="02020700000000000000" pitchFamily="18" charset="-128"/>
              </a:rPr>
              <a:t>型事業所が２か所、お菓子やパンの販売ブースを出店しました。過去の開催時では多いときは７～８事業所が出店することもありました。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また、視覚障害・感覚過敏の方向けの補助器具として、拡大鏡や医療用遮光レンズの実演、展示も併せて行われました。写真は開場前のセッティングのようすです。この日は第３部が始まる前には物販が全て完売となる盛況ぶりでした。</a:t>
            </a: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3</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375251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会場は、６</a:t>
            </a:r>
            <a:r>
              <a:rPr lang="en-US" altLang="ja-JP" sz="1500" dirty="0">
                <a:latin typeface="UD デジタル 教科書体 NP-B" panose="02020700000000000000" pitchFamily="18" charset="-128"/>
                <a:ea typeface="UD デジタル 教科書体 NP-B" panose="02020700000000000000" pitchFamily="18" charset="-128"/>
              </a:rPr>
              <a:t>00</a:t>
            </a:r>
            <a:r>
              <a:rPr lang="ja-JP" altLang="en-US" sz="1500" dirty="0">
                <a:latin typeface="UD デジタル 教科書体 NP-B" panose="02020700000000000000" pitchFamily="18" charset="-128"/>
                <a:ea typeface="UD デジタル 教科書体 NP-B" panose="02020700000000000000" pitchFamily="18" charset="-128"/>
              </a:rPr>
              <a:t>名規模の定員の中、来場者は約</a:t>
            </a:r>
            <a:r>
              <a:rPr lang="en-US" altLang="ja-JP" sz="1500" dirty="0">
                <a:latin typeface="UD デジタル 教科書体 NP-B" panose="02020700000000000000" pitchFamily="18" charset="-128"/>
                <a:ea typeface="UD デジタル 教科書体 NP-B" panose="02020700000000000000" pitchFamily="18" charset="-128"/>
              </a:rPr>
              <a:t>430</a:t>
            </a:r>
            <a:r>
              <a:rPr lang="ja-JP" altLang="en-US" sz="1500" dirty="0">
                <a:latin typeface="UD デジタル 教科書体 NP-B" panose="02020700000000000000" pitchFamily="18" charset="-128"/>
                <a:ea typeface="UD デジタル 教科書体 NP-B" panose="02020700000000000000" pitchFamily="18" charset="-128"/>
              </a:rPr>
              <a:t>名、７割を超える盛況ぶりでした。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例年、就労移行支援事業所や就労継続支援</a:t>
            </a:r>
            <a:r>
              <a:rPr lang="en-US" altLang="ja-JP" sz="1500" dirty="0">
                <a:latin typeface="UD デジタル 教科書体 NP-B" panose="02020700000000000000" pitchFamily="18" charset="-128"/>
                <a:ea typeface="UD デジタル 教科書体 NP-B" panose="02020700000000000000" pitchFamily="18" charset="-128"/>
              </a:rPr>
              <a:t>B</a:t>
            </a:r>
            <a:r>
              <a:rPr lang="ja-JP" altLang="en-US" sz="1500" dirty="0">
                <a:latin typeface="UD デジタル 教科書体 NP-B" panose="02020700000000000000" pitchFamily="18" charset="-128"/>
                <a:ea typeface="UD デジタル 教科書体 NP-B" panose="02020700000000000000" pitchFamily="18" charset="-128"/>
              </a:rPr>
              <a:t>型事業所の利用者他、様々な方にご来場いただいていますが、今回は特に当事者の保護者と思しき方や、お子さん連れのご家族の来場も数多くみられました。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来場された方々は、障害特性に合わせた座席配置に従って座り、手話通訳者や要約筆記者等の支援も入りながら、本市採用の障害のある会計年度任用職員</a:t>
            </a:r>
            <a:r>
              <a:rPr lang="en-US" altLang="ja-JP" sz="1500" dirty="0">
                <a:latin typeface="UD デジタル 教科書体 NP-B" panose="02020700000000000000" pitchFamily="18" charset="-128"/>
                <a:ea typeface="UD デジタル 教科書体 NP-B" panose="02020700000000000000" pitchFamily="18" charset="-128"/>
              </a:rPr>
              <a:t>2</a:t>
            </a:r>
            <a:r>
              <a:rPr lang="ja-JP" altLang="en-US" sz="1500" dirty="0">
                <a:latin typeface="UD デジタル 教科書体 NP-B" panose="02020700000000000000" pitchFamily="18" charset="-128"/>
                <a:ea typeface="UD デジタル 教科書体 NP-B" panose="02020700000000000000" pitchFamily="18" charset="-128"/>
              </a:rPr>
              <a:t>名の司会進行にて予定時刻通りに始まりました。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中には開場の</a:t>
            </a:r>
            <a:r>
              <a:rPr lang="en-US" altLang="ja-JP" sz="1500" dirty="0">
                <a:latin typeface="UD デジタル 教科書体 NP-B" panose="02020700000000000000" pitchFamily="18" charset="-128"/>
                <a:ea typeface="UD デジタル 教科書体 NP-B" panose="02020700000000000000" pitchFamily="18" charset="-128"/>
              </a:rPr>
              <a:t>13</a:t>
            </a:r>
            <a:r>
              <a:rPr lang="ja-JP" altLang="en-US" sz="1500" dirty="0">
                <a:latin typeface="UD デジタル 教科書体 NP-B" panose="02020700000000000000" pitchFamily="18" charset="-128"/>
                <a:ea typeface="UD デジタル 教科書体 NP-B" panose="02020700000000000000" pitchFamily="18" charset="-128"/>
              </a:rPr>
              <a:t>時の２時間近く前からお待ちいただいた方もいらっしゃいました。</a:t>
            </a: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4</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3130366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第１部の企業による基調講演では、居酒屋・イタリアンレストラン等、飲食事業を展開されている株式会社オーイズミフーズ様による障害者雇用事例が紹介されました。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「関わるすべての人に</a:t>
            </a:r>
            <a:r>
              <a:rPr lang="en-US" altLang="ja-JP" sz="1500" dirty="0">
                <a:latin typeface="UD デジタル 教科書体 NP-B" panose="02020700000000000000" pitchFamily="18" charset="-128"/>
                <a:ea typeface="UD デジタル 教科書体 NP-B" panose="02020700000000000000" pitchFamily="18" charset="-128"/>
              </a:rPr>
              <a:t>HAPPY</a:t>
            </a:r>
            <a:r>
              <a:rPr lang="ja-JP" altLang="en-US" sz="1500" dirty="0">
                <a:latin typeface="UD デジタル 教科書体 NP-B" panose="02020700000000000000" pitchFamily="18" charset="-128"/>
                <a:ea typeface="UD デジタル 教科書体 NP-B" panose="02020700000000000000" pitchFamily="18" charset="-128"/>
              </a:rPr>
              <a:t>（ハッピー）を」を、企業理念にかかげ、同社の「働きたい」に応える雇用事例に、熱心にメモを取られる方もいらっしゃいました。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①「障害」ではなく、「人」と向き合う、②「義務」ではなく、「価値」を理解する、③「出来ない」ではなく、「どうしたら出来るか？」と考える。</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少しずつ、企業の雇用形態も多様化していると感じました。普段の私たちの生活の中でも、とても参考になる内容でした。</a:t>
            </a:r>
            <a:endParaRPr lang="en-US" altLang="ja-JP" sz="1500" dirty="0">
              <a:latin typeface="UD デジタル 教科書体 NP-B" panose="02020700000000000000" pitchFamily="18" charset="-128"/>
              <a:ea typeface="UD デジタル 教科書体 NP-B" panose="02020700000000000000" pitchFamily="18" charset="-128"/>
            </a:endParaRPr>
          </a:p>
          <a:p>
            <a:endParaRPr lang="ja-JP" altLang="en-US" sz="1500" dirty="0">
              <a:latin typeface="UD デジタル 教科書体 NP-B" panose="02020700000000000000" pitchFamily="18" charset="-128"/>
              <a:ea typeface="UD デジタル 教科書体 NP-B" panose="02020700000000000000" pitchFamily="18" charset="-128"/>
            </a:endParaRP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5</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6246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第</a:t>
            </a:r>
            <a:r>
              <a:rPr lang="en-US" altLang="ja-JP" sz="1500" dirty="0">
                <a:latin typeface="UD デジタル 教科書体 NP-B" panose="02020700000000000000" pitchFamily="18" charset="-128"/>
                <a:ea typeface="UD デジタル 教科書体 NP-B" panose="02020700000000000000" pitchFamily="18" charset="-128"/>
              </a:rPr>
              <a:t>2</a:t>
            </a:r>
            <a:r>
              <a:rPr lang="ja-JP" altLang="en-US" sz="1500" dirty="0">
                <a:latin typeface="UD デジタル 教科書体 NP-B" panose="02020700000000000000" pitchFamily="18" charset="-128"/>
                <a:ea typeface="UD デジタル 教科書体 NP-B" panose="02020700000000000000" pitchFamily="18" charset="-128"/>
              </a:rPr>
              <a:t>部は、知的障害のある方、精神障害のある方、発達障害のある方がそれぞれ、ご自分の言葉や方法でご自身の障害について、就労に至る経緯をふまえながら話されました。スライド資料は</a:t>
            </a:r>
            <a:r>
              <a:rPr lang="en-US" altLang="ja-JP" sz="1500" dirty="0">
                <a:latin typeface="UD デジタル 教科書体 NP-B" panose="02020700000000000000" pitchFamily="18" charset="-128"/>
                <a:ea typeface="UD デジタル 教科書体 NP-B" panose="02020700000000000000" pitchFamily="18" charset="-128"/>
              </a:rPr>
              <a:t>3</a:t>
            </a:r>
            <a:r>
              <a:rPr lang="ja-JP" altLang="en-US" sz="1500" dirty="0">
                <a:latin typeface="UD デジタル 教科書体 NP-B" panose="02020700000000000000" pitchFamily="18" charset="-128"/>
                <a:ea typeface="UD デジタル 教科書体 NP-B" panose="02020700000000000000" pitchFamily="18" charset="-128"/>
              </a:rPr>
              <a:t>名の登壇者のうち、精神障害・発達障害がそれぞれある方の会場に向けたメッセージです。</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１．高齢者福祉施設にて介護補助として働く知的障害のある</a:t>
            </a:r>
            <a:r>
              <a:rPr lang="en-US" altLang="ja-JP" sz="1500" dirty="0">
                <a:latin typeface="UD デジタル 教科書体 NP-B" panose="02020700000000000000" pitchFamily="18" charset="-128"/>
                <a:ea typeface="UD デジタル 教科書体 NP-B" panose="02020700000000000000" pitchFamily="18" charset="-128"/>
              </a:rPr>
              <a:t>A</a:t>
            </a:r>
            <a:r>
              <a:rPr lang="ja-JP" altLang="en-US" sz="1500" dirty="0">
                <a:latin typeface="UD デジタル 教科書体 NP-B" panose="02020700000000000000" pitchFamily="18" charset="-128"/>
                <a:ea typeface="UD デジタル 教科書体 NP-B" panose="02020700000000000000" pitchFamily="18" charset="-128"/>
              </a:rPr>
              <a:t>さん、「介護職の資格をとって、将来は今の彼女と一緒に人生を歩みたい。」と目標を熱く語りました。</a:t>
            </a:r>
            <a:endParaRPr lang="en-US" altLang="ja-JP" sz="1500" dirty="0">
              <a:latin typeface="UD デジタル 教科書体 NP-B" panose="02020700000000000000" pitchFamily="18" charset="-128"/>
              <a:ea typeface="UD デジタル 教科書体 NP-B" panose="02020700000000000000" pitchFamily="18" charset="-128"/>
            </a:endParaRPr>
          </a:p>
          <a:p>
            <a:pPr defTabSz="990469">
              <a:defRPr/>
            </a:pPr>
            <a:r>
              <a:rPr lang="ja-JP" altLang="en-US" sz="1500" dirty="0">
                <a:latin typeface="UD デジタル 教科書体 NP-B" panose="02020700000000000000" pitchFamily="18" charset="-128"/>
                <a:ea typeface="UD デジタル 教科書体 NP-B" panose="02020700000000000000" pitchFamily="18" charset="-128"/>
              </a:rPr>
              <a:t>２．大手コンサルティング会社にて総務・人事業務に従事する発達障害のある</a:t>
            </a:r>
            <a:r>
              <a:rPr lang="en-US" altLang="ja-JP" sz="1500" dirty="0">
                <a:latin typeface="UD デジタル 教科書体 NP-B" panose="02020700000000000000" pitchFamily="18" charset="-128"/>
                <a:ea typeface="UD デジタル 教科書体 NP-B" panose="02020700000000000000" pitchFamily="18" charset="-128"/>
              </a:rPr>
              <a:t>B</a:t>
            </a:r>
            <a:r>
              <a:rPr lang="ja-JP" altLang="en-US" sz="1500" dirty="0">
                <a:latin typeface="UD デジタル 教科書体 NP-B" panose="02020700000000000000" pitchFamily="18" charset="-128"/>
                <a:ea typeface="UD デジタル 教科書体 NP-B" panose="02020700000000000000" pitchFamily="18" charset="-128"/>
              </a:rPr>
              <a:t>さん、「相談できる人、環境を複数もつ、息抜きを見つける、無理をしない。」と言った、仕事を続ける秘訣を披露。 目標は、「障害者と会社の双方から</a:t>
            </a:r>
            <a:r>
              <a:rPr lang="en-US" altLang="ja-JP" sz="1500" dirty="0">
                <a:latin typeface="UD デジタル 教科書体 NP-B" panose="02020700000000000000" pitchFamily="18" charset="-128"/>
                <a:ea typeface="UD デジタル 教科書体 NP-B" panose="02020700000000000000" pitchFamily="18" charset="-128"/>
              </a:rPr>
              <a:t>『</a:t>
            </a:r>
            <a:r>
              <a:rPr lang="ja-JP" altLang="en-US" sz="1500" dirty="0">
                <a:latin typeface="UD デジタル 教科書体 NP-B" panose="02020700000000000000" pitchFamily="18" charset="-128"/>
                <a:ea typeface="UD デジタル 教科書体 NP-B" panose="02020700000000000000" pitchFamily="18" charset="-128"/>
              </a:rPr>
              <a:t>頼られる存在</a:t>
            </a:r>
            <a:r>
              <a:rPr lang="en-US" altLang="ja-JP" sz="1500" dirty="0">
                <a:latin typeface="UD デジタル 教科書体 NP-B" panose="02020700000000000000" pitchFamily="18" charset="-128"/>
                <a:ea typeface="UD デジタル 教科書体 NP-B" panose="02020700000000000000" pitchFamily="18" charset="-128"/>
              </a:rPr>
              <a:t>』</a:t>
            </a:r>
            <a:r>
              <a:rPr lang="ja-JP" altLang="en-US" sz="1500" dirty="0">
                <a:latin typeface="UD デジタル 教科書体 NP-B" panose="02020700000000000000" pitchFamily="18" charset="-128"/>
                <a:ea typeface="UD デジタル 教科書体 NP-B" panose="02020700000000000000" pitchFamily="18" charset="-128"/>
              </a:rPr>
              <a:t>になり、両者をつなぐ</a:t>
            </a:r>
            <a:r>
              <a:rPr lang="en-US" altLang="ja-JP" sz="1500" dirty="0">
                <a:latin typeface="UD デジタル 教科書体 NP-B" panose="02020700000000000000" pitchFamily="18" charset="-128"/>
                <a:ea typeface="UD デジタル 教科書体 NP-B" panose="02020700000000000000" pitchFamily="18" charset="-128"/>
              </a:rPr>
              <a:t>『</a:t>
            </a:r>
            <a:r>
              <a:rPr lang="ja-JP" altLang="en-US" sz="1500" dirty="0">
                <a:latin typeface="UD デジタル 教科書体 NP-B" panose="02020700000000000000" pitchFamily="18" charset="-128"/>
                <a:ea typeface="UD デジタル 教科書体 NP-B" panose="02020700000000000000" pitchFamily="18" charset="-128"/>
              </a:rPr>
              <a:t>掛け橋</a:t>
            </a:r>
            <a:r>
              <a:rPr lang="en-US" altLang="ja-JP" sz="1500" dirty="0">
                <a:latin typeface="UD デジタル 教科書体 NP-B" panose="02020700000000000000" pitchFamily="18" charset="-128"/>
                <a:ea typeface="UD デジタル 教科書体 NP-B" panose="02020700000000000000" pitchFamily="18" charset="-128"/>
              </a:rPr>
              <a:t>』</a:t>
            </a:r>
            <a:r>
              <a:rPr lang="ja-JP" altLang="en-US" sz="1500" dirty="0">
                <a:latin typeface="UD デジタル 教科書体 NP-B" panose="02020700000000000000" pitchFamily="18" charset="-128"/>
                <a:ea typeface="UD デジタル 教科書体 NP-B" panose="02020700000000000000" pitchFamily="18" charset="-128"/>
              </a:rPr>
              <a:t>になる。」だそうです。</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３．国の出先機関にて検疫補助の業務に従事する精神障害のある</a:t>
            </a:r>
            <a:r>
              <a:rPr lang="en-US" altLang="ja-JP" sz="1500" dirty="0">
                <a:latin typeface="UD デジタル 教科書体 NP-B" panose="02020700000000000000" pitchFamily="18" charset="-128"/>
                <a:ea typeface="UD デジタル 教科書体 NP-B" panose="02020700000000000000" pitchFamily="18" charset="-128"/>
              </a:rPr>
              <a:t>C</a:t>
            </a:r>
            <a:r>
              <a:rPr lang="ja-JP" altLang="en-US" sz="1500" dirty="0">
                <a:latin typeface="UD デジタル 教科書体 NP-B" panose="02020700000000000000" pitchFamily="18" charset="-128"/>
                <a:ea typeface="UD デジタル 教科書体 NP-B" panose="02020700000000000000" pitchFamily="18" charset="-128"/>
              </a:rPr>
              <a:t>さんは、「人生一度きり、責任は自分自身に返ってくる。どう受け止めるかは自分次第。幸せだと感じるハードルを下げてみよう。」と語りかけていました</a:t>
            </a:r>
            <a:r>
              <a:rPr lang="ja-JP" altLang="en-US" sz="1500" dirty="0">
                <a:latin typeface="UD デジタル 教科書体 NP-B" panose="02020700000000000000" pitchFamily="18" charset="-128"/>
                <a:ea typeface="UD デジタル 教科書体 NP-B" panose="02020700000000000000" pitchFamily="18" charset="-128"/>
              </a:rPr>
              <a:t>。</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三者三様のメッセージに、ご来場いただいた方々も熱心に耳を傾けていらっしゃいました。</a:t>
            </a:r>
            <a:endParaRPr lang="ja-JP" altLang="en-US" sz="1500" dirty="0">
              <a:latin typeface="UD デジタル 教科書体 NP-B" panose="02020700000000000000" pitchFamily="18" charset="-128"/>
              <a:ea typeface="UD デジタル 教科書体 NP-B" panose="02020700000000000000" pitchFamily="18" charset="-128"/>
            </a:endParaRP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6</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1808126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第</a:t>
            </a:r>
            <a:r>
              <a:rPr lang="en-US" altLang="ja-JP" sz="1500" dirty="0">
                <a:latin typeface="UD デジタル 教科書体 NP-B" panose="02020700000000000000" pitchFamily="18" charset="-128"/>
                <a:ea typeface="UD デジタル 教科書体 NP-B" panose="02020700000000000000" pitchFamily="18" charset="-128"/>
              </a:rPr>
              <a:t>3</a:t>
            </a:r>
            <a:r>
              <a:rPr lang="ja-JP" altLang="en-US" sz="1500" dirty="0">
                <a:latin typeface="UD デジタル 教科書体 NP-B" panose="02020700000000000000" pitchFamily="18" charset="-128"/>
                <a:ea typeface="UD デジタル 教科書体 NP-B" panose="02020700000000000000" pitchFamily="18" charset="-128"/>
              </a:rPr>
              <a:t>部では、それまでに登壇された７名の方に加え、磯子区で活動する基幹相談支援センター・生活支援センター・就労支援センターの各支援機関の職員や当事者を支援する特別支援学校の先生も交えたグループトークが展開されました。ファシリテーターは、横浜市内で精神障害のある方の支援に取り組む横浜ピアスタッフ協会（</a:t>
            </a:r>
            <a:r>
              <a:rPr lang="en-US" altLang="ja-JP" sz="1500" dirty="0">
                <a:latin typeface="UD デジタル 教科書体 NP-B" panose="02020700000000000000" pitchFamily="18" charset="-128"/>
                <a:ea typeface="UD デジタル 教科書体 NP-B" panose="02020700000000000000" pitchFamily="18" charset="-128"/>
              </a:rPr>
              <a:t>https://shalom153.wixsite.com/yokohama-peers</a:t>
            </a:r>
            <a:r>
              <a:rPr lang="ja-JP" altLang="en-US" sz="1500" dirty="0">
                <a:latin typeface="UD デジタル 教科書体 NP-B" panose="02020700000000000000" pitchFamily="18" charset="-128"/>
                <a:ea typeface="UD デジタル 教科書体 NP-B" panose="02020700000000000000" pitchFamily="18" charset="-128"/>
              </a:rPr>
              <a:t>）の当事者スタッフと横浜南部就労支援センター職員が担当。第</a:t>
            </a:r>
            <a:r>
              <a:rPr lang="en-US" altLang="ja-JP" sz="1500" dirty="0">
                <a:latin typeface="UD デジタル 教科書体 NP-B" panose="02020700000000000000" pitchFamily="18" charset="-128"/>
                <a:ea typeface="UD デジタル 教科書体 NP-B" panose="02020700000000000000" pitchFamily="18" charset="-128"/>
              </a:rPr>
              <a:t>2</a:t>
            </a:r>
            <a:r>
              <a:rPr lang="ja-JP" altLang="en-US" sz="1500" dirty="0">
                <a:latin typeface="UD デジタル 教科書体 NP-B" panose="02020700000000000000" pitchFamily="18" charset="-128"/>
                <a:ea typeface="UD デジタル 教科書体 NP-B" panose="02020700000000000000" pitchFamily="18" charset="-128"/>
              </a:rPr>
              <a:t>部登壇者の「そのとき」にスポットライトをあて、どのような支援機関がどのようにご本人の支援にあたったのか、話が進められました。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グループトークの最後には来場者に向けて、質問コーナーも実施。「なりたい職業や、やってみたい仕事、野望はありますか？」。「</a:t>
            </a:r>
            <a:r>
              <a:rPr lang="en-US" altLang="ja-JP" sz="1500" dirty="0">
                <a:latin typeface="UD デジタル 教科書体 NP-B" panose="02020700000000000000" pitchFamily="18" charset="-128"/>
                <a:ea typeface="UD デジタル 教科書体 NP-B" panose="02020700000000000000" pitchFamily="18" charset="-128"/>
              </a:rPr>
              <a:t>A</a:t>
            </a:r>
            <a:r>
              <a:rPr lang="ja-JP" altLang="en-US" sz="1500" dirty="0">
                <a:latin typeface="UD デジタル 教科書体 NP-B" panose="02020700000000000000" pitchFamily="18" charset="-128"/>
                <a:ea typeface="UD デジタル 教科書体 NP-B" panose="02020700000000000000" pitchFamily="18" charset="-128"/>
              </a:rPr>
              <a:t>：ある」、「</a:t>
            </a:r>
            <a:r>
              <a:rPr lang="en-US" altLang="ja-JP" sz="1500" dirty="0">
                <a:latin typeface="UD デジタル 教科書体 NP-B" panose="02020700000000000000" pitchFamily="18" charset="-128"/>
                <a:ea typeface="UD デジタル 教科書体 NP-B" panose="02020700000000000000" pitchFamily="18" charset="-128"/>
              </a:rPr>
              <a:t>B</a:t>
            </a:r>
            <a:r>
              <a:rPr lang="ja-JP" altLang="en-US" sz="1500" dirty="0">
                <a:latin typeface="UD デジタル 教科書体 NP-B" panose="02020700000000000000" pitchFamily="18" charset="-128"/>
                <a:ea typeface="UD デジタル 教科書体 NP-B" panose="02020700000000000000" pitchFamily="18" charset="-128"/>
              </a:rPr>
              <a:t>：まだない」それぞれの立場からなぜその答えを出したのか、会場インタビューも実施されました。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シンポジウムは計３時間超の長時間にわたりましたが、最後まで熱気さめやらぬ会場の雰囲気に、会場スタッフも終始笑顔で進行を見守ることができました。</a:t>
            </a: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7</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413716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こちらは、来場いただいた方々の声をアンケート結果にまとめたものです。シンポジウム参加者数</a:t>
            </a:r>
            <a:r>
              <a:rPr lang="en-US" altLang="ja-JP" sz="1500" dirty="0">
                <a:latin typeface="UD デジタル 教科書体 NP-B" panose="02020700000000000000" pitchFamily="18" charset="-128"/>
                <a:ea typeface="UD デジタル 教科書体 NP-B" panose="02020700000000000000" pitchFamily="18" charset="-128"/>
              </a:rPr>
              <a:t>428</a:t>
            </a:r>
            <a:r>
              <a:rPr lang="ja-JP" altLang="en-US" sz="1500" dirty="0">
                <a:latin typeface="UD デジタル 教科書体 NP-B" panose="02020700000000000000" pitchFamily="18" charset="-128"/>
                <a:ea typeface="UD デジタル 教科書体 NP-B" panose="02020700000000000000" pitchFamily="18" charset="-128"/>
              </a:rPr>
              <a:t>名のうち、アンケート回答者数は</a:t>
            </a:r>
            <a:r>
              <a:rPr lang="en-US" altLang="ja-JP" sz="1500" dirty="0">
                <a:latin typeface="UD デジタル 教科書体 NP-B" panose="02020700000000000000" pitchFamily="18" charset="-128"/>
                <a:ea typeface="UD デジタル 教科書体 NP-B" panose="02020700000000000000" pitchFamily="18" charset="-128"/>
              </a:rPr>
              <a:t>229</a:t>
            </a:r>
            <a:r>
              <a:rPr lang="ja-JP" altLang="en-US" sz="1500" dirty="0">
                <a:latin typeface="UD デジタル 教科書体 NP-B" panose="02020700000000000000" pitchFamily="18" charset="-128"/>
                <a:ea typeface="UD デジタル 教科書体 NP-B" panose="02020700000000000000" pitchFamily="18" charset="-128"/>
              </a:rPr>
              <a:t>名、アンケート回収率は</a:t>
            </a:r>
            <a:r>
              <a:rPr lang="en-US" altLang="ja-JP" sz="1500" dirty="0">
                <a:latin typeface="UD デジタル 教科書体 NP-B" panose="02020700000000000000" pitchFamily="18" charset="-128"/>
                <a:ea typeface="UD デジタル 教科書体 NP-B" panose="02020700000000000000" pitchFamily="18" charset="-128"/>
              </a:rPr>
              <a:t>54%</a:t>
            </a:r>
            <a:r>
              <a:rPr lang="ja-JP" altLang="en-US" sz="1500" dirty="0">
                <a:latin typeface="UD デジタル 教科書体 NP-B" panose="02020700000000000000" pitchFamily="18" charset="-128"/>
                <a:ea typeface="UD デジタル 教科書体 NP-B" panose="02020700000000000000" pitchFamily="18" charset="-128"/>
              </a:rPr>
              <a:t>という結果となりました。来場者の約半数の方々にご回答いただきました。有難うございました。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至らない点も多くありましたが、全体的に「非常によかった」「よかった」というご意見をたくさん頂戴し、担当者だけでなく、当日登壇いただいた皆様にとっても嬉しい結果となりました。当日はインフルエンザだけでなく、コロナウィルスの感染が徐々に明らかになってきた頃、開催も危ぶまれる状況の中、多くの皆様にお越しいただけたことは本当に有難く思い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　課題点は次回以降の企画に活かして、今後も障害者の就労支援に向けたよりよい情報発信に努めていきます。</a:t>
            </a:r>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8</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375300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500" dirty="0">
                <a:latin typeface="UD デジタル 教科書体 NP-B" panose="02020700000000000000" pitchFamily="18" charset="-128"/>
                <a:ea typeface="UD デジタル 教科書体 NP-B" panose="02020700000000000000" pitchFamily="18" charset="-128"/>
              </a:rPr>
              <a:t>　第</a:t>
            </a:r>
            <a:r>
              <a:rPr lang="en-US" altLang="ja-JP" sz="1500" dirty="0">
                <a:latin typeface="UD デジタル 教科書体 NP-B" panose="02020700000000000000" pitchFamily="18" charset="-128"/>
                <a:ea typeface="UD デジタル 教科書体 NP-B" panose="02020700000000000000" pitchFamily="18" charset="-128"/>
              </a:rPr>
              <a:t>16</a:t>
            </a:r>
            <a:r>
              <a:rPr lang="ja-JP" altLang="en-US" sz="1500" dirty="0">
                <a:latin typeface="UD デジタル 教科書体 NP-B" panose="02020700000000000000" pitchFamily="18" charset="-128"/>
                <a:ea typeface="UD デジタル 教科書体 NP-B" panose="02020700000000000000" pitchFamily="18" charset="-128"/>
              </a:rPr>
              <a:t>回「働きたい！わたしのシンポジウム」ダイジェスト版を最後までご視聴いただき有難うございました。</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500" dirty="0">
                <a:latin typeface="UD デジタル 教科書体 NP-B" panose="02020700000000000000" pitchFamily="18" charset="-128"/>
                <a:ea typeface="UD デジタル 教科書体 NP-B" panose="02020700000000000000" pitchFamily="18" charset="-128"/>
              </a:rPr>
              <a:t>来年はぜひ足を運んでみたい方、会場に行くのは大変だけれどまた視聴したい方、来年度以降の取組をどうぞお楽しみに！</a:t>
            </a:r>
            <a:endParaRPr lang="en-US" altLang="ja-JP" sz="1500" dirty="0">
              <a:latin typeface="UD デジタル 教科書体 NP-B" panose="02020700000000000000" pitchFamily="18" charset="-128"/>
              <a:ea typeface="UD デジタル 教科書体 NP-B" panose="02020700000000000000" pitchFamily="18" charset="-128"/>
            </a:endParaRPr>
          </a:p>
          <a:p>
            <a:pPr defTabSz="990469">
              <a:defRPr/>
            </a:pPr>
            <a:r>
              <a:rPr lang="ja-JP" altLang="en-US" sz="1500" dirty="0">
                <a:latin typeface="UD デジタル 教科書体 NP-B" panose="02020700000000000000" pitchFamily="18" charset="-128"/>
                <a:ea typeface="UD デジタル 教科書体 NP-B" panose="02020700000000000000" pitchFamily="18" charset="-128"/>
              </a:rPr>
              <a:t>　このコンテンツに関するお問い合わせは</a:t>
            </a:r>
            <a:endParaRPr lang="en-US" altLang="ja-JP" sz="1500" dirty="0">
              <a:latin typeface="UD デジタル 教科書体 NP-B" panose="02020700000000000000" pitchFamily="18" charset="-128"/>
              <a:ea typeface="UD デジタル 教科書体 NP-B" panose="02020700000000000000" pitchFamily="18" charset="-128"/>
            </a:endParaRPr>
          </a:p>
          <a:p>
            <a:pPr defTabSz="990469">
              <a:defRPr/>
            </a:pPr>
            <a:endParaRPr lang="en-US" altLang="ja-JP" sz="1500" dirty="0">
              <a:latin typeface="UD デジタル 教科書体 NP-B" panose="02020700000000000000" pitchFamily="18" charset="-128"/>
              <a:ea typeface="UD デジタル 教科書体 NP-B" panose="02020700000000000000" pitchFamily="18" charset="-128"/>
            </a:endParaRPr>
          </a:p>
          <a:p>
            <a:pPr defTabSz="990469">
              <a:defRPr/>
            </a:pPr>
            <a:r>
              <a:rPr lang="ja-JP" altLang="en-US" sz="1500" dirty="0">
                <a:latin typeface="UD デジタル 教科書体 NP-B" panose="02020700000000000000" pitchFamily="18" charset="-128"/>
                <a:ea typeface="UD デジタル 教科書体 NP-B" panose="02020700000000000000" pitchFamily="18" charset="-128"/>
              </a:rPr>
              <a:t>横浜市健康福祉局障害自立支援課就労支援係</a:t>
            </a:r>
            <a:endParaRPr lang="en-US" altLang="ja-JP" sz="1500" dirty="0">
              <a:latin typeface="UD デジタル 教科書体 NP-B" panose="02020700000000000000" pitchFamily="18" charset="-128"/>
              <a:ea typeface="UD デジタル 教科書体 NP-B" panose="02020700000000000000" pitchFamily="18" charset="-128"/>
            </a:endParaRPr>
          </a:p>
          <a:p>
            <a:pPr defTabSz="990469">
              <a:defRPr/>
            </a:pPr>
            <a:r>
              <a:rPr lang="ja-JP" altLang="en-US" sz="1500" dirty="0">
                <a:latin typeface="UD デジタル 教科書体 NP-B" panose="02020700000000000000" pitchFamily="18" charset="-128"/>
                <a:ea typeface="UD デジタル 教科書体 NP-B" panose="02020700000000000000" pitchFamily="18" charset="-128"/>
              </a:rPr>
              <a:t>（</a:t>
            </a:r>
            <a:r>
              <a:rPr lang="en-US" altLang="ja-JP" sz="1500" dirty="0">
                <a:latin typeface="UD デジタル 教科書体 NP-B" panose="02020700000000000000" pitchFamily="18" charset="-128"/>
                <a:ea typeface="UD デジタル 教科書体 NP-B" panose="02020700000000000000" pitchFamily="18" charset="-128"/>
              </a:rPr>
              <a:t>Email</a:t>
            </a:r>
            <a:r>
              <a:rPr lang="ja-JP" altLang="en-US" sz="1500" dirty="0">
                <a:latin typeface="UD デジタル 教科書体 NP-B" panose="02020700000000000000" pitchFamily="18" charset="-128"/>
                <a:ea typeface="UD デジタル 教科書体 NP-B" panose="02020700000000000000" pitchFamily="18" charset="-128"/>
              </a:rPr>
              <a:t>：</a:t>
            </a:r>
            <a:r>
              <a:rPr lang="en-US" altLang="ja-JP" sz="1500" dirty="0">
                <a:latin typeface="UD デジタル 教科書体 NP-B" panose="02020700000000000000" pitchFamily="18" charset="-128"/>
                <a:ea typeface="UD デジタル 教科書体 NP-B" panose="02020700000000000000" pitchFamily="18" charset="-128"/>
              </a:rPr>
              <a:t>kf-syuurou@city.yokohama.jp</a:t>
            </a:r>
            <a:r>
              <a:rPr lang="ja-JP" altLang="en-US" sz="1500" dirty="0">
                <a:latin typeface="UD デジタル 教科書体 NP-B" panose="02020700000000000000" pitchFamily="18" charset="-128"/>
                <a:ea typeface="UD デジタル 教科書体 NP-B" panose="02020700000000000000" pitchFamily="18" charset="-128"/>
              </a:rPr>
              <a:t>）</a:t>
            </a:r>
            <a:endParaRPr lang="en-US" altLang="ja-JP" sz="1500" dirty="0">
              <a:latin typeface="UD デジタル 教科書体 NP-B" panose="02020700000000000000" pitchFamily="18" charset="-128"/>
              <a:ea typeface="UD デジタル 教科書体 NP-B" panose="02020700000000000000" pitchFamily="18" charset="-128"/>
            </a:endParaRPr>
          </a:p>
          <a:p>
            <a:pPr defTabSz="990469">
              <a:defRPr/>
            </a:pPr>
            <a:r>
              <a:rPr lang="ja-JP" altLang="en-US" sz="1500" dirty="0">
                <a:latin typeface="UD デジタル 教科書体 NP-B" panose="02020700000000000000" pitchFamily="18" charset="-128"/>
                <a:ea typeface="UD デジタル 教科書体 NP-B" panose="02020700000000000000" pitchFamily="18" charset="-128"/>
              </a:rPr>
              <a:t> までお願いいたします。</a:t>
            </a:r>
            <a:endParaRPr lang="en-US" altLang="ja-JP" sz="1500" dirty="0">
              <a:latin typeface="UD デジタル 教科書体 NP-B" panose="02020700000000000000" pitchFamily="18" charset="-128"/>
              <a:ea typeface="UD デジタル 教科書体 NP-B" panose="02020700000000000000" pitchFamily="18" charset="-128"/>
            </a:endParaRPr>
          </a:p>
          <a:p>
            <a:r>
              <a:rPr lang="ja-JP" altLang="en-US" sz="1300" dirty="0">
                <a:latin typeface="UD デジタル 教科書体 NP-B" panose="02020700000000000000" pitchFamily="18" charset="-128"/>
                <a:ea typeface="UD デジタル 教科書体 NP-B" panose="02020700000000000000" pitchFamily="18" charset="-128"/>
              </a:rPr>
              <a:t>　　　　　　　　 　</a:t>
            </a:r>
            <a:endParaRPr kumimoji="1" lang="ja-JP" altLang="en-US" dirty="0"/>
          </a:p>
        </p:txBody>
      </p:sp>
      <p:sp>
        <p:nvSpPr>
          <p:cNvPr id="4" name="スライド番号プレースホルダー 3"/>
          <p:cNvSpPr>
            <a:spLocks noGrp="1"/>
          </p:cNvSpPr>
          <p:nvPr>
            <p:ph type="sldNum" sz="quarter" idx="10"/>
          </p:nvPr>
        </p:nvSpPr>
        <p:spPr/>
        <p:txBody>
          <a:bodyPr/>
          <a:lstStyle/>
          <a:p>
            <a:fld id="{B4B61BFB-7DCC-4E2C-94EB-66DC6A125629}" type="slidenum">
              <a:rPr kumimoji="1" lang="ja-JP" altLang="en-US" smtClean="0"/>
              <a:t>9</a:t>
            </a:fld>
            <a:endParaRPr kumimoji="1" lang="ja-JP" altLang="en-US"/>
          </a:p>
        </p:txBody>
      </p:sp>
      <p:sp>
        <p:nvSpPr>
          <p:cNvPr id="5" name="ヘッダー プレースホルダー 4"/>
          <p:cNvSpPr>
            <a:spLocks noGrp="1"/>
          </p:cNvSpPr>
          <p:nvPr>
            <p:ph type="hdr" sz="quarter" idx="11"/>
          </p:nvPr>
        </p:nvSpPr>
        <p:spPr/>
        <p:txBody>
          <a:bodyPr/>
          <a:lstStyle/>
          <a:p>
            <a:r>
              <a:rPr kumimoji="1" lang="ja-JP" altLang="en-US" smtClean="0"/>
              <a:t>「働きたい！私のシンポジウム」令和元年度ダイジェスト版</a:t>
            </a:r>
            <a:endParaRPr kumimoji="1" lang="ja-JP" altLang="en-US" dirty="0"/>
          </a:p>
        </p:txBody>
      </p:sp>
    </p:spTree>
    <p:extLst>
      <p:ext uri="{BB962C8B-B14F-4D97-AF65-F5344CB8AC3E}">
        <p14:creationId xmlns:p14="http://schemas.microsoft.com/office/powerpoint/2010/main" val="118234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12/21/2020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6DFF08F-DC6B-4601-B491-B0F83F6DD2DA}" type="datetimeFigureOut">
              <a:rPr lang="en-US" dirty="0"/>
              <a:t>12/21/2020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097280" y="2582335"/>
            <a:ext cx="493776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217920" y="2582334"/>
            <a:ext cx="493776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12/21/2020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12/21/2020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dirty="0"/>
              <a:t>12/21/2020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12/21/2020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6.m4a"/><Relationship Id="rId7" Type="http://schemas.openxmlformats.org/officeDocument/2006/relationships/image" Target="../media/image15.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4.jpg"/><Relationship Id="rId5" Type="http://schemas.openxmlformats.org/officeDocument/2006/relationships/notesSlide" Target="../notesSlides/notesSlide6.xml"/><Relationship Id="rId4" Type="http://schemas.openxmlformats.org/officeDocument/2006/relationships/slideLayout" Target="../slideLayouts/slideLayout11.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8.jp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7.jpg"/><Relationship Id="rId5" Type="http://schemas.openxmlformats.org/officeDocument/2006/relationships/notesSlide" Target="../notesSlides/notesSlide7.xml"/><Relationship Id="rId4"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402" y="140678"/>
            <a:ext cx="11387797" cy="6001705"/>
          </a:xfrm>
          <a:prstGeom prst="rect">
            <a:avLst/>
          </a:prstGeom>
          <a:ln>
            <a:noFill/>
          </a:ln>
          <a:effectLst>
            <a:softEdge rad="112500"/>
          </a:effectLst>
        </p:spPr>
      </p:pic>
      <p:sp>
        <p:nvSpPr>
          <p:cNvPr id="3" name="サブタイトル 2"/>
          <p:cNvSpPr>
            <a:spLocks noGrp="1"/>
          </p:cNvSpPr>
          <p:nvPr>
            <p:ph type="subTitle" idx="1"/>
          </p:nvPr>
        </p:nvSpPr>
        <p:spPr>
          <a:xfrm>
            <a:off x="1100051" y="3859824"/>
            <a:ext cx="10058400" cy="1738798"/>
          </a:xfrm>
        </p:spPr>
        <p:txBody>
          <a:bodyPr>
            <a:normAutofit fontScale="85000" lnSpcReduction="20000"/>
          </a:bodyPr>
          <a:lstStyle/>
          <a:p>
            <a:endParaRPr kumimoji="1" lang="en-US" altLang="ja-JP" dirty="0" smtClean="0"/>
          </a:p>
          <a:p>
            <a:r>
              <a:rPr lang="ja-JP" altLang="en-US" sz="3200" dirty="0" smtClean="0">
                <a:latin typeface="UD デジタル 教科書体 NP-B" panose="02020700000000000000" pitchFamily="18" charset="-128"/>
                <a:ea typeface="UD デジタル 教科書体 NP-B" panose="02020700000000000000" pitchFamily="18" charset="-128"/>
              </a:rPr>
              <a:t>令和元年度　開催内容ダイジェスト版</a:t>
            </a:r>
            <a:endParaRPr lang="en-US" altLang="ja-JP" sz="3200" dirty="0" smtClean="0">
              <a:latin typeface="UD デジタル 教科書体 NP-B" panose="02020700000000000000" pitchFamily="18" charset="-128"/>
              <a:ea typeface="UD デジタル 教科書体 NP-B" panose="02020700000000000000" pitchFamily="18" charset="-128"/>
            </a:endParaRPr>
          </a:p>
          <a:p>
            <a:r>
              <a:rPr lang="ja-JP" altLang="en-US" sz="3200" dirty="0" smtClean="0">
                <a:latin typeface="UD デジタル 教科書体 NP-B" panose="02020700000000000000" pitchFamily="18" charset="-128"/>
                <a:ea typeface="UD デジタル 教科書体 NP-B" panose="02020700000000000000" pitchFamily="18" charset="-128"/>
              </a:rPr>
              <a:t>日時：令和２年</a:t>
            </a:r>
            <a:r>
              <a:rPr lang="en-US" altLang="ja-JP" sz="3200" dirty="0" smtClean="0">
                <a:latin typeface="UD デジタル 教科書体 NP-B" panose="02020700000000000000" pitchFamily="18" charset="-128"/>
                <a:ea typeface="UD デジタル 教科書体 NP-B" panose="02020700000000000000" pitchFamily="18" charset="-128"/>
              </a:rPr>
              <a:t>1</a:t>
            </a:r>
            <a:r>
              <a:rPr lang="ja-JP" altLang="en-US" sz="3200" dirty="0" smtClean="0">
                <a:latin typeface="UD デジタル 教科書体 NP-B" panose="02020700000000000000" pitchFamily="18" charset="-128"/>
                <a:ea typeface="UD デジタル 教科書体 NP-B" panose="02020700000000000000" pitchFamily="18" charset="-128"/>
              </a:rPr>
              <a:t>月</a:t>
            </a:r>
            <a:r>
              <a:rPr lang="en-US" altLang="ja-JP" sz="3200" dirty="0" smtClean="0">
                <a:latin typeface="UD デジタル 教科書体 NP-B" panose="02020700000000000000" pitchFamily="18" charset="-128"/>
                <a:ea typeface="UD デジタル 教科書体 NP-B" panose="02020700000000000000" pitchFamily="18" charset="-128"/>
              </a:rPr>
              <a:t>25</a:t>
            </a:r>
            <a:r>
              <a:rPr lang="ja-JP" altLang="en-US" sz="3200" dirty="0" smtClean="0">
                <a:latin typeface="UD デジタル 教科書体 NP-B" panose="02020700000000000000" pitchFamily="18" charset="-128"/>
                <a:ea typeface="UD デジタル 教科書体 NP-B" panose="02020700000000000000" pitchFamily="18" charset="-128"/>
              </a:rPr>
              <a:t>日（土）</a:t>
            </a:r>
            <a:r>
              <a:rPr lang="en-US" altLang="ja-JP" sz="3200" dirty="0" smtClean="0">
                <a:latin typeface="UD デジタル 教科書体 NP-B" panose="02020700000000000000" pitchFamily="18" charset="-128"/>
                <a:ea typeface="UD デジタル 教科書体 NP-B" panose="02020700000000000000" pitchFamily="18" charset="-128"/>
              </a:rPr>
              <a:t>13:30</a:t>
            </a:r>
            <a:r>
              <a:rPr lang="ja-JP" altLang="en-US" sz="3200" dirty="0" smtClean="0">
                <a:latin typeface="UD デジタル 教科書体 NP-B" panose="02020700000000000000" pitchFamily="18" charset="-128"/>
                <a:ea typeface="UD デジタル 教科書体 NP-B" panose="02020700000000000000" pitchFamily="18" charset="-128"/>
              </a:rPr>
              <a:t>～</a:t>
            </a:r>
            <a:r>
              <a:rPr lang="en-US" altLang="ja-JP" sz="3200" dirty="0" smtClean="0">
                <a:latin typeface="UD デジタル 教科書体 NP-B" panose="02020700000000000000" pitchFamily="18" charset="-128"/>
                <a:ea typeface="UD デジタル 教科書体 NP-B" panose="02020700000000000000" pitchFamily="18" charset="-128"/>
              </a:rPr>
              <a:t>16:40</a:t>
            </a:r>
          </a:p>
          <a:p>
            <a:r>
              <a:rPr lang="ja-JP" altLang="en-US" sz="3200" dirty="0" smtClean="0">
                <a:latin typeface="UD デジタル 教科書体 NP-B" panose="02020700000000000000" pitchFamily="18" charset="-128"/>
                <a:ea typeface="UD デジタル 教科書体 NP-B" panose="02020700000000000000" pitchFamily="18" charset="-128"/>
              </a:rPr>
              <a:t>場所：横浜市磯子公会堂</a:t>
            </a:r>
            <a:r>
              <a:rPr lang="ja-JP" altLang="en-US" dirty="0" smtClean="0">
                <a:latin typeface="UD デジタル 教科書体 NP-B" panose="02020700000000000000" pitchFamily="18" charset="-128"/>
                <a:ea typeface="UD デジタル 教科書体 NP-B" panose="02020700000000000000" pitchFamily="18" charset="-128"/>
              </a:rPr>
              <a:t>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6" name="正方形/長方形 5"/>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K-B" panose="02020700000000000000" pitchFamily="18" charset="-128"/>
                <a:ea typeface="UD デジタル 教科書体 NK-B" panose="02020700000000000000" pitchFamily="18" charset="-128"/>
              </a:rPr>
              <a:t>©</a:t>
            </a: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K-B" panose="02020700000000000000" pitchFamily="18" charset="-128"/>
                <a:ea typeface="UD デジタル 教科書体 NK-B" panose="02020700000000000000" pitchFamily="18" charset="-128"/>
              </a:rPr>
              <a:t>横浜市</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pic>
        <p:nvPicPr>
          <p:cNvPr id="4" name="表題">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55720" y="271589"/>
            <a:ext cx="487363" cy="487363"/>
          </a:xfrm>
          <a:prstGeom prst="rect">
            <a:avLst/>
          </a:prstGeom>
        </p:spPr>
      </p:pic>
    </p:spTree>
    <p:custDataLst>
      <p:tags r:id="rId1"/>
    </p:custDataLst>
    <p:extLst>
      <p:ext uri="{BB962C8B-B14F-4D97-AF65-F5344CB8AC3E}">
        <p14:creationId xmlns:p14="http://schemas.microsoft.com/office/powerpoint/2010/main" val="148529120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
                                        <p:tgtEl>
                                          <p:spTgt spid="5"/>
                                        </p:tgtEl>
                                      </p:cBhvr>
                                    </p:animEffect>
                                  </p:childTnLst>
                                </p:cTn>
                              </p:par>
                              <p:par>
                                <p:cTn id="8" presetID="22" presetClass="entr" presetSubtype="4" fill="hold" grpId="0" nodeType="withEffect">
                                  <p:stCondLst>
                                    <p:cond delay="12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1" presetClass="mediacall" presetSubtype="0" fill="hold" nodeType="withEffect">
                                  <p:stCondLst>
                                    <p:cond delay="0"/>
                                  </p:stCondLst>
                                  <p:childTnLst>
                                    <p:cmd type="call" cmd="playFrom(0.0)">
                                      <p:cBhvr>
                                        <p:cTn id="18" dur="21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コンテンツ プレースホルダー 8"/>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207236" y="1797269"/>
            <a:ext cx="6407221" cy="4528919"/>
          </a:xfrm>
        </p:spPr>
      </p:pic>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327" y="122459"/>
            <a:ext cx="5326955" cy="6203729"/>
          </a:xfrm>
          <a:prstGeom prst="rect">
            <a:avLst/>
          </a:prstGeom>
        </p:spPr>
      </p:pic>
      <p:sp>
        <p:nvSpPr>
          <p:cNvPr id="5" name="正方形/長方形 4"/>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6" name="タイトル 2"/>
          <p:cNvSpPr txBox="1">
            <a:spLocks/>
          </p:cNvSpPr>
          <p:nvPr/>
        </p:nvSpPr>
        <p:spPr>
          <a:xfrm>
            <a:off x="207236" y="122459"/>
            <a:ext cx="6407221" cy="1589358"/>
          </a:xfrm>
          <a:prstGeom prst="rect">
            <a:avLst/>
          </a:prstGeom>
          <a:solidFill>
            <a:schemeClr val="accent1">
              <a:lumMod val="60000"/>
              <a:lumOff val="40000"/>
            </a:schemeClr>
          </a:solidFill>
          <a:ln>
            <a:solidFill>
              <a:schemeClr val="accent1">
                <a:lumMod val="20000"/>
                <a:lumOff val="80000"/>
              </a:schemeClr>
            </a:solidFill>
          </a:ln>
        </p:spPr>
        <p:txBody>
          <a:bodyPr vert="horz">
            <a:normAutofit fontScale="47500" lnSpcReduction="2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endParaRPr lang="en-US" altLang="ja-JP" dirty="0" smtClean="0">
              <a:latin typeface="UD デジタル 教科書体 NP-B" panose="02020700000000000000" pitchFamily="18" charset="-128"/>
              <a:ea typeface="UD デジタル 教科書体 NP-B" panose="02020700000000000000" pitchFamily="18" charset="-128"/>
            </a:endParaRPr>
          </a:p>
          <a:p>
            <a:r>
              <a:rPr lang="ja-JP" altLang="en-US" sz="7600" dirty="0" smtClean="0">
                <a:latin typeface="UD デジタル 教科書体 NP-B" panose="02020700000000000000" pitchFamily="18" charset="-128"/>
                <a:ea typeface="UD デジタル 教科書体 NP-B" panose="02020700000000000000" pitchFamily="18" charset="-128"/>
              </a:rPr>
              <a:t>　広告ポスター・チラシ</a:t>
            </a:r>
            <a:endParaRPr lang="en-US" altLang="ja-JP" sz="7600" dirty="0" smtClean="0">
              <a:latin typeface="UD デジタル 教科書体 NP-B" panose="02020700000000000000" pitchFamily="18" charset="-128"/>
              <a:ea typeface="UD デジタル 教科書体 NP-B" panose="02020700000000000000" pitchFamily="18" charset="-128"/>
            </a:endParaRPr>
          </a:p>
          <a:p>
            <a:r>
              <a:rPr lang="en-US" altLang="ja-JP" dirty="0">
                <a:latin typeface="UD デジタル 教科書体 NP-B" panose="02020700000000000000" pitchFamily="18" charset="-128"/>
                <a:ea typeface="UD デジタル 教科書体 NP-B" panose="02020700000000000000" pitchFamily="18" charset="-128"/>
              </a:rPr>
              <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　　　　</a:t>
            </a:r>
            <a:r>
              <a:rPr lang="ja-JP" altLang="en-US" dirty="0" smtClean="0">
                <a:latin typeface="UD デジタル 教科書体 NP-B" panose="02020700000000000000" pitchFamily="18" charset="-128"/>
                <a:ea typeface="UD デジタル 教科書体 NP-B" panose="02020700000000000000" pitchFamily="18" charset="-128"/>
              </a:rPr>
              <a:t>　　　　　</a:t>
            </a:r>
            <a:r>
              <a:rPr lang="ja-JP" altLang="en-US" dirty="0">
                <a:latin typeface="UD デジタル 教科書体 NP-B" panose="02020700000000000000" pitchFamily="18" charset="-128"/>
                <a:ea typeface="UD デジタル 教科書体 NP-B" panose="02020700000000000000" pitchFamily="18" charset="-128"/>
              </a:rPr>
              <a:t>　</a:t>
            </a:r>
            <a:r>
              <a:rPr lang="ja-JP" altLang="en-US" dirty="0" smtClean="0">
                <a:latin typeface="UD デジタル 教科書体 NP-B" panose="02020700000000000000" pitchFamily="18" charset="-128"/>
                <a:ea typeface="UD デジタル 教科書体 NP-B" panose="02020700000000000000" pitchFamily="18" charset="-128"/>
              </a:rPr>
              <a:t>　</a:t>
            </a:r>
            <a:r>
              <a:rPr lang="ja-JP" altLang="en-US" dirty="0">
                <a:latin typeface="UD デジタル 教科書体 NP-B" panose="02020700000000000000" pitchFamily="18" charset="-128"/>
                <a:ea typeface="UD デジタル 教科書体 NP-B" panose="02020700000000000000" pitchFamily="18" charset="-128"/>
              </a:rPr>
              <a:t>　配布チラシ（裏）→</a:t>
            </a:r>
            <a:br>
              <a:rPr lang="ja-JP" altLang="en-US"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
            </a:r>
            <a:br>
              <a:rPr lang="ja-JP" altLang="en-US" dirty="0">
                <a:latin typeface="UD デジタル 教科書体 NP-B" panose="02020700000000000000" pitchFamily="18" charset="-128"/>
                <a:ea typeface="UD デジタル 教科書体 NP-B" panose="02020700000000000000" pitchFamily="18" charset="-128"/>
              </a:rPr>
            </a:br>
            <a:r>
              <a:rPr lang="ja-JP" altLang="en-US" dirty="0" smtClean="0">
                <a:latin typeface="UD デジタル 教科書体 NP-B" panose="02020700000000000000" pitchFamily="18" charset="-128"/>
                <a:ea typeface="UD デジタル 教科書体 NP-B" panose="02020700000000000000" pitchFamily="18" charset="-128"/>
              </a:rPr>
              <a:t>　↓</a:t>
            </a:r>
            <a:r>
              <a:rPr lang="ja-JP" altLang="en-US" dirty="0">
                <a:latin typeface="UD デジタル 教科書体 NP-B" panose="02020700000000000000" pitchFamily="18" charset="-128"/>
                <a:ea typeface="UD デジタル 教科書体 NP-B" panose="02020700000000000000" pitchFamily="18" charset="-128"/>
              </a:rPr>
              <a:t>吊り革広告（表）</a:t>
            </a:r>
          </a:p>
        </p:txBody>
      </p:sp>
      <p:sp>
        <p:nvSpPr>
          <p:cNvPr id="2" name="正方形/長方形 1"/>
          <p:cNvSpPr/>
          <p:nvPr/>
        </p:nvSpPr>
        <p:spPr>
          <a:xfrm>
            <a:off x="4303986" y="6180083"/>
            <a:ext cx="2310471" cy="146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ポスター・チラシ">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122459"/>
            <a:ext cx="487363" cy="487363"/>
          </a:xfrm>
          <a:prstGeom prst="rect">
            <a:avLst/>
          </a:prstGeom>
        </p:spPr>
      </p:pic>
    </p:spTree>
    <p:extLst>
      <p:ext uri="{BB962C8B-B14F-4D97-AF65-F5344CB8AC3E}">
        <p14:creationId xmlns:p14="http://schemas.microsoft.com/office/powerpoint/2010/main" val="2901853809"/>
      </p:ext>
    </p:extLst>
  </p:cSld>
  <p:clrMapOvr>
    <a:masterClrMapping/>
  </p:clrMapOvr>
  <p:transition spd="slow" advTm="2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タイトル 2"/>
          <p:cNvSpPr>
            <a:spLocks noGrp="1"/>
          </p:cNvSpPr>
          <p:nvPr>
            <p:ph type="title" orient="vert"/>
          </p:nvPr>
        </p:nvSpPr>
        <p:spPr>
          <a:xfrm>
            <a:off x="126377" y="195015"/>
            <a:ext cx="4663832" cy="1018610"/>
          </a:xfrm>
          <a:solidFill>
            <a:schemeClr val="accent1">
              <a:lumMod val="60000"/>
              <a:lumOff val="40000"/>
            </a:schemeClr>
          </a:solidFill>
          <a:ln>
            <a:solidFill>
              <a:schemeClr val="accent1">
                <a:lumMod val="20000"/>
                <a:lumOff val="80000"/>
              </a:schemeClr>
            </a:solidFill>
          </a:ln>
        </p:spPr>
        <p:txBody>
          <a:bodyPr vert="horz">
            <a:normAutofit/>
          </a:bodyPr>
          <a:lstStyle/>
          <a:p>
            <a:pPr algn="ctr"/>
            <a:r>
              <a:rPr kumimoji="1" lang="ja-JP" altLang="en-US" sz="3600" dirty="0" smtClean="0">
                <a:latin typeface="UD デジタル 教科書体 NP-B" panose="02020700000000000000" pitchFamily="18" charset="-128"/>
                <a:ea typeface="UD デジタル 教科書体 NP-B" panose="02020700000000000000" pitchFamily="18" charset="-128"/>
              </a:rPr>
              <a:t>販売・展示準備</a:t>
            </a:r>
            <a:endParaRPr kumimoji="1" lang="ja-JP" altLang="en-US" sz="3600" dirty="0">
              <a:latin typeface="UD デジタル 教科書体 NP-B" panose="02020700000000000000" pitchFamily="18" charset="-128"/>
              <a:ea typeface="UD デジタル 教科書体 NP-B" panose="02020700000000000000" pitchFamily="18" charset="-128"/>
            </a:endParaRPr>
          </a:p>
        </p:txBody>
      </p:sp>
      <p:pic>
        <p:nvPicPr>
          <p:cNvPr id="7" name="コンテンツ プレースホルダー 6"/>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5411973" y="263456"/>
            <a:ext cx="3764889" cy="316174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テキスト プレースホルダー 4"/>
          <p:cNvSpPr>
            <a:spLocks noGrp="1"/>
          </p:cNvSpPr>
          <p:nvPr>
            <p:ph type="body" sz="half" idx="4294967295"/>
          </p:nvPr>
        </p:nvSpPr>
        <p:spPr>
          <a:xfrm>
            <a:off x="196672" y="1377661"/>
            <a:ext cx="4593537" cy="4601441"/>
          </a:xfrm>
          <a:solidFill>
            <a:schemeClr val="accent2"/>
          </a:solidFill>
          <a:ln>
            <a:solidFill>
              <a:schemeClr val="accent1"/>
            </a:solidFill>
          </a:ln>
        </p:spPr>
        <p:txBody>
          <a:bodyPr>
            <a:normAutofit/>
          </a:bodyPr>
          <a:lstStyle/>
          <a:p>
            <a:pPr lvl="1"/>
            <a:endParaRPr kumimoji="1" lang="en-US" altLang="ja-JP" dirty="0" smtClean="0">
              <a:solidFill>
                <a:schemeClr val="bg1"/>
              </a:solidFill>
            </a:endParaRPr>
          </a:p>
          <a:p>
            <a:r>
              <a:rPr lang="ja-JP" altLang="en-US" sz="2000" dirty="0" smtClean="0">
                <a:solidFill>
                  <a:schemeClr val="bg1"/>
                </a:solidFill>
                <a:latin typeface="UD デジタル 教科書体 NP-B" panose="02020700000000000000" pitchFamily="18" charset="-128"/>
                <a:ea typeface="UD デジタル 教科書体 NP-B" panose="02020700000000000000" pitchFamily="18" charset="-128"/>
              </a:rPr>
              <a:t>毎年、会場では実施エリア内にて活動する障害者福祉事業所による販売スペースを設けています。当日は、磯子区内にて活動する就労継続支援</a:t>
            </a:r>
            <a:r>
              <a:rPr lang="en-US" altLang="ja-JP" sz="2000" dirty="0" smtClean="0">
                <a:solidFill>
                  <a:schemeClr val="bg1"/>
                </a:solidFill>
                <a:latin typeface="UD デジタル 教科書体 NP-B" panose="02020700000000000000" pitchFamily="18" charset="-128"/>
                <a:ea typeface="UD デジタル 教科書体 NP-B" panose="02020700000000000000" pitchFamily="18" charset="-128"/>
              </a:rPr>
              <a:t>B</a:t>
            </a:r>
            <a:r>
              <a:rPr lang="ja-JP" altLang="en-US" sz="2000" dirty="0" smtClean="0">
                <a:solidFill>
                  <a:schemeClr val="bg1"/>
                </a:solidFill>
                <a:latin typeface="UD デジタル 教科書体 NP-B" panose="02020700000000000000" pitchFamily="18" charset="-128"/>
                <a:ea typeface="UD デジタル 教科書体 NP-B" panose="02020700000000000000" pitchFamily="18" charset="-128"/>
              </a:rPr>
              <a:t>型事業所によるパン・お菓子販売ブースや、協賛企業による実演コーナーが設置されました。</a:t>
            </a:r>
            <a:endParaRPr lang="en-US" altLang="ja-JP" sz="2000" dirty="0" smtClean="0">
              <a:solidFill>
                <a:schemeClr val="bg1"/>
              </a:solidFill>
              <a:latin typeface="UD デジタル 教科書体 NP-B" panose="02020700000000000000" pitchFamily="18" charset="-128"/>
              <a:ea typeface="UD デジタル 教科書体 NP-B" panose="02020700000000000000" pitchFamily="18" charset="-128"/>
            </a:endParaRPr>
          </a:p>
          <a:p>
            <a:r>
              <a:rPr kumimoji="1" lang="ja-JP" altLang="en-US" sz="2000" dirty="0">
                <a:solidFill>
                  <a:schemeClr val="bg1"/>
                </a:solidFill>
                <a:latin typeface="UD デジタル 教科書体 NP-B" panose="02020700000000000000" pitchFamily="18" charset="-128"/>
                <a:ea typeface="UD デジタル 教科書体 NP-B" panose="02020700000000000000" pitchFamily="18" charset="-128"/>
              </a:rPr>
              <a:t>　</a:t>
            </a:r>
            <a:r>
              <a:rPr kumimoji="1" lang="ja-JP" altLang="en-US" sz="2000" dirty="0" smtClean="0">
                <a:solidFill>
                  <a:schemeClr val="bg1"/>
                </a:solidFill>
                <a:latin typeface="UD デジタル 教科書体 NP-B" panose="02020700000000000000" pitchFamily="18" charset="-128"/>
                <a:ea typeface="UD デジタル 教科書体 NP-B" panose="02020700000000000000" pitchFamily="18" charset="-128"/>
              </a:rPr>
              <a:t>こちらはセッティングのようすです。</a:t>
            </a:r>
            <a:endParaRPr kumimoji="1" lang="en-US" altLang="ja-JP" sz="2000" dirty="0" smtClean="0">
              <a:solidFill>
                <a:schemeClr val="bg1"/>
              </a:solidFill>
              <a:latin typeface="UD デジタル 教科書体 NP-B" panose="02020700000000000000" pitchFamily="18" charset="-128"/>
              <a:ea typeface="UD デジタル 教科書体 NP-B" panose="02020700000000000000" pitchFamily="18" charset="-128"/>
            </a:endParaRPr>
          </a:p>
          <a:p>
            <a:r>
              <a:rPr lang="ja-JP" altLang="en-US" sz="2000" dirty="0">
                <a:solidFill>
                  <a:schemeClr val="bg1"/>
                </a:solidFill>
                <a:latin typeface="UD デジタル 教科書体 NP-B" panose="02020700000000000000" pitchFamily="18" charset="-128"/>
                <a:ea typeface="UD デジタル 教科書体 NP-B" panose="02020700000000000000" pitchFamily="18" charset="-128"/>
              </a:rPr>
              <a:t>　</a:t>
            </a:r>
            <a:r>
              <a:rPr lang="ja-JP" altLang="en-US" sz="2000" dirty="0" smtClean="0">
                <a:solidFill>
                  <a:schemeClr val="bg1"/>
                </a:solidFill>
                <a:latin typeface="UD デジタル 教科書体 NP-B" panose="02020700000000000000" pitchFamily="18" charset="-128"/>
                <a:ea typeface="UD デジタル 教科書体 NP-B" panose="02020700000000000000" pitchFamily="18" charset="-128"/>
              </a:rPr>
              <a:t>第</a:t>
            </a:r>
            <a:r>
              <a:rPr lang="en-US" altLang="ja-JP" sz="2000" dirty="0" smtClean="0">
                <a:solidFill>
                  <a:schemeClr val="bg1"/>
                </a:solidFill>
                <a:latin typeface="UD デジタル 教科書体 NP-B" panose="02020700000000000000" pitchFamily="18" charset="-128"/>
                <a:ea typeface="UD デジタル 教科書体 NP-B" panose="02020700000000000000" pitchFamily="18" charset="-128"/>
              </a:rPr>
              <a:t>3</a:t>
            </a:r>
            <a:r>
              <a:rPr lang="ja-JP" altLang="en-US" sz="2000" dirty="0" smtClean="0">
                <a:solidFill>
                  <a:schemeClr val="bg1"/>
                </a:solidFill>
                <a:latin typeface="UD デジタル 教科書体 NP-B" panose="02020700000000000000" pitchFamily="18" charset="-128"/>
                <a:ea typeface="UD デジタル 教科書体 NP-B" panose="02020700000000000000" pitchFamily="18" charset="-128"/>
              </a:rPr>
              <a:t>部が始まる前には販売ブースは完売となる盛況ぶりでした。</a:t>
            </a:r>
            <a:endParaRPr kumimoji="1" lang="ja-JP" altLang="en-US" sz="2000" dirty="0">
              <a:solidFill>
                <a:schemeClr val="bg1"/>
              </a:solidFill>
              <a:latin typeface="UD デジタル 教科書体 NP-B" panose="02020700000000000000" pitchFamily="18" charset="-128"/>
              <a:ea typeface="UD デジタル 教科書体 NP-B" panose="02020700000000000000" pitchFamily="18" charset="-128"/>
            </a:endParaRPr>
          </a:p>
        </p:txBody>
      </p:sp>
      <p:pic>
        <p:nvPicPr>
          <p:cNvPr id="9" name="図 8"/>
          <p:cNvPicPr>
            <a:picLocks noChangeAspect="1"/>
          </p:cNvPicPr>
          <p:nvPr/>
        </p:nvPicPr>
        <p:blipFill rotWithShape="1">
          <a:blip r:embed="rId6">
            <a:extLst>
              <a:ext uri="{28A0092B-C50C-407E-A947-70E740481C1C}">
                <a14:useLocalDpi xmlns:a14="http://schemas.microsoft.com/office/drawing/2010/main" val="0"/>
              </a:ext>
            </a:extLst>
          </a:blip>
          <a:srcRect t="19736" b="570"/>
          <a:stretch/>
        </p:blipFill>
        <p:spPr>
          <a:xfrm>
            <a:off x="8608668" y="4379843"/>
            <a:ext cx="3413614" cy="1813638"/>
          </a:xfrm>
          <a:prstGeom prst="snip2DiagRect">
            <a:avLst>
              <a:gd name="adj1" fmla="val 1655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図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0842" y="195015"/>
            <a:ext cx="2396796" cy="4011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図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2193" y="4347022"/>
            <a:ext cx="3474491" cy="1819683"/>
          </a:xfrm>
          <a:prstGeom prst="snip2DiagRect">
            <a:avLst>
              <a:gd name="adj1" fmla="val 1609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横巻き 3"/>
          <p:cNvSpPr/>
          <p:nvPr/>
        </p:nvSpPr>
        <p:spPr>
          <a:xfrm>
            <a:off x="5737395" y="3446017"/>
            <a:ext cx="3114044" cy="528042"/>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smtClean="0">
                <a:latin typeface="UD デジタル 教科書体 NP-B" panose="02020700000000000000" pitchFamily="18" charset="-128"/>
                <a:ea typeface="UD デジタル 教科書体 NP-B" panose="02020700000000000000" pitchFamily="18" charset="-128"/>
              </a:rPr>
              <a:t>拡大鏡・遮光レンズの展示</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10" name="横巻き 9"/>
          <p:cNvSpPr/>
          <p:nvPr/>
        </p:nvSpPr>
        <p:spPr>
          <a:xfrm>
            <a:off x="6485942" y="5829397"/>
            <a:ext cx="4245452" cy="528042"/>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smtClean="0">
                <a:latin typeface="UD デジタル 教科書体 NP-B" panose="02020700000000000000" pitchFamily="18" charset="-128"/>
                <a:ea typeface="UD デジタル 教科書体 NP-B" panose="02020700000000000000" pitchFamily="18" charset="-128"/>
              </a:rPr>
              <a:t>障害者福祉事業所のパン・菓子販売</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12" name="正方形/長方形 11"/>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6" name="販売・展示準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377" y="191250"/>
            <a:ext cx="487363" cy="487363"/>
          </a:xfrm>
          <a:prstGeom prst="rect">
            <a:avLst/>
          </a:prstGeom>
        </p:spPr>
      </p:pic>
    </p:spTree>
    <p:extLst>
      <p:ext uri="{BB962C8B-B14F-4D97-AF65-F5344CB8AC3E}">
        <p14:creationId xmlns:p14="http://schemas.microsoft.com/office/powerpoint/2010/main" val="777797724"/>
      </p:ext>
    </p:extLst>
  </p:cSld>
  <p:clrMapOvr>
    <a:masterClrMapping/>
  </p:clrMapOvr>
  <p:transition spd="slow"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2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210" y="195015"/>
            <a:ext cx="6869654" cy="4692295"/>
          </a:xfrm>
          <a:prstGeom prst="rect">
            <a:avLst/>
          </a:prstGeom>
          <a:ln>
            <a:noFill/>
          </a:ln>
          <a:effectLst>
            <a:softEdge rad="112500"/>
          </a:effectLst>
        </p:spPr>
      </p:pic>
      <p:sp>
        <p:nvSpPr>
          <p:cNvPr id="7" name="タイトル 2"/>
          <p:cNvSpPr txBox="1">
            <a:spLocks/>
          </p:cNvSpPr>
          <p:nvPr/>
        </p:nvSpPr>
        <p:spPr>
          <a:xfrm>
            <a:off x="126377" y="195015"/>
            <a:ext cx="4663832" cy="1018610"/>
          </a:xfrm>
          <a:prstGeom prst="rect">
            <a:avLst/>
          </a:prstGeom>
          <a:solidFill>
            <a:schemeClr val="accent1">
              <a:lumMod val="60000"/>
              <a:lumOff val="40000"/>
            </a:schemeClr>
          </a:solidFill>
          <a:ln>
            <a:solidFill>
              <a:schemeClr val="accent1">
                <a:lumMod val="20000"/>
                <a:lumOff val="80000"/>
              </a:schemeClr>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3600" dirty="0">
                <a:latin typeface="UD デジタル 教科書体 NP-B" panose="02020700000000000000" pitchFamily="18" charset="-128"/>
                <a:ea typeface="UD デジタル 教科書体 NP-B" panose="02020700000000000000" pitchFamily="18" charset="-128"/>
              </a:rPr>
              <a:t>会場のようす</a:t>
            </a:r>
            <a:r>
              <a:rPr lang="ja-JP" altLang="en-US" sz="3600" dirty="0" smtClean="0">
                <a:latin typeface="UD デジタル 教科書体 NP-B" panose="02020700000000000000" pitchFamily="18" charset="-128"/>
                <a:ea typeface="UD デジタル 教科書体 NP-B" panose="02020700000000000000" pitchFamily="18" charset="-128"/>
              </a:rPr>
              <a:t>①</a:t>
            </a:r>
            <a:endParaRPr lang="ja-JP" altLang="en-US" sz="3600" dirty="0">
              <a:latin typeface="UD デジタル 教科書体 NP-B" panose="02020700000000000000" pitchFamily="18" charset="-128"/>
              <a:ea typeface="UD デジタル 教科書体 NP-B" panose="02020700000000000000" pitchFamily="18" charset="-128"/>
            </a:endParaRPr>
          </a:p>
        </p:txBody>
      </p:sp>
      <p:sp>
        <p:nvSpPr>
          <p:cNvPr id="8" name="テキスト プレースホルダー 4"/>
          <p:cNvSpPr txBox="1">
            <a:spLocks/>
          </p:cNvSpPr>
          <p:nvPr/>
        </p:nvSpPr>
        <p:spPr>
          <a:xfrm>
            <a:off x="146009" y="1472254"/>
            <a:ext cx="4644199" cy="4739360"/>
          </a:xfrm>
          <a:prstGeom prst="rect">
            <a:avLst/>
          </a:prstGeom>
          <a:solidFill>
            <a:schemeClr val="accent2"/>
          </a:solidFill>
          <a:ln>
            <a:solidFill>
              <a:schemeClr val="accent1"/>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lvl="1"/>
            <a:endParaRPr lang="en-US" altLang="ja-JP" dirty="0" smtClean="0">
              <a:solidFill>
                <a:schemeClr val="bg1"/>
              </a:solidFill>
            </a:endParaRPr>
          </a:p>
          <a:p>
            <a:pPr>
              <a:lnSpc>
                <a:spcPct val="100000"/>
              </a:lnSpc>
            </a:pP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会場は</a:t>
            </a: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、６</a:t>
            </a:r>
            <a:r>
              <a:rPr lang="en-US" altLang="ja-JP" dirty="0" smtClean="0">
                <a:solidFill>
                  <a:schemeClr val="bg1"/>
                </a:solidFill>
                <a:latin typeface="UD デジタル 教科書体 NP-B" panose="02020700000000000000" pitchFamily="18" charset="-128"/>
                <a:ea typeface="UD デジタル 教科書体 NP-B" panose="02020700000000000000" pitchFamily="18" charset="-128"/>
              </a:rPr>
              <a:t>00</a:t>
            </a: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名規模の定員の中</a:t>
            </a: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、来場者</a:t>
            </a: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は約</a:t>
            </a:r>
            <a:r>
              <a:rPr lang="en-US" altLang="ja-JP" dirty="0">
                <a:solidFill>
                  <a:schemeClr val="bg1"/>
                </a:solidFill>
                <a:latin typeface="UD デジタル 教科書体 NP-B" panose="02020700000000000000" pitchFamily="18" charset="-128"/>
                <a:ea typeface="UD デジタル 教科書体 NP-B" panose="02020700000000000000" pitchFamily="18" charset="-128"/>
              </a:rPr>
              <a:t>430</a:t>
            </a: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名と７割を超える盛況ぶりでした。</a:t>
            </a:r>
            <a:endParaRPr lang="en-US" altLang="ja-JP" dirty="0" smtClean="0">
              <a:solidFill>
                <a:schemeClr val="bg1"/>
              </a:solidFill>
              <a:latin typeface="UD デジタル 教科書体 NP-B" panose="02020700000000000000" pitchFamily="18" charset="-128"/>
              <a:ea typeface="UD デジタル 教科書体 NP-B" panose="02020700000000000000" pitchFamily="18" charset="-128"/>
            </a:endParaRPr>
          </a:p>
          <a:p>
            <a:pPr>
              <a:lnSpc>
                <a:spcPct val="100000"/>
              </a:lnSpc>
            </a:pP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会場</a:t>
            </a: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前方は視覚障害や聴覚障害、車椅子の方向けに</a:t>
            </a: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シートが区分け</a:t>
            </a: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され、手話通訳者や要約筆記者による説明も併せて行われました。</a:t>
            </a:r>
          </a:p>
          <a:p>
            <a:pPr>
              <a:lnSpc>
                <a:spcPct val="100000"/>
              </a:lnSpc>
            </a:pP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司会</a:t>
            </a: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は本市</a:t>
            </a: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採用の障害のある会計年度任用職員</a:t>
            </a:r>
            <a:r>
              <a:rPr lang="en-US" altLang="ja-JP" dirty="0">
                <a:solidFill>
                  <a:schemeClr val="bg1"/>
                </a:solidFill>
                <a:latin typeface="UD デジタル 教科書体 NP-B" panose="02020700000000000000" pitchFamily="18" charset="-128"/>
                <a:ea typeface="UD デジタル 教科書体 NP-B" panose="02020700000000000000" pitchFamily="18" charset="-128"/>
              </a:rPr>
              <a:t>2</a:t>
            </a: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名により進められていきました。</a:t>
            </a:r>
          </a:p>
        </p:txBody>
      </p:sp>
      <p:sp>
        <p:nvSpPr>
          <p:cNvPr id="9" name="正方形/長方形 8"/>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5" name="コンテンツ プレースホルダー 4"/>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5309150" y="2999380"/>
            <a:ext cx="4568970" cy="3045980"/>
          </a:xfrm>
          <a:prstGeom prst="ellipse">
            <a:avLst/>
          </a:prstGeom>
          <a:ln>
            <a:noFill/>
          </a:ln>
          <a:effectLst>
            <a:softEdge rad="112500"/>
          </a:effectLst>
        </p:spPr>
      </p:pic>
      <p:pic>
        <p:nvPicPr>
          <p:cNvPr id="3" name="会場のようす１">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377" y="153818"/>
            <a:ext cx="487363" cy="487363"/>
          </a:xfrm>
          <a:prstGeom prst="rect">
            <a:avLst/>
          </a:prstGeom>
        </p:spPr>
      </p:pic>
    </p:spTree>
    <p:extLst>
      <p:ext uri="{BB962C8B-B14F-4D97-AF65-F5344CB8AC3E}">
        <p14:creationId xmlns:p14="http://schemas.microsoft.com/office/powerpoint/2010/main" val="3526356741"/>
      </p:ext>
    </p:extLst>
  </p:cSld>
  <p:clrMapOvr>
    <a:masterClrMapping/>
  </p:clrMapOvr>
  <p:transition spd="slow" advTm="5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5450437" y="1906423"/>
            <a:ext cx="6492875" cy="4327525"/>
          </a:xfrm>
          <a:prstGeom prst="rect">
            <a:avLst/>
          </a:prstGeom>
          <a:ln>
            <a:noFill/>
          </a:ln>
          <a:effectLst>
            <a:outerShdw blurRad="190500" algn="tl" rotWithShape="0">
              <a:srgbClr val="000000">
                <a:alpha val="70000"/>
              </a:srgbClr>
            </a:outerShdw>
          </a:effectLst>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0310" y="48511"/>
            <a:ext cx="4176817" cy="2898424"/>
          </a:xfrm>
          <a:prstGeom prst="rect">
            <a:avLst/>
          </a:prstGeom>
          <a:ln>
            <a:noFill/>
          </a:ln>
          <a:effectLst>
            <a:softEdge rad="112500"/>
          </a:effectLst>
        </p:spPr>
      </p:pic>
      <p:pic>
        <p:nvPicPr>
          <p:cNvPr id="3" name="図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6401" y="935730"/>
            <a:ext cx="5311109" cy="3207191"/>
          </a:xfrm>
          <a:prstGeom prst="rect">
            <a:avLst/>
          </a:prstGeom>
        </p:spPr>
      </p:pic>
      <p:sp>
        <p:nvSpPr>
          <p:cNvPr id="8" name="タイトル 2"/>
          <p:cNvSpPr txBox="1">
            <a:spLocks/>
          </p:cNvSpPr>
          <p:nvPr/>
        </p:nvSpPr>
        <p:spPr>
          <a:xfrm>
            <a:off x="170098" y="195014"/>
            <a:ext cx="4688107" cy="1154385"/>
          </a:xfrm>
          <a:prstGeom prst="rect">
            <a:avLst/>
          </a:prstGeom>
          <a:solidFill>
            <a:schemeClr val="accent1">
              <a:lumMod val="60000"/>
              <a:lumOff val="40000"/>
            </a:schemeClr>
          </a:solidFill>
          <a:ln>
            <a:solidFill>
              <a:schemeClr val="accent1">
                <a:lumMod val="20000"/>
                <a:lumOff val="80000"/>
              </a:schemeClr>
            </a:solidFill>
          </a:ln>
        </p:spPr>
        <p:txBody>
          <a:bodyPr vert="horz" lIns="91440" tIns="45720" rIns="91440" bIns="45720" rtlCol="0" anchor="b">
            <a:normAutofit fontScale="47500" lnSpcReduction="2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6700" dirty="0">
                <a:latin typeface="UD デジタル 教科書体 NP-B" panose="02020700000000000000" pitchFamily="18" charset="-128"/>
                <a:ea typeface="UD デジタル 教科書体 NP-B" panose="02020700000000000000" pitchFamily="18" charset="-128"/>
              </a:rPr>
              <a:t>会場のようす②</a:t>
            </a:r>
            <a:r>
              <a:rPr lang="en-US" altLang="ja-JP" sz="6700" dirty="0">
                <a:latin typeface="UD デジタル 教科書体 NP-B" panose="02020700000000000000" pitchFamily="18" charset="-128"/>
                <a:ea typeface="UD デジタル 教科書体 NP-B" panose="02020700000000000000" pitchFamily="18" charset="-128"/>
              </a:rPr>
              <a:t/>
            </a:r>
            <a:br>
              <a:rPr lang="en-US" altLang="ja-JP" sz="6700" dirty="0">
                <a:latin typeface="UD デジタル 教科書体 NP-B" panose="02020700000000000000" pitchFamily="18" charset="-128"/>
                <a:ea typeface="UD デジタル 教科書体 NP-B" panose="02020700000000000000" pitchFamily="18" charset="-128"/>
              </a:rPr>
            </a:br>
            <a:r>
              <a:rPr lang="en-US" altLang="ja-JP" dirty="0">
                <a:latin typeface="UD デジタル 教科書体 NP-B" panose="02020700000000000000" pitchFamily="18" charset="-128"/>
                <a:ea typeface="UD デジタル 教科書体 NP-B" panose="02020700000000000000" pitchFamily="18" charset="-128"/>
              </a:rPr>
              <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第１部：企業の実例を知ろう</a:t>
            </a:r>
            <a:r>
              <a:rPr lang="ja-JP" altLang="en-US" dirty="0" smtClean="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9" name="テキスト プレースホルダー 4"/>
          <p:cNvSpPr txBox="1">
            <a:spLocks/>
          </p:cNvSpPr>
          <p:nvPr/>
        </p:nvSpPr>
        <p:spPr>
          <a:xfrm>
            <a:off x="170099" y="1497724"/>
            <a:ext cx="4688106" cy="4736224"/>
          </a:xfrm>
          <a:prstGeom prst="rect">
            <a:avLst/>
          </a:prstGeom>
          <a:solidFill>
            <a:schemeClr val="accent2"/>
          </a:solidFill>
          <a:ln>
            <a:solidFill>
              <a:schemeClr val="accent1"/>
            </a:solidFill>
          </a:ln>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lvl="1"/>
            <a:endParaRPr lang="en-US" altLang="ja-JP" dirty="0" smtClean="0">
              <a:solidFill>
                <a:schemeClr val="bg1"/>
              </a:solidFill>
            </a:endParaRPr>
          </a:p>
          <a:p>
            <a:pPr>
              <a:lnSpc>
                <a:spcPct val="110000"/>
              </a:lnSpc>
            </a:pPr>
            <a:r>
              <a:rPr lang="ja-JP" altLang="en-US" sz="2300" dirty="0">
                <a:solidFill>
                  <a:schemeClr val="bg1"/>
                </a:solidFill>
                <a:latin typeface="UD デジタル 教科書体 NP-B" panose="02020700000000000000" pitchFamily="18" charset="-128"/>
                <a:ea typeface="UD デジタル 教科書体 NP-B" panose="02020700000000000000" pitchFamily="18" charset="-128"/>
              </a:rPr>
              <a:t>第１部は障害者雇用を進めている企業の実例紹介ということで、今回は居酒屋・イタリアンレストラン等飲食事業を展開されている株式会社オーイズミフーズ様に登壇いただきました。</a:t>
            </a:r>
          </a:p>
          <a:p>
            <a:pPr>
              <a:lnSpc>
                <a:spcPct val="110000"/>
              </a:lnSpc>
            </a:pPr>
            <a:r>
              <a:rPr lang="ja-JP" altLang="en-US" sz="2300" dirty="0">
                <a:solidFill>
                  <a:schemeClr val="bg1"/>
                </a:solidFill>
                <a:latin typeface="UD デジタル 教科書体 NP-B" panose="02020700000000000000" pitchFamily="18" charset="-128"/>
                <a:ea typeface="UD デジタル 教科書体 NP-B" panose="02020700000000000000" pitchFamily="18" charset="-128"/>
              </a:rPr>
              <a:t>株式会社オーイズミフーズ様は、様々な雇用形態を推奨され、個々の働き方に合った職場提供を前提に、取組説明をされていました。</a:t>
            </a:r>
          </a:p>
          <a:p>
            <a:pPr>
              <a:lnSpc>
                <a:spcPct val="110000"/>
              </a:lnSpc>
            </a:pPr>
            <a:r>
              <a:rPr lang="ja-JP" altLang="en-US" sz="2300" dirty="0">
                <a:solidFill>
                  <a:schemeClr val="bg1"/>
                </a:solidFill>
                <a:latin typeface="UD デジタル 教科書体 NP-B" panose="02020700000000000000" pitchFamily="18" charset="-128"/>
                <a:ea typeface="UD デジタル 教科書体 NP-B" panose="02020700000000000000" pitchFamily="18" charset="-128"/>
              </a:rPr>
              <a:t>「関わるすべての人に</a:t>
            </a:r>
            <a:r>
              <a:rPr lang="en-US" altLang="ja-JP" sz="2300" dirty="0">
                <a:solidFill>
                  <a:schemeClr val="bg1"/>
                </a:solidFill>
                <a:latin typeface="UD デジタル 教科書体 NP-B" panose="02020700000000000000" pitchFamily="18" charset="-128"/>
                <a:ea typeface="UD デジタル 教科書体 NP-B" panose="02020700000000000000" pitchFamily="18" charset="-128"/>
              </a:rPr>
              <a:t>HAPPY</a:t>
            </a:r>
            <a:r>
              <a:rPr lang="ja-JP" altLang="en-US" sz="2300" dirty="0" smtClean="0">
                <a:solidFill>
                  <a:schemeClr val="bg1"/>
                </a:solidFill>
                <a:latin typeface="UD デジタル 教科書体 NP-B" panose="02020700000000000000" pitchFamily="18" charset="-128"/>
                <a:ea typeface="UD デジタル 教科書体 NP-B" panose="02020700000000000000" pitchFamily="18" charset="-128"/>
              </a:rPr>
              <a:t>を」</a:t>
            </a:r>
            <a:r>
              <a:rPr lang="ja-JP" altLang="en-US" sz="2300" dirty="0">
                <a:solidFill>
                  <a:schemeClr val="bg1"/>
                </a:solidFill>
                <a:latin typeface="UD デジタル 教科書体 NP-B" panose="02020700000000000000" pitchFamily="18" charset="-128"/>
                <a:ea typeface="UD デジタル 教科書体 NP-B" panose="02020700000000000000" pitchFamily="18" charset="-128"/>
              </a:rPr>
              <a:t>（同社企業理念より）</a:t>
            </a:r>
          </a:p>
          <a:p>
            <a:pPr>
              <a:lnSpc>
                <a:spcPct val="110000"/>
              </a:lnSpc>
            </a:pPr>
            <a:r>
              <a:rPr lang="ja-JP" altLang="en-US" sz="2300" dirty="0">
                <a:solidFill>
                  <a:schemeClr val="bg1"/>
                </a:solidFill>
                <a:latin typeface="UD デジタル 教科書体 NP-B" panose="02020700000000000000" pitchFamily="18" charset="-128"/>
                <a:ea typeface="UD デジタル 教科書体 NP-B" panose="02020700000000000000" pitchFamily="18" charset="-128"/>
              </a:rPr>
              <a:t>少しずつ、企業の雇用形態も多様化していると感じる講演でした。</a:t>
            </a:r>
          </a:p>
          <a:p>
            <a:pPr>
              <a:lnSpc>
                <a:spcPct val="110000"/>
              </a:lnSpc>
            </a:pPr>
            <a:r>
              <a:rPr lang="ja-JP" altLang="en-US" sz="2300" dirty="0">
                <a:solidFill>
                  <a:schemeClr val="bg1"/>
                </a:solidFill>
                <a:latin typeface="UD デジタル 教科書体 NP-B" panose="02020700000000000000" pitchFamily="18" charset="-128"/>
                <a:ea typeface="UD デジタル 教科書体 NP-B" panose="02020700000000000000" pitchFamily="18" charset="-128"/>
              </a:rPr>
              <a:t>同社</a:t>
            </a:r>
            <a:r>
              <a:rPr lang="en-US" altLang="ja-JP" sz="2300" dirty="0">
                <a:solidFill>
                  <a:schemeClr val="bg1"/>
                </a:solidFill>
                <a:latin typeface="UD デジタル 教科書体 NP-B" panose="02020700000000000000" pitchFamily="18" charset="-128"/>
                <a:ea typeface="UD デジタル 教科書体 NP-B" panose="02020700000000000000" pitchFamily="18" charset="-128"/>
              </a:rPr>
              <a:t>HP</a:t>
            </a:r>
            <a:r>
              <a:rPr lang="ja-JP" altLang="en-US" sz="2300" dirty="0">
                <a:solidFill>
                  <a:schemeClr val="bg1"/>
                </a:solidFill>
                <a:latin typeface="UD デジタル 教科書体 NP-B" panose="02020700000000000000" pitchFamily="18" charset="-128"/>
                <a:ea typeface="UD デジタル 教科書体 NP-B" panose="02020700000000000000" pitchFamily="18" charset="-128"/>
              </a:rPr>
              <a:t>：</a:t>
            </a:r>
            <a:r>
              <a:rPr lang="en-US" altLang="ja-JP" sz="2300" dirty="0">
                <a:solidFill>
                  <a:schemeClr val="bg1"/>
                </a:solidFill>
                <a:latin typeface="UD デジタル 教科書体 NP-B" panose="02020700000000000000" pitchFamily="18" charset="-128"/>
                <a:ea typeface="UD デジタル 教科書体 NP-B" panose="02020700000000000000" pitchFamily="18" charset="-128"/>
              </a:rPr>
              <a:t>https://www.oizumifoods.co.jp/</a:t>
            </a:r>
          </a:p>
          <a:p>
            <a:pPr>
              <a:lnSpc>
                <a:spcPct val="110000"/>
              </a:lnSpc>
            </a:pPr>
            <a:endParaRPr lang="en-US" altLang="ja-JP" dirty="0">
              <a:solidFill>
                <a:schemeClr val="bg1"/>
              </a:solidFill>
              <a:latin typeface="UD デジタル 教科書体 NP-B" panose="02020700000000000000" pitchFamily="18" charset="-128"/>
              <a:ea typeface="UD デジタル 教科書体 NP-B" panose="02020700000000000000" pitchFamily="18" charset="-128"/>
            </a:endParaRPr>
          </a:p>
          <a:p>
            <a:endParaRPr lang="en-US" altLang="ja-JP"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0" name="正方形/長方形 9"/>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2" name="会場のようす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0098" y="195014"/>
            <a:ext cx="487363" cy="487363"/>
          </a:xfrm>
          <a:prstGeom prst="rect">
            <a:avLst/>
          </a:prstGeom>
        </p:spPr>
      </p:pic>
    </p:spTree>
    <p:extLst>
      <p:ext uri="{BB962C8B-B14F-4D97-AF65-F5344CB8AC3E}">
        <p14:creationId xmlns:p14="http://schemas.microsoft.com/office/powerpoint/2010/main" val="227016290"/>
      </p:ext>
    </p:extLst>
  </p:cSld>
  <p:clrMapOvr>
    <a:masterClrMapping/>
  </p:clrMapOvr>
  <p:transition spd="slow" advTm="4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38" fill="hold"/>
                                        <p:tgtEl>
                                          <p:spTgt spid="2"/>
                                        </p:tgtEl>
                                      </p:cBhvr>
                                    </p:cmd>
                                  </p:childTnLst>
                                </p:cTn>
                              </p:par>
                              <p:par>
                                <p:cTn id="7" presetID="42" presetClass="entr" presetSubtype="0" fill="hold" nodeType="withEffect">
                                  <p:stCondLst>
                                    <p:cond delay="25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anim calcmode="lin" valueType="num">
                                      <p:cBhvr>
                                        <p:cTn id="10" dur="3000" fill="hold"/>
                                        <p:tgtEl>
                                          <p:spTgt spid="3"/>
                                        </p:tgtEl>
                                        <p:attrNameLst>
                                          <p:attrName>ppt_x</p:attrName>
                                        </p:attrNameLst>
                                      </p:cBhvr>
                                      <p:tavLst>
                                        <p:tav tm="0">
                                          <p:val>
                                            <p:strVal val="#ppt_x"/>
                                          </p:val>
                                        </p:tav>
                                        <p:tav tm="100000">
                                          <p:val>
                                            <p:strVal val="#ppt_x"/>
                                          </p:val>
                                        </p:tav>
                                      </p:tavLst>
                                    </p:anim>
                                    <p:anim calcmode="lin" valueType="num">
                                      <p:cBhvr>
                                        <p:cTn id="11"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082" y="264854"/>
            <a:ext cx="5654655" cy="3773827"/>
          </a:xfrm>
          <a:prstGeom prst="rect">
            <a:avLst/>
          </a:prstGeom>
        </p:spPr>
      </p:pic>
      <p:pic>
        <p:nvPicPr>
          <p:cNvPr id="11" name="図 10"/>
          <p:cNvPicPr>
            <a:picLocks noChangeAspect="1"/>
          </p:cNvPicPr>
          <p:nvPr/>
        </p:nvPicPr>
        <p:blipFill>
          <a:blip r:embed="rId7"/>
          <a:stretch>
            <a:fillRect/>
          </a:stretch>
        </p:blipFill>
        <p:spPr>
          <a:xfrm>
            <a:off x="4823144" y="5375419"/>
            <a:ext cx="3756341" cy="1227072"/>
          </a:xfrm>
          <a:prstGeom prst="rect">
            <a:avLst/>
          </a:prstGeom>
        </p:spPr>
      </p:pic>
      <p:pic>
        <p:nvPicPr>
          <p:cNvPr id="13" name="図 12"/>
          <p:cNvPicPr>
            <a:picLocks noChangeAspect="1"/>
          </p:cNvPicPr>
          <p:nvPr/>
        </p:nvPicPr>
        <p:blipFill>
          <a:blip r:embed="rId8"/>
          <a:stretch>
            <a:fillRect/>
          </a:stretch>
        </p:blipFill>
        <p:spPr>
          <a:xfrm>
            <a:off x="7420967" y="3102200"/>
            <a:ext cx="4601315" cy="2655277"/>
          </a:xfrm>
          <a:prstGeom prst="rect">
            <a:avLst/>
          </a:prstGeom>
        </p:spPr>
      </p:pic>
      <p:sp>
        <p:nvSpPr>
          <p:cNvPr id="8" name="タイトル 2"/>
          <p:cNvSpPr txBox="1">
            <a:spLocks/>
          </p:cNvSpPr>
          <p:nvPr/>
        </p:nvSpPr>
        <p:spPr>
          <a:xfrm>
            <a:off x="126377" y="195014"/>
            <a:ext cx="4921088" cy="1239647"/>
          </a:xfrm>
          <a:prstGeom prst="rect">
            <a:avLst/>
          </a:prstGeom>
          <a:solidFill>
            <a:schemeClr val="accent1">
              <a:lumMod val="60000"/>
              <a:lumOff val="40000"/>
            </a:schemeClr>
          </a:solidFill>
          <a:ln>
            <a:solidFill>
              <a:schemeClr val="accent1">
                <a:lumMod val="20000"/>
                <a:lumOff val="80000"/>
              </a:schemeClr>
            </a:solidFill>
          </a:ln>
        </p:spPr>
        <p:txBody>
          <a:bodyPr vert="horz" lIns="91440" tIns="45720" rIns="91440" bIns="45720" rtlCol="0" anchor="b">
            <a:normAutofit fontScale="62500" lnSpcReduction="2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5800" dirty="0">
                <a:latin typeface="UD デジタル 教科書体 NP-B" panose="02020700000000000000" pitchFamily="18" charset="-128"/>
                <a:ea typeface="UD デジタル 教科書体 NP-B" panose="02020700000000000000" pitchFamily="18" charset="-128"/>
              </a:rPr>
              <a:t>会場のようす③</a:t>
            </a:r>
            <a:br>
              <a:rPr lang="ja-JP" altLang="en-US" sz="5800"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
            </a:r>
            <a:br>
              <a:rPr lang="ja-JP" altLang="en-US"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第２部：体験談を聞こう！</a:t>
            </a:r>
          </a:p>
        </p:txBody>
      </p:sp>
      <p:sp>
        <p:nvSpPr>
          <p:cNvPr id="9" name="テキスト プレースホルダー 4"/>
          <p:cNvSpPr txBox="1">
            <a:spLocks/>
          </p:cNvSpPr>
          <p:nvPr/>
        </p:nvSpPr>
        <p:spPr>
          <a:xfrm>
            <a:off x="126377" y="1570759"/>
            <a:ext cx="4921088" cy="4601441"/>
          </a:xfrm>
          <a:prstGeom prst="rect">
            <a:avLst/>
          </a:prstGeom>
          <a:solidFill>
            <a:schemeClr val="accent2"/>
          </a:solidFill>
          <a:ln>
            <a:solidFill>
              <a:schemeClr val="accent1"/>
            </a:solidFill>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lvl="1"/>
            <a:endParaRPr lang="en-US" altLang="ja-JP" dirty="0" smtClean="0">
              <a:solidFill>
                <a:schemeClr val="bg1"/>
              </a:solidFill>
            </a:endParaRPr>
          </a:p>
          <a:p>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第２部は障害のある当事者による登壇でした。知的障害のある方、精神障害のある方、発達障害のある方がそれぞれ、ご自分の言葉や方法で就職に至るまでの経緯や現状、課題、今後の目標、同じ立場にある方々へのメッセージを発信していました。</a:t>
            </a:r>
          </a:p>
          <a:p>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右のスライド資料は、３名の登壇者のうち、精神障害・発達障害がそれぞれある方の会場に向けたメッセージです。</a:t>
            </a:r>
          </a:p>
          <a:p>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「人生一度きり」だからこそ、責任は自分自身に返ってくる。どう受け止めるかは自分次第。</a:t>
            </a:r>
          </a:p>
          <a:p>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皆さんは、どのように受け止めますか？</a:t>
            </a:r>
          </a:p>
        </p:txBody>
      </p:sp>
      <p:sp>
        <p:nvSpPr>
          <p:cNvPr id="10" name="正方形/長方形 9"/>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4" name="会場のようす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50825" y="264854"/>
            <a:ext cx="487363" cy="487363"/>
          </a:xfrm>
          <a:prstGeom prst="rect">
            <a:avLst/>
          </a:prstGeom>
        </p:spPr>
      </p:pic>
    </p:spTree>
    <p:custDataLst>
      <p:tags r:id="rId1"/>
    </p:custDataLst>
    <p:extLst>
      <p:ext uri="{BB962C8B-B14F-4D97-AF65-F5344CB8AC3E}">
        <p14:creationId xmlns:p14="http://schemas.microsoft.com/office/powerpoint/2010/main" val="2959597970"/>
      </p:ext>
    </p:extLst>
  </p:cSld>
  <p:clrMapOvr>
    <a:masterClrMapping/>
  </p:clrMapOvr>
  <p:transition spd="slow" advTm="9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9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 presetClass="mediacall" presetSubtype="0" fill="hold" nodeType="withEffect">
                                  <p:stCondLst>
                                    <p:cond delay="0"/>
                                  </p:stCondLst>
                                  <p:childTnLst>
                                    <p:cmd type="call" cmd="playFrom(0.0)">
                                      <p:cBhvr>
                                        <p:cTn id="14" dur="110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6198441" y="1733612"/>
            <a:ext cx="5655042" cy="3866260"/>
          </a:xfrm>
          <a:prstGeom prst="rect">
            <a:avLst/>
          </a:prstGeom>
          <a:ln>
            <a:noFill/>
          </a:ln>
          <a:effectLst>
            <a:softEdge rad="112500"/>
          </a:effectLst>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2025" y="371348"/>
            <a:ext cx="4449164" cy="2608131"/>
          </a:xfrm>
          <a:prstGeom prst="rect">
            <a:avLst/>
          </a:prstGeom>
          <a:ln>
            <a:noFill/>
          </a:ln>
          <a:effectLst>
            <a:softEdge rad="112500"/>
          </a:effectLst>
        </p:spPr>
      </p:pic>
      <p:sp>
        <p:nvSpPr>
          <p:cNvPr id="6" name="五角形 5"/>
          <p:cNvSpPr/>
          <p:nvPr/>
        </p:nvSpPr>
        <p:spPr>
          <a:xfrm rot="20573181">
            <a:off x="6074927" y="4603180"/>
            <a:ext cx="1600200" cy="1500808"/>
          </a:xfrm>
          <a:prstGeom prst="pen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smtClean="0">
                <a:latin typeface="UD デジタル 教科書体 NK-B" panose="02020700000000000000" pitchFamily="18" charset="-128"/>
                <a:ea typeface="UD デジタル 教科書体 NK-B" panose="02020700000000000000" pitchFamily="18" charset="-128"/>
              </a:rPr>
              <a:t>A</a:t>
            </a:r>
            <a:endParaRPr kumimoji="1" lang="ja-JP" altLang="en-US" sz="6600" dirty="0">
              <a:latin typeface="UD デジタル 教科書体 NK-B" panose="02020700000000000000" pitchFamily="18" charset="-128"/>
              <a:ea typeface="UD デジタル 教科書体 NK-B" panose="02020700000000000000" pitchFamily="18" charset="-128"/>
            </a:endParaRPr>
          </a:p>
        </p:txBody>
      </p:sp>
      <p:sp>
        <p:nvSpPr>
          <p:cNvPr id="10" name="六角形 9"/>
          <p:cNvSpPr/>
          <p:nvPr/>
        </p:nvSpPr>
        <p:spPr>
          <a:xfrm rot="1003704">
            <a:off x="10670113" y="987271"/>
            <a:ext cx="1451113" cy="122251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600" dirty="0" smtClean="0">
                <a:latin typeface="UD デジタル 教科書体 NK-B" panose="02020700000000000000" pitchFamily="18" charset="-128"/>
                <a:ea typeface="UD デジタル 教科書体 NK-B" panose="02020700000000000000" pitchFamily="18" charset="-128"/>
              </a:rPr>
              <a:t>B</a:t>
            </a:r>
            <a:endParaRPr kumimoji="1" lang="ja-JP" altLang="en-US" sz="6600" dirty="0">
              <a:latin typeface="UD デジタル 教科書体 NK-B" panose="02020700000000000000" pitchFamily="18" charset="-128"/>
              <a:ea typeface="UD デジタル 教科書体 NK-B" panose="02020700000000000000" pitchFamily="18" charset="-128"/>
            </a:endParaRPr>
          </a:p>
        </p:txBody>
      </p:sp>
      <p:sp>
        <p:nvSpPr>
          <p:cNvPr id="9" name="タイトル 2"/>
          <p:cNvSpPr txBox="1">
            <a:spLocks/>
          </p:cNvSpPr>
          <p:nvPr/>
        </p:nvSpPr>
        <p:spPr>
          <a:xfrm>
            <a:off x="126376" y="126123"/>
            <a:ext cx="5076245" cy="1166649"/>
          </a:xfrm>
          <a:prstGeom prst="rect">
            <a:avLst/>
          </a:prstGeom>
          <a:solidFill>
            <a:schemeClr val="accent1">
              <a:lumMod val="60000"/>
              <a:lumOff val="40000"/>
            </a:schemeClr>
          </a:solidFill>
          <a:ln>
            <a:solidFill>
              <a:schemeClr val="accent1">
                <a:lumMod val="20000"/>
                <a:lumOff val="80000"/>
              </a:schemeClr>
            </a:solidFill>
          </a:ln>
        </p:spPr>
        <p:txBody>
          <a:bodyPr vert="horz" lIns="91440" tIns="45720" rIns="91440" bIns="45720" rtlCol="0" anchor="b">
            <a:normAutofit fontScale="62500" lnSpcReduction="200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sz="5800" dirty="0">
                <a:latin typeface="UD デジタル 教科書体 NP-B" panose="02020700000000000000" pitchFamily="18" charset="-128"/>
                <a:ea typeface="UD デジタル 教科書体 NP-B" panose="02020700000000000000" pitchFamily="18" charset="-128"/>
              </a:rPr>
              <a:t>会場のようす</a:t>
            </a:r>
            <a:r>
              <a:rPr lang="ja-JP" altLang="en-US" sz="5800" dirty="0" smtClean="0">
                <a:latin typeface="UD デジタル 教科書体 NP-B" panose="02020700000000000000" pitchFamily="18" charset="-128"/>
                <a:ea typeface="UD デジタル 教科書体 NP-B" panose="02020700000000000000" pitchFamily="18" charset="-128"/>
              </a:rPr>
              <a:t>④</a:t>
            </a:r>
            <a:endParaRPr lang="en-US" altLang="ja-JP" sz="5800" dirty="0" smtClean="0">
              <a:latin typeface="UD デジタル 教科書体 NP-B" panose="02020700000000000000" pitchFamily="18" charset="-128"/>
              <a:ea typeface="UD デジタル 教科書体 NP-B" panose="02020700000000000000" pitchFamily="18" charset="-128"/>
            </a:endParaRPr>
          </a:p>
          <a:p>
            <a:pPr algn="ctr"/>
            <a:endParaRPr lang="en-US" altLang="ja-JP" dirty="0" smtClean="0">
              <a:latin typeface="UD デジタル 教科書体 NP-B" panose="02020700000000000000" pitchFamily="18" charset="-128"/>
              <a:ea typeface="UD デジタル 教科書体 NP-B" panose="02020700000000000000" pitchFamily="18" charset="-128"/>
            </a:endParaRPr>
          </a:p>
          <a:p>
            <a:pPr algn="ctr"/>
            <a:r>
              <a:rPr lang="ja-JP" altLang="en-US" dirty="0" smtClean="0">
                <a:latin typeface="UD デジタル 教科書体 NP-B" panose="02020700000000000000" pitchFamily="18" charset="-128"/>
                <a:ea typeface="UD デジタル 教科書体 NP-B" panose="02020700000000000000" pitchFamily="18" charset="-128"/>
              </a:rPr>
              <a:t>第３部</a:t>
            </a:r>
            <a:r>
              <a:rPr lang="ja-JP" altLang="en-US" dirty="0">
                <a:latin typeface="UD デジタル 教科書体 NP-B" panose="02020700000000000000" pitchFamily="18" charset="-128"/>
                <a:ea typeface="UD デジタル 教科書体 NP-B" panose="02020700000000000000" pitchFamily="18" charset="-128"/>
              </a:rPr>
              <a:t>：支援機関</a:t>
            </a:r>
            <a:r>
              <a:rPr lang="ja-JP" altLang="en-US" dirty="0" smtClean="0">
                <a:latin typeface="UD デジタル 教科書体 NP-B" panose="02020700000000000000" pitchFamily="18" charset="-128"/>
                <a:ea typeface="UD デジタル 教科書体 NP-B" panose="02020700000000000000" pitchFamily="18" charset="-128"/>
              </a:rPr>
              <a:t>を</a:t>
            </a:r>
            <a:r>
              <a:rPr lang="ja-JP" altLang="en-US" dirty="0">
                <a:latin typeface="UD デジタル 教科書体 NP-B" panose="02020700000000000000" pitchFamily="18" charset="-128"/>
                <a:ea typeface="UD デジタル 教科書体 NP-B" panose="02020700000000000000" pitchFamily="18" charset="-128"/>
              </a:rPr>
              <a:t>知ろう</a:t>
            </a:r>
            <a:r>
              <a:rPr lang="ja-JP" altLang="en-US" dirty="0"/>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11" name="テキスト プレースホルダー 4"/>
          <p:cNvSpPr txBox="1">
            <a:spLocks/>
          </p:cNvSpPr>
          <p:nvPr/>
        </p:nvSpPr>
        <p:spPr>
          <a:xfrm>
            <a:off x="126375" y="1377809"/>
            <a:ext cx="5076246" cy="4928398"/>
          </a:xfrm>
          <a:prstGeom prst="rect">
            <a:avLst/>
          </a:prstGeom>
          <a:solidFill>
            <a:schemeClr val="accent2"/>
          </a:solidFill>
          <a:ln>
            <a:solidFill>
              <a:schemeClr val="accent1"/>
            </a:solidFill>
          </a:ln>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72000" indent="-72000">
              <a:lnSpc>
                <a:spcPct val="100000"/>
              </a:lnSpc>
            </a:pP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第３部では、企業や当事者を支える支援機関の役割にスポットライトをあて、グループトークを中心に進めました。</a:t>
            </a:r>
          </a:p>
          <a:p>
            <a:pPr marL="72000" indent="-72000">
              <a:lnSpc>
                <a:spcPct val="100000"/>
              </a:lnSpc>
            </a:pP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各登壇者</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の経緯に支援機関がどのような役割を果たしたのか？図表示を交えながら、第１部、第２部の登壇者・支援者に加え、磯子区で活動する各支援機関の職員や、特別支援学校の</a:t>
            </a: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先生が入り、横浜市障害者就労支援センターの支援員と障害当事者による２名のファシリテーター</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が</a:t>
            </a: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問いかける形</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で話が展開されました</a:t>
            </a: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a:t>
            </a:r>
            <a:endParaRPr lang="en-US" altLang="ja-JP" sz="1800" dirty="0" smtClean="0">
              <a:solidFill>
                <a:schemeClr val="bg1"/>
              </a:solidFill>
              <a:latin typeface="UD デジタル 教科書体 NP-B" panose="02020700000000000000" pitchFamily="18" charset="-128"/>
              <a:ea typeface="UD デジタル 教科書体 NP-B" panose="02020700000000000000" pitchFamily="18" charset="-128"/>
            </a:endParaRPr>
          </a:p>
          <a:p>
            <a:pPr marL="72000" indent="-72000">
              <a:lnSpc>
                <a:spcPct val="100000"/>
              </a:lnSpc>
            </a:pP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会場</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の皆さまへ選択クイズも実施</a:t>
            </a: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a:t>
            </a:r>
            <a:endParaRPr lang="en-US" altLang="ja-JP" sz="1800" dirty="0" smtClean="0">
              <a:solidFill>
                <a:schemeClr val="bg1"/>
              </a:solidFill>
              <a:latin typeface="UD デジタル 教科書体 NP-B" panose="02020700000000000000" pitchFamily="18" charset="-128"/>
              <a:ea typeface="UD デジタル 教科書体 NP-B" panose="02020700000000000000" pitchFamily="18" charset="-128"/>
            </a:endParaRPr>
          </a:p>
          <a:p>
            <a:pPr marL="72000" indent="-72000">
              <a:lnSpc>
                <a:spcPct val="100000"/>
              </a:lnSpc>
            </a:pP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なりたい職業ややってみたい仕事、野望はありますか？</a:t>
            </a: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a:t>
            </a:r>
            <a:endParaRPr lang="en-US" altLang="ja-JP" sz="1800" dirty="0" smtClean="0">
              <a:solidFill>
                <a:schemeClr val="bg1"/>
              </a:solidFill>
              <a:latin typeface="UD デジタル 教科書体 NP-B" panose="02020700000000000000" pitchFamily="18" charset="-128"/>
              <a:ea typeface="UD デジタル 教科書体 NP-B" panose="02020700000000000000" pitchFamily="18" charset="-128"/>
            </a:endParaRPr>
          </a:p>
          <a:p>
            <a:pPr marL="72000" indent="-72000">
              <a:lnSpc>
                <a:spcPct val="100000"/>
              </a:lnSpc>
            </a:pP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a:t>
            </a:r>
            <a:r>
              <a:rPr lang="en-US" altLang="ja-JP" sz="1800" dirty="0">
                <a:solidFill>
                  <a:schemeClr val="bg1"/>
                </a:solidFill>
                <a:latin typeface="UD デジタル 教科書体 NP-B" panose="02020700000000000000" pitchFamily="18" charset="-128"/>
                <a:ea typeface="UD デジタル 教科書体 NP-B" panose="02020700000000000000" pitchFamily="18" charset="-128"/>
              </a:rPr>
              <a:t>A:</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ある、</a:t>
            </a:r>
            <a:r>
              <a:rPr lang="en-US" altLang="ja-JP" sz="1800" dirty="0">
                <a:solidFill>
                  <a:schemeClr val="bg1"/>
                </a:solidFill>
                <a:latin typeface="UD デジタル 教科書体 NP-B" panose="02020700000000000000" pitchFamily="18" charset="-128"/>
                <a:ea typeface="UD デジタル 教科書体 NP-B" panose="02020700000000000000" pitchFamily="18" charset="-128"/>
              </a:rPr>
              <a:t>B</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：まだない</a:t>
            </a: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」その</a:t>
            </a:r>
            <a:r>
              <a:rPr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理由は</a:t>
            </a:r>
            <a:r>
              <a:rPr lang="ja-JP" altLang="en-US" sz="1800" dirty="0" smtClean="0">
                <a:solidFill>
                  <a:schemeClr val="bg1"/>
                </a:solidFill>
                <a:latin typeface="UD デジタル 教科書体 NP-B" panose="02020700000000000000" pitchFamily="18" charset="-128"/>
                <a:ea typeface="UD デジタル 教科書体 NP-B" panose="02020700000000000000" pitchFamily="18" charset="-128"/>
              </a:rPr>
              <a:t>？</a:t>
            </a:r>
          </a:p>
        </p:txBody>
      </p:sp>
      <p:sp>
        <p:nvSpPr>
          <p:cNvPr id="12" name="正方形/長方形 11"/>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2" name="会場のようす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6375" y="127666"/>
            <a:ext cx="487363" cy="487363"/>
          </a:xfrm>
          <a:prstGeom prst="rect">
            <a:avLst/>
          </a:prstGeom>
        </p:spPr>
      </p:pic>
      <p:sp>
        <p:nvSpPr>
          <p:cNvPr id="3" name="スライド番号プレースホルダー 2"/>
          <p:cNvSpPr>
            <a:spLocks noGrp="1"/>
          </p:cNvSpPr>
          <p:nvPr>
            <p:ph type="sldNum" sz="quarter" idx="12"/>
          </p:nvPr>
        </p:nvSpPr>
        <p:spPr/>
        <p:txBody>
          <a:bodyPr/>
          <a:lstStyle/>
          <a:p>
            <a:fld id="{4FAB73BC-B049-4115-A692-8D63A059BFB8}" type="slidenum">
              <a:rPr lang="en-US" smtClean="0"/>
              <a:t>7</a:t>
            </a:fld>
            <a:endParaRPr lang="en-US" dirty="0"/>
          </a:p>
        </p:txBody>
      </p:sp>
    </p:spTree>
    <p:custDataLst>
      <p:tags r:id="rId1"/>
    </p:custDataLst>
    <p:extLst>
      <p:ext uri="{BB962C8B-B14F-4D97-AF65-F5344CB8AC3E}">
        <p14:creationId xmlns:p14="http://schemas.microsoft.com/office/powerpoint/2010/main" val="3411718720"/>
      </p:ext>
    </p:extLst>
  </p:cSld>
  <p:clrMapOvr>
    <a:masterClrMapping/>
  </p:clrMapOvr>
  <mc:AlternateContent xmlns:mc="http://schemas.openxmlformats.org/markup-compatibility/2006" xmlns:p14="http://schemas.microsoft.com/office/powerpoint/2010/main">
    <mc:Choice Requires="p14">
      <p:transition spd="slow" p14:dur="1500" advTm="70000">
        <p:split orient="vert"/>
      </p:transition>
    </mc:Choice>
    <mc:Fallback xmlns="">
      <p:transition spd="slow" advTm="7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578" fill="hold"/>
                                        <p:tgtEl>
                                          <p:spTgt spid="2"/>
                                        </p:tgtEl>
                                      </p:cBhvr>
                                    </p:cmd>
                                  </p:childTnLst>
                                </p:cTn>
                              </p:par>
                              <p:par>
                                <p:cTn id="7" presetID="16" presetClass="entr" presetSubtype="21" fill="hold" grpId="0" nodeType="withEffect">
                                  <p:stCondLst>
                                    <p:cond delay="5700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par>
                                <p:cTn id="10" presetID="16" presetClass="entr" presetSubtype="21" fill="hold" grpId="0" nodeType="withEffect">
                                  <p:stCondLst>
                                    <p:cond delay="5900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7861" y="257493"/>
            <a:ext cx="6276731" cy="5938713"/>
          </a:xfrm>
          <a:prstGeom prst="rect">
            <a:avLst/>
          </a:prstGeom>
        </p:spPr>
      </p:pic>
      <p:sp>
        <p:nvSpPr>
          <p:cNvPr id="6" name="タイトル 2"/>
          <p:cNvSpPr txBox="1">
            <a:spLocks/>
          </p:cNvSpPr>
          <p:nvPr/>
        </p:nvSpPr>
        <p:spPr>
          <a:xfrm>
            <a:off x="126377" y="195015"/>
            <a:ext cx="4663832" cy="1018610"/>
          </a:xfrm>
          <a:prstGeom prst="rect">
            <a:avLst/>
          </a:prstGeom>
          <a:solidFill>
            <a:schemeClr val="accent1">
              <a:lumMod val="60000"/>
              <a:lumOff val="40000"/>
            </a:schemeClr>
          </a:solidFill>
          <a:ln>
            <a:solidFill>
              <a:schemeClr val="accent1">
                <a:lumMod val="20000"/>
                <a:lumOff val="80000"/>
              </a:schemeClr>
            </a:solidFill>
          </a:ln>
        </p:spPr>
        <p:txBody>
          <a:bodyPr vert="horz" lIns="91440" tIns="45720" rIns="91440" bIns="45720" rtlCol="0" anchor="b">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ctr"/>
            <a:r>
              <a:rPr lang="ja-JP" altLang="en-US" dirty="0">
                <a:latin typeface="UD デジタル 教科書体 NP-B" panose="02020700000000000000" pitchFamily="18" charset="-128"/>
                <a:ea typeface="UD デジタル 教科書体 NP-B" panose="02020700000000000000" pitchFamily="18" charset="-128"/>
              </a:rPr>
              <a:t>来場者の</a:t>
            </a:r>
            <a:r>
              <a:rPr lang="ja-JP" altLang="en-US" dirty="0" smtClean="0">
                <a:latin typeface="UD デジタル 教科書体 NP-B" panose="02020700000000000000" pitchFamily="18" charset="-128"/>
                <a:ea typeface="UD デジタル 教科書体 NP-B" panose="02020700000000000000" pitchFamily="18" charset="-128"/>
              </a:rPr>
              <a:t>声</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8" name="テキスト プレースホルダー 4"/>
          <p:cNvSpPr txBox="1">
            <a:spLocks/>
          </p:cNvSpPr>
          <p:nvPr/>
        </p:nvSpPr>
        <p:spPr>
          <a:xfrm>
            <a:off x="126377" y="1324303"/>
            <a:ext cx="4663832" cy="4733627"/>
          </a:xfrm>
          <a:prstGeom prst="rect">
            <a:avLst/>
          </a:prstGeom>
          <a:solidFill>
            <a:schemeClr val="accent2"/>
          </a:solidFill>
          <a:ln>
            <a:solidFill>
              <a:schemeClr val="accent1"/>
            </a:solidFill>
          </a:ln>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lvl="1"/>
            <a:endParaRPr lang="en-US" altLang="ja-JP" dirty="0" smtClean="0">
              <a:solidFill>
                <a:schemeClr val="bg1"/>
              </a:solidFill>
            </a:endParaRPr>
          </a:p>
          <a:p>
            <a:r>
              <a:rPr lang="ja-JP" altLang="en-US" smtClean="0">
                <a:solidFill>
                  <a:schemeClr val="bg1"/>
                </a:solidFill>
                <a:latin typeface="UD デジタル 教科書体 NP-B" panose="02020700000000000000" pitchFamily="18" charset="-128"/>
                <a:ea typeface="UD デジタル 教科書体 NP-B" panose="02020700000000000000" pitchFamily="18" charset="-128"/>
              </a:rPr>
              <a:t>シンポジウムに来場いただいた方々</a:t>
            </a:r>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の声をアンケート結果にまとめました</a:t>
            </a: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a:t>
            </a:r>
            <a:endParaRPr lang="en-US" altLang="ja-JP" dirty="0" smtClean="0">
              <a:solidFill>
                <a:schemeClr val="bg1"/>
              </a:solidFill>
              <a:latin typeface="UD デジタル 教科書体 NP-B" panose="02020700000000000000" pitchFamily="18" charset="-128"/>
              <a:ea typeface="UD デジタル 教科書体 NP-B" panose="02020700000000000000" pitchFamily="18" charset="-128"/>
            </a:endParaRPr>
          </a:p>
          <a:p>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シンポジウム参加者数４２８名のうち、アンケート回答者数は２２９名（回収率</a:t>
            </a:r>
            <a:r>
              <a:rPr lang="en-US" altLang="ja-JP" dirty="0" smtClean="0">
                <a:solidFill>
                  <a:schemeClr val="bg1"/>
                </a:solidFill>
                <a:latin typeface="UD デジタル 教科書体 NP-B" panose="02020700000000000000" pitchFamily="18" charset="-128"/>
                <a:ea typeface="UD デジタル 教科書体 NP-B" panose="02020700000000000000" pitchFamily="18" charset="-128"/>
              </a:rPr>
              <a:t>54</a:t>
            </a:r>
            <a:r>
              <a:rPr lang="ja-JP" altLang="en-US" dirty="0" smtClean="0">
                <a:solidFill>
                  <a:schemeClr val="bg1"/>
                </a:solidFill>
                <a:latin typeface="UD デジタル 教科書体 NP-B" panose="02020700000000000000" pitchFamily="18" charset="-128"/>
                <a:ea typeface="UD デジタル 教科書体 NP-B" panose="02020700000000000000" pitchFamily="18" charset="-128"/>
              </a:rPr>
              <a:t>％）でした。</a:t>
            </a:r>
            <a:endParaRPr lang="ja-JP" altLang="en-US" dirty="0">
              <a:solidFill>
                <a:schemeClr val="bg1"/>
              </a:solidFill>
              <a:latin typeface="UD デジタル 教科書体 NP-B" panose="02020700000000000000" pitchFamily="18" charset="-128"/>
              <a:ea typeface="UD デジタル 教科書体 NP-B" panose="02020700000000000000" pitchFamily="18" charset="-128"/>
            </a:endParaRPr>
          </a:p>
          <a:p>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至らない点も多くありましたが、多くの方々に来場いただいて「よかった。」と思っていただけたこと、担当者だけでなく、当日登壇いただいた皆様にとっても嬉しい結果となりました。</a:t>
            </a:r>
          </a:p>
          <a:p>
            <a:endParaRPr lang="ja-JP" altLang="en-US" dirty="0">
              <a:solidFill>
                <a:schemeClr val="bg1"/>
              </a:solidFill>
              <a:latin typeface="UD デジタル 教科書体 NP-B" panose="02020700000000000000" pitchFamily="18" charset="-128"/>
              <a:ea typeface="UD デジタル 教科書体 NP-B" panose="02020700000000000000" pitchFamily="18" charset="-128"/>
            </a:endParaRPr>
          </a:p>
          <a:p>
            <a:r>
              <a:rPr lang="ja-JP" altLang="en-US" dirty="0">
                <a:solidFill>
                  <a:schemeClr val="bg1"/>
                </a:solidFill>
                <a:latin typeface="UD デジタル 教科書体 NP-B" panose="02020700000000000000" pitchFamily="18" charset="-128"/>
                <a:ea typeface="UD デジタル 教科書体 NP-B" panose="02020700000000000000" pitchFamily="18" charset="-128"/>
              </a:rPr>
              <a:t>課題点は次回以降の企画に活かして、よりよい情報発信に努めていきます。</a:t>
            </a:r>
          </a:p>
        </p:txBody>
      </p:sp>
      <p:sp>
        <p:nvSpPr>
          <p:cNvPr id="9" name="正方形/長方形 8"/>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3" name="来場者の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607" y="257493"/>
            <a:ext cx="487363" cy="487363"/>
          </a:xfrm>
          <a:prstGeom prst="rect">
            <a:avLst/>
          </a:prstGeom>
        </p:spPr>
      </p:pic>
    </p:spTree>
    <p:extLst>
      <p:ext uri="{BB962C8B-B14F-4D97-AF65-F5344CB8AC3E}">
        <p14:creationId xmlns:p14="http://schemas.microsoft.com/office/powerpoint/2010/main" val="3344657187"/>
      </p:ext>
    </p:extLst>
  </p:cSld>
  <p:clrMapOvr>
    <a:masterClrMapping/>
  </p:clrMapOvr>
  <mc:AlternateContent xmlns:mc="http://schemas.openxmlformats.org/markup-compatibility/2006" xmlns:p14="http://schemas.microsoft.com/office/powerpoint/2010/main">
    <mc:Choice Requires="p14">
      <p:transition spd="slow" p14:dur="1500" advTm="70000">
        <p:split orient="vert"/>
      </p:transition>
    </mc:Choice>
    <mc:Fallback xmlns="">
      <p:transition spd="slow" advTm="7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2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latin typeface="UD デジタル 教科書体 NP-B" panose="02020700000000000000" pitchFamily="18" charset="-128"/>
                <a:ea typeface="UD デジタル 教科書体 NP-B" panose="02020700000000000000" pitchFamily="18" charset="-128"/>
              </a:rPr>
              <a:t>ご視聴いただき有難うございました。</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7" name="コンテンツ プレースホルダー 6"/>
          <p:cNvSpPr>
            <a:spLocks noGrp="1"/>
          </p:cNvSpPr>
          <p:nvPr>
            <p:ph idx="1"/>
          </p:nvPr>
        </p:nvSpPr>
        <p:spPr>
          <a:xfrm>
            <a:off x="1097280" y="1845734"/>
            <a:ext cx="10058400" cy="4445736"/>
          </a:xfrm>
        </p:spPr>
        <p:txBody>
          <a:bodyPr>
            <a:normAutofit fontScale="92500" lnSpcReduction="20000"/>
          </a:bodyPr>
          <a:lstStyle/>
          <a:p>
            <a:endParaRPr kumimoji="1" lang="en-US" altLang="ja-JP" dirty="0" smtClean="0"/>
          </a:p>
          <a:p>
            <a:endParaRPr lang="en-US" altLang="ja-JP" dirty="0"/>
          </a:p>
          <a:p>
            <a:pPr>
              <a:lnSpc>
                <a:spcPct val="120000"/>
              </a:lnSpc>
            </a:pPr>
            <a:r>
              <a:rPr kumimoji="1" lang="ja-JP" altLang="en-US" sz="3600" spc="150" dirty="0" smtClean="0">
                <a:latin typeface="UD デジタル 教科書体 NP-B" panose="02020700000000000000" pitchFamily="18" charset="-128"/>
                <a:ea typeface="UD デジタル 教科書体 NP-B" panose="02020700000000000000" pitchFamily="18" charset="-128"/>
              </a:rPr>
              <a:t>来年はぜひ足を運んでみたい方、</a:t>
            </a:r>
            <a:endParaRPr kumimoji="1" lang="en-US" altLang="ja-JP" sz="3600" spc="150" dirty="0" smtClean="0">
              <a:latin typeface="UD デジタル 教科書体 NP-B" panose="02020700000000000000" pitchFamily="18" charset="-128"/>
              <a:ea typeface="UD デジタル 教科書体 NP-B" panose="02020700000000000000" pitchFamily="18" charset="-128"/>
            </a:endParaRPr>
          </a:p>
          <a:p>
            <a:pPr>
              <a:lnSpc>
                <a:spcPct val="120000"/>
              </a:lnSpc>
            </a:pPr>
            <a:r>
              <a:rPr kumimoji="1" lang="ja-JP" altLang="en-US" sz="3600" spc="150" dirty="0" smtClean="0">
                <a:latin typeface="UD デジタル 教科書体 NP-B" panose="02020700000000000000" pitchFamily="18" charset="-128"/>
                <a:ea typeface="UD デジタル 教科書体 NP-B" panose="02020700000000000000" pitchFamily="18" charset="-128"/>
              </a:rPr>
              <a:t>会場に行くのは大変だけれど、また視聴したい方、</a:t>
            </a:r>
            <a:endParaRPr kumimoji="1" lang="en-US" altLang="ja-JP" sz="3600" spc="150" dirty="0" smtClean="0">
              <a:latin typeface="UD デジタル 教科書体 NP-B" panose="02020700000000000000" pitchFamily="18" charset="-128"/>
              <a:ea typeface="UD デジタル 教科書体 NP-B" panose="02020700000000000000" pitchFamily="18" charset="-128"/>
            </a:endParaRPr>
          </a:p>
          <a:p>
            <a:pPr>
              <a:lnSpc>
                <a:spcPct val="120000"/>
              </a:lnSpc>
            </a:pPr>
            <a:r>
              <a:rPr kumimoji="1" lang="ja-JP" altLang="en-US" sz="3600" spc="150" dirty="0" smtClean="0">
                <a:latin typeface="UD デジタル 教科書体 NP-B" panose="02020700000000000000" pitchFamily="18" charset="-128"/>
                <a:ea typeface="UD デジタル 教科書体 NP-B" panose="02020700000000000000" pitchFamily="18" charset="-128"/>
              </a:rPr>
              <a:t>来年度以降の取組をどうぞお楽しみに！</a:t>
            </a:r>
            <a:endParaRPr kumimoji="1" lang="en-US" altLang="ja-JP" sz="3600" spc="150" dirty="0" smtClean="0">
              <a:latin typeface="UD デジタル 教科書体 NP-B" panose="02020700000000000000" pitchFamily="18" charset="-128"/>
              <a:ea typeface="UD デジタル 教科書体 NP-B" panose="02020700000000000000" pitchFamily="18" charset="-128"/>
            </a:endParaRPr>
          </a:p>
          <a:p>
            <a:endParaRPr lang="en-US" altLang="ja-JP" sz="3600" dirty="0">
              <a:latin typeface="UD デジタル 教科書体 NP-B" panose="02020700000000000000" pitchFamily="18" charset="-128"/>
              <a:ea typeface="UD デジタル 教科書体 NP-B" panose="02020700000000000000" pitchFamily="18" charset="-128"/>
            </a:endParaRPr>
          </a:p>
          <a:p>
            <a:r>
              <a:rPr kumimoji="1" lang="ja-JP" altLang="en-US" sz="2600" dirty="0" smtClean="0">
                <a:latin typeface="UD デジタル 教科書体 NP-B" panose="02020700000000000000" pitchFamily="18" charset="-128"/>
                <a:ea typeface="UD デジタル 教科書体 NP-B" panose="02020700000000000000" pitchFamily="18" charset="-128"/>
              </a:rPr>
              <a:t>お問合せはこちら→ 横浜市健康福祉局　障害自立支援課就労支援係 </a:t>
            </a:r>
            <a:r>
              <a:rPr kumimoji="1" lang="en-US" altLang="ja-JP" sz="2600" dirty="0" smtClean="0">
                <a:latin typeface="UD デジタル 教科書体 NP-B" panose="02020700000000000000" pitchFamily="18" charset="-128"/>
                <a:ea typeface="UD デジタル 教科書体 NP-B" panose="02020700000000000000" pitchFamily="18" charset="-128"/>
              </a:rPr>
              <a:t> </a:t>
            </a:r>
          </a:p>
          <a:p>
            <a:r>
              <a:rPr kumimoji="1" lang="ja-JP" altLang="en-US" sz="2600" dirty="0" smtClean="0">
                <a:latin typeface="UD デジタル 教科書体 NP-B" panose="02020700000000000000" pitchFamily="18" charset="-128"/>
                <a:ea typeface="UD デジタル 教科書体 NP-B" panose="02020700000000000000" pitchFamily="18" charset="-128"/>
              </a:rPr>
              <a:t>　　　　　　　　 　</a:t>
            </a:r>
            <a:r>
              <a:rPr kumimoji="1" lang="en-US" altLang="ja-JP" sz="2600" dirty="0" smtClean="0">
                <a:latin typeface="UD デジタル 教科書体 NP-B" panose="02020700000000000000" pitchFamily="18" charset="-128"/>
                <a:ea typeface="UD デジタル 教科書体 NP-B" panose="02020700000000000000" pitchFamily="18" charset="-128"/>
              </a:rPr>
              <a:t>kf-syuurou@city.yokohama.jp</a:t>
            </a:r>
            <a:endParaRPr kumimoji="1" lang="ja-JP" altLang="en-US" sz="2600" dirty="0"/>
          </a:p>
        </p:txBody>
      </p:sp>
      <p:sp>
        <p:nvSpPr>
          <p:cNvPr id="4" name="正方形/長方形 3"/>
          <p:cNvSpPr/>
          <p:nvPr/>
        </p:nvSpPr>
        <p:spPr>
          <a:xfrm>
            <a:off x="10068791" y="6425846"/>
            <a:ext cx="1953491" cy="3532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UD デジタル 教科書体 NP-B" panose="02020700000000000000" pitchFamily="18" charset="-128"/>
                <a:ea typeface="UD デジタル 教科書体 NP-B" panose="02020700000000000000" pitchFamily="18" charset="-128"/>
              </a:rPr>
              <a:t>©2020</a:t>
            </a:r>
            <a:r>
              <a:rPr kumimoji="1" lang="ja-JP" altLang="en-US" dirty="0" smtClean="0">
                <a:latin typeface="UD デジタル 教科書体 NP-B" panose="02020700000000000000" pitchFamily="18" charset="-128"/>
                <a:ea typeface="UD デジタル 教科書体 NP-B" panose="02020700000000000000" pitchFamily="18" charset="-128"/>
              </a:rPr>
              <a:t>横浜市</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5" name="巻末">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170" y="399762"/>
            <a:ext cx="487363" cy="487363"/>
          </a:xfrm>
          <a:prstGeom prst="rect">
            <a:avLst/>
          </a:prstGeom>
        </p:spPr>
      </p:pic>
    </p:spTree>
    <p:extLst>
      <p:ext uri="{BB962C8B-B14F-4D97-AF65-F5344CB8AC3E}">
        <p14:creationId xmlns:p14="http://schemas.microsoft.com/office/powerpoint/2010/main" val="1595750963"/>
      </p:ext>
    </p:extLst>
  </p:cSld>
  <p:clrMapOvr>
    <a:masterClrMapping/>
  </p:clrMapOvr>
  <p:transition spd="slow" advTm="4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310" fill="hold"/>
                                        <p:tgtEl>
                                          <p:spTgt spid="5"/>
                                        </p:tgtEl>
                                      </p:cBhvr>
                                    </p:cmd>
                                  </p:childTnLst>
                                </p:cTn>
                              </p:par>
                              <p:par>
                                <p:cTn id="7" presetID="2" presetClass="entr" presetSubtype="4"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anim calcmode="lin" valueType="num">
                                      <p:cBhvr additive="base">
                                        <p:cTn id="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additive="base">
                                        <p:cTn id="1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anim calcmode="lin" valueType="num">
                                      <p:cBhvr additive="base">
                                        <p:cTn id="2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 calcmode="lin" valueType="num">
                                      <p:cBhvr additive="base">
                                        <p:cTn id="2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11|2.1"/>
</p:tagLst>
</file>

<file path=ppt/tags/tag2.xml><?xml version="1.0" encoding="utf-8"?>
<p:tagLst xmlns:a="http://schemas.openxmlformats.org/drawingml/2006/main" xmlns:r="http://schemas.openxmlformats.org/officeDocument/2006/relationships" xmlns:p="http://schemas.openxmlformats.org/presentationml/2006/main">
  <p:tag name="TIMING" val="|38.7"/>
</p:tagLst>
</file>

<file path=ppt/tags/tag3.xml><?xml version="1.0" encoding="utf-8"?>
<p:tagLst xmlns:a="http://schemas.openxmlformats.org/drawingml/2006/main" xmlns:r="http://schemas.openxmlformats.org/officeDocument/2006/relationships" xmlns:p="http://schemas.openxmlformats.org/presentationml/2006/main">
  <p:tag name="TIMING" val="|67.7"/>
</p:tagLst>
</file>

<file path=ppt/theme/theme1.xml><?xml version="1.0" encoding="utf-8"?>
<a:theme xmlns:a="http://schemas.openxmlformats.org/drawingml/2006/main" name="レトロスペクト">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1960</TotalTime>
  <Words>2212</Words>
  <Application>Microsoft Office PowerPoint</Application>
  <PresentationFormat>ワイド画面</PresentationFormat>
  <Paragraphs>121</Paragraphs>
  <Slides>9</Slides>
  <Notes>9</Notes>
  <HiddenSlides>0</HiddenSlides>
  <MMClips>9</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ＭＳ Ｐゴシック</vt:lpstr>
      <vt:lpstr>UD デジタル 教科書体 NK-B</vt:lpstr>
      <vt:lpstr>UD デジタル 教科書体 NP-B</vt:lpstr>
      <vt:lpstr>游ゴシック</vt:lpstr>
      <vt:lpstr>Calibri</vt:lpstr>
      <vt:lpstr>Calibri Light</vt:lpstr>
      <vt:lpstr>レトロスペクト</vt:lpstr>
      <vt:lpstr>PowerPoint プレゼンテーション</vt:lpstr>
      <vt:lpstr>PowerPoint プレゼンテーション</vt:lpstr>
      <vt:lpstr>販売・展示準備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ご視聴いただき有難うございました。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筑後 英津子</dc:creator>
  <cp:lastModifiedBy>筑後 英津子</cp:lastModifiedBy>
  <cp:revision>222</cp:revision>
  <cp:lastPrinted>2020-12-21T05:18:59Z</cp:lastPrinted>
  <dcterms:created xsi:type="dcterms:W3CDTF">2020-10-22T05:32:44Z</dcterms:created>
  <dcterms:modified xsi:type="dcterms:W3CDTF">2020-12-21T05:19:34Z</dcterms:modified>
</cp:coreProperties>
</file>