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15"/>
  </p:notesMasterIdLst>
  <p:handoutMasterIdLst>
    <p:handoutMasterId r:id="rId16"/>
  </p:handoutMasterIdLst>
  <p:sldIdLst>
    <p:sldId id="284" r:id="rId2"/>
    <p:sldId id="290" r:id="rId3"/>
    <p:sldId id="291" r:id="rId4"/>
    <p:sldId id="298" r:id="rId5"/>
    <p:sldId id="293" r:id="rId6"/>
    <p:sldId id="294" r:id="rId7"/>
    <p:sldId id="295" r:id="rId8"/>
    <p:sldId id="296" r:id="rId9"/>
    <p:sldId id="297" r:id="rId10"/>
    <p:sldId id="300" r:id="rId11"/>
    <p:sldId id="301" r:id="rId12"/>
    <p:sldId id="302" r:id="rId13"/>
    <p:sldId id="303" r:id="rId14"/>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06" autoAdjust="0"/>
  </p:normalViewPr>
  <p:slideViewPr>
    <p:cSldViewPr snapToGrid="0">
      <p:cViewPr varScale="1">
        <p:scale>
          <a:sx n="28" d="100"/>
          <a:sy n="28" d="100"/>
        </p:scale>
        <p:origin x="1482" y="60"/>
      </p:cViewPr>
      <p:guideLst/>
    </p:cSldViewPr>
  </p:slideViewPr>
  <p:notesTextViewPr>
    <p:cViewPr>
      <p:scale>
        <a:sx n="1" d="1"/>
        <a:sy n="1" d="1"/>
      </p:scale>
      <p:origin x="0" y="0"/>
    </p:cViewPr>
  </p:notesTextViewPr>
  <p:notesViewPr>
    <p:cSldViewPr snapToGrid="0">
      <p:cViewPr varScale="1">
        <p:scale>
          <a:sx n="75" d="100"/>
          <a:sy n="75" d="100"/>
        </p:scale>
        <p:origin x="171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29E5541B-A681-4682-9606-4BA0CAC05DB4}" type="datetimeFigureOut">
              <a:rPr kumimoji="1" lang="ja-JP" altLang="en-US" smtClean="0"/>
              <a:t>2020/10/26</a:t>
            </a:fld>
            <a:endParaRPr kumimoji="1" lang="ja-JP" altLang="en-US"/>
          </a:p>
        </p:txBody>
      </p:sp>
      <p:sp>
        <p:nvSpPr>
          <p:cNvPr id="4" name="フッター プレースホルダー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2C54C4EF-7433-43B8-AFAB-B6AADCA7D5C7}" type="slidenum">
              <a:rPr kumimoji="1" lang="ja-JP" altLang="en-US" smtClean="0"/>
              <a:t>‹#›</a:t>
            </a:fld>
            <a:endParaRPr kumimoji="1" lang="ja-JP" altLang="en-US"/>
          </a:p>
        </p:txBody>
      </p:sp>
    </p:spTree>
    <p:extLst>
      <p:ext uri="{BB962C8B-B14F-4D97-AF65-F5344CB8AC3E}">
        <p14:creationId xmlns:p14="http://schemas.microsoft.com/office/powerpoint/2010/main" val="161068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6E534DA5-6523-41A0-A3DA-141FD1B811B7}" type="datetimeFigureOut">
              <a:rPr kumimoji="1" lang="ja-JP" altLang="en-US" smtClean="0"/>
              <a:t>2020/10/26</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B40E8741-5CED-4A23-AA8D-DAF3CDD7C00A}" type="slidenum">
              <a:rPr kumimoji="1" lang="ja-JP" altLang="en-US" smtClean="0"/>
              <a:t>‹#›</a:t>
            </a:fld>
            <a:endParaRPr kumimoji="1" lang="ja-JP" altLang="en-US"/>
          </a:p>
        </p:txBody>
      </p:sp>
    </p:spTree>
    <p:extLst>
      <p:ext uri="{BB962C8B-B14F-4D97-AF65-F5344CB8AC3E}">
        <p14:creationId xmlns:p14="http://schemas.microsoft.com/office/powerpoint/2010/main" val="31243091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86631" y="3533686"/>
            <a:ext cx="7893050" cy="2652207"/>
          </a:xfrm>
        </p:spPr>
        <p:txBody>
          <a:bodyPr/>
          <a:lstStyle/>
          <a:p>
            <a:r>
              <a:rPr lang="ja-JP" altLang="en-US" dirty="0"/>
              <a:t>標準予防</a:t>
            </a:r>
            <a:r>
              <a:rPr lang="ja-JP" altLang="en-US" dirty="0" smtClean="0"/>
              <a:t>策について研修します。</a:t>
            </a:r>
            <a:endParaRPr lang="en-US" altLang="ja-JP" dirty="0" smtClean="0"/>
          </a:p>
          <a:p>
            <a:r>
              <a:rPr lang="ja-JP" altLang="en-US" dirty="0"/>
              <a:t>講義</a:t>
            </a:r>
            <a:r>
              <a:rPr lang="ja-JP" altLang="en-US" dirty="0" smtClean="0"/>
              <a:t>と合わせて実技練習も実施しますので、手袋と消毒液、ごみ箱をご準備ください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1</a:t>
            </a:fld>
            <a:endParaRPr kumimoji="1" lang="ja-JP" altLang="en-US"/>
          </a:p>
        </p:txBody>
      </p:sp>
    </p:spTree>
    <p:extLst>
      <p:ext uri="{BB962C8B-B14F-4D97-AF65-F5344CB8AC3E}">
        <p14:creationId xmlns:p14="http://schemas.microsoft.com/office/powerpoint/2010/main" val="2482833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92932" y="3482887"/>
            <a:ext cx="7893050" cy="2219414"/>
          </a:xfrm>
        </p:spPr>
        <p:txBody>
          <a:bodyPr/>
          <a:lstStyle/>
          <a:p>
            <a:endParaRPr lang="en-US" altLang="ja-JP" dirty="0" smtClean="0"/>
          </a:p>
          <a:p>
            <a:endParaRPr lang="en-US" altLang="ja-JP" dirty="0" smtClean="0"/>
          </a:p>
          <a:p>
            <a:r>
              <a:rPr lang="ja-JP" altLang="en-US" dirty="0" smtClean="0"/>
              <a:t>感染</a:t>
            </a:r>
            <a:r>
              <a:rPr lang="ja-JP" altLang="en-US" dirty="0"/>
              <a:t>対策</a:t>
            </a:r>
            <a:r>
              <a:rPr lang="ja-JP" altLang="en-US" dirty="0" smtClean="0"/>
              <a:t>で手袋</a:t>
            </a:r>
            <a:r>
              <a:rPr lang="ja-JP" altLang="en-US" dirty="0"/>
              <a:t>活用</a:t>
            </a:r>
            <a:r>
              <a:rPr lang="ja-JP" altLang="en-US" dirty="0" smtClean="0"/>
              <a:t>する</a:t>
            </a:r>
            <a:r>
              <a:rPr lang="ja-JP" altLang="en-US" dirty="0"/>
              <a:t>機会</a:t>
            </a:r>
            <a:r>
              <a:rPr lang="ja-JP" altLang="en-US" dirty="0" smtClean="0"/>
              <a:t>が、新型コロナウイルス感染症の流行により増えていると思います。</a:t>
            </a:r>
            <a:endParaRPr lang="en-US" altLang="ja-JP" dirty="0" smtClean="0"/>
          </a:p>
          <a:p>
            <a:r>
              <a:rPr lang="ja-JP" altLang="en-US" dirty="0" smtClean="0"/>
              <a:t>しかし手袋は外す時に汚染部分に触れてしまうリスクが高い事をご存じでしょうか？</a:t>
            </a:r>
            <a:endParaRPr lang="en-US" altLang="ja-JP" dirty="0" smtClean="0"/>
          </a:p>
          <a:p>
            <a:r>
              <a:rPr lang="ja-JP" altLang="en-US" dirty="0" smtClean="0"/>
              <a:t>汚染部分に触れないように脱ぐ方法を練習しましょう。</a:t>
            </a:r>
            <a:endParaRPr lang="en-US" altLang="ja-JP" dirty="0" smtClean="0"/>
          </a:p>
          <a:p>
            <a:r>
              <a:rPr lang="ja-JP" altLang="en-US" dirty="0" smtClean="0"/>
              <a:t>①まずは写真を参考に自分でやってみましょう！</a:t>
            </a:r>
            <a:endParaRPr lang="en-US" altLang="ja-JP" dirty="0" smtClean="0"/>
          </a:p>
          <a:p>
            <a:r>
              <a:rPr lang="ja-JP" altLang="en-US" dirty="0" smtClean="0"/>
              <a:t>②次に実施する人と観察する人を決めましょう。実施する人は写真を見ないで脱ぎます。観察する人は写真を参考に正しく実施できているか観察します。</a:t>
            </a:r>
            <a:endParaRPr lang="en-US" altLang="ja-JP" dirty="0" smtClean="0"/>
          </a:p>
          <a:p>
            <a:r>
              <a:rPr lang="ja-JP" altLang="en-US" dirty="0" smtClean="0"/>
              <a:t>③観察した人は、実施した人が正しく脱げていたかを伝え、改善点があれば助言しましょう。</a:t>
            </a:r>
            <a:endParaRPr lang="en-US" altLang="ja-JP" dirty="0" smtClean="0"/>
          </a:p>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10</a:t>
            </a:fld>
            <a:endParaRPr kumimoji="1" lang="ja-JP" altLang="en-US"/>
          </a:p>
        </p:txBody>
      </p:sp>
    </p:spTree>
    <p:extLst>
      <p:ext uri="{BB962C8B-B14F-4D97-AF65-F5344CB8AC3E}">
        <p14:creationId xmlns:p14="http://schemas.microsoft.com/office/powerpoint/2010/main" val="194646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88232" y="3458623"/>
            <a:ext cx="7893050" cy="2652207"/>
          </a:xfrm>
        </p:spPr>
        <p:txBody>
          <a:bodyPr/>
          <a:lstStyle/>
          <a:p>
            <a:r>
              <a:rPr lang="ja-JP" altLang="en-US" dirty="0" smtClean="0"/>
              <a:t>手袋</a:t>
            </a:r>
            <a:r>
              <a:rPr lang="ja-JP" altLang="en-US" dirty="0"/>
              <a:t>を外す時に「パチン」と音を立てないように静かに</a:t>
            </a:r>
            <a:r>
              <a:rPr lang="ja-JP" altLang="en-US" dirty="0" smtClean="0"/>
              <a:t>外します。</a:t>
            </a:r>
            <a:endParaRPr lang="en-US" altLang="ja-JP" dirty="0"/>
          </a:p>
          <a:p>
            <a:r>
              <a:rPr kumimoji="1" lang="ja-JP" altLang="en-US" dirty="0" smtClean="0"/>
              <a:t>繰り返し練習して、実際の場面でも同じように実施できるようにしましょう。</a:t>
            </a:r>
            <a:endParaRPr kumimoji="1" lang="en-US" altLang="ja-JP" dirty="0" smtClean="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11</a:t>
            </a:fld>
            <a:endParaRPr kumimoji="1" lang="ja-JP" altLang="en-US"/>
          </a:p>
        </p:txBody>
      </p:sp>
    </p:spTree>
    <p:extLst>
      <p:ext uri="{BB962C8B-B14F-4D97-AF65-F5344CB8AC3E}">
        <p14:creationId xmlns:p14="http://schemas.microsoft.com/office/powerpoint/2010/main" val="351908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正しく外せても、手指は汚染している可能性があります。必ず最後に手指消毒をします。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12</a:t>
            </a:fld>
            <a:endParaRPr kumimoji="1" lang="ja-JP" altLang="en-US"/>
          </a:p>
        </p:txBody>
      </p:sp>
    </p:spTree>
    <p:extLst>
      <p:ext uri="{BB962C8B-B14F-4D97-AF65-F5344CB8AC3E}">
        <p14:creationId xmlns:p14="http://schemas.microsoft.com/office/powerpoint/2010/main" val="2755778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手袋を外す場面</a:t>
            </a:r>
            <a:r>
              <a:rPr lang="ja-JP" altLang="en-US" dirty="0"/>
              <a:t>でスムーズに消毒できるように、消毒液の配置や環境も整備しましょう。</a:t>
            </a:r>
            <a:endParaRPr lang="en-US" altLang="ja-JP" dirty="0"/>
          </a:p>
          <a:p>
            <a:r>
              <a:rPr lang="ja-JP" altLang="en-US" dirty="0"/>
              <a:t>スタッフが使いやすいようにすることで手指衛生が徹底されます。</a:t>
            </a:r>
            <a:endParaRPr lang="en-US" altLang="ja-JP" dirty="0"/>
          </a:p>
          <a:p>
            <a:r>
              <a:rPr lang="ja-JP" altLang="en-US" dirty="0"/>
              <a:t>みんなで研修後に改善点を話し合いましょう。</a:t>
            </a:r>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13</a:t>
            </a:fld>
            <a:endParaRPr kumimoji="1" lang="ja-JP" altLang="en-US"/>
          </a:p>
        </p:txBody>
      </p:sp>
    </p:spTree>
    <p:extLst>
      <p:ext uri="{BB962C8B-B14F-4D97-AF65-F5344CB8AC3E}">
        <p14:creationId xmlns:p14="http://schemas.microsoft.com/office/powerpoint/2010/main" val="357399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86631" y="3495587"/>
            <a:ext cx="7893050" cy="1139914"/>
          </a:xfrm>
        </p:spPr>
        <p:txBody>
          <a:bodyPr/>
          <a:lstStyle/>
          <a:p>
            <a:r>
              <a:rPr kumimoji="1" lang="ja-JP" altLang="en-US" dirty="0" smtClean="0"/>
              <a:t>標準予防策やスタンダードプリコーションという言葉を耳にしたことがある人も多いかもしれません。</a:t>
            </a:r>
            <a:endParaRPr kumimoji="1" lang="en-US" altLang="ja-JP" dirty="0" smtClean="0"/>
          </a:p>
          <a:p>
            <a:r>
              <a:rPr lang="ja-JP" altLang="en-US" dirty="0" smtClean="0"/>
              <a:t>対象者が感染症を持っているかは、見ためではわからないです。標準予防策とは常に、適切な感染対策をとる</a:t>
            </a:r>
            <a:r>
              <a:rPr lang="ja-JP" altLang="en-US" dirty="0"/>
              <a:t>事</a:t>
            </a:r>
            <a:r>
              <a:rPr lang="ja-JP" altLang="en-US" dirty="0" smtClean="0"/>
              <a:t>です。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2</a:t>
            </a:fld>
            <a:endParaRPr kumimoji="1" lang="ja-JP" altLang="en-US"/>
          </a:p>
        </p:txBody>
      </p:sp>
    </p:spTree>
    <p:extLst>
      <p:ext uri="{BB962C8B-B14F-4D97-AF65-F5344CB8AC3E}">
        <p14:creationId xmlns:p14="http://schemas.microsoft.com/office/powerpoint/2010/main" val="307808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86631" y="3430137"/>
            <a:ext cx="7893050" cy="2652207"/>
          </a:xfrm>
        </p:spPr>
        <p:txBody>
          <a:bodyPr/>
          <a:lstStyle/>
          <a:p>
            <a:r>
              <a:rPr kumimoji="1" lang="ja-JP" altLang="en-US" dirty="0" smtClean="0"/>
              <a:t>感染症対策と聞いても具体的には何をすれば良いのでしょうか？</a:t>
            </a:r>
            <a:endParaRPr kumimoji="1" lang="en-US" altLang="ja-JP" dirty="0" smtClean="0"/>
          </a:p>
          <a:p>
            <a:r>
              <a:rPr lang="ja-JP" altLang="en-US" dirty="0"/>
              <a:t>感染症</a:t>
            </a:r>
            <a:r>
              <a:rPr lang="ja-JP" altLang="en-US" dirty="0" smtClean="0"/>
              <a:t>はウイルスや細菌が体に侵入して感染します。</a:t>
            </a:r>
            <a:endParaRPr lang="en-US" altLang="ja-JP" dirty="0" smtClean="0"/>
          </a:p>
          <a:p>
            <a:r>
              <a:rPr kumimoji="1" lang="ja-JP" altLang="en-US" dirty="0" smtClean="0"/>
              <a:t>感染経路を断てば、感染しません。</a:t>
            </a:r>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3</a:t>
            </a:fld>
            <a:endParaRPr kumimoji="1" lang="ja-JP" altLang="en-US"/>
          </a:p>
        </p:txBody>
      </p:sp>
    </p:spTree>
    <p:extLst>
      <p:ext uri="{BB962C8B-B14F-4D97-AF65-F5344CB8AC3E}">
        <p14:creationId xmlns:p14="http://schemas.microsoft.com/office/powerpoint/2010/main" val="174015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86631" y="3430137"/>
            <a:ext cx="7893050" cy="2652207"/>
          </a:xfrm>
        </p:spPr>
        <p:txBody>
          <a:bodyPr/>
          <a:lstStyle/>
          <a:p>
            <a:r>
              <a:rPr kumimoji="1" lang="ja-JP" altLang="en-US" dirty="0" smtClean="0"/>
              <a:t>具体的な予防策を載せました。</a:t>
            </a:r>
            <a:endParaRPr kumimoji="1" lang="en-US" altLang="ja-JP" dirty="0" smtClean="0"/>
          </a:p>
          <a:p>
            <a:r>
              <a:rPr lang="ja-JP" altLang="en-US" dirty="0" smtClean="0"/>
              <a:t>処置の</a:t>
            </a:r>
            <a:r>
              <a:rPr lang="ja-JP" altLang="en-US" dirty="0"/>
              <a:t>内容</a:t>
            </a:r>
            <a:r>
              <a:rPr lang="ja-JP" altLang="en-US" dirty="0" smtClean="0"/>
              <a:t>などにより適切な予防策を取りましょう。</a:t>
            </a:r>
            <a:endParaRPr lang="en-US" altLang="ja-JP" dirty="0" smtClean="0"/>
          </a:p>
          <a:p>
            <a:r>
              <a:rPr kumimoji="1" lang="ja-JP" altLang="en-US" dirty="0" smtClean="0"/>
              <a:t>あらかじめ、施設</a:t>
            </a:r>
            <a:r>
              <a:rPr lang="ja-JP" altLang="en-US" dirty="0" smtClean="0"/>
              <a:t>で実施する</a:t>
            </a:r>
            <a:r>
              <a:rPr kumimoji="1" lang="ja-JP" altLang="en-US" dirty="0" smtClean="0"/>
              <a:t>処置によって、どのような</a:t>
            </a:r>
            <a:r>
              <a:rPr lang="ja-JP" altLang="en-US" dirty="0"/>
              <a:t>予防</a:t>
            </a:r>
            <a:r>
              <a:rPr kumimoji="1" lang="ja-JP" altLang="en-US" dirty="0" smtClean="0"/>
              <a:t>策をとるかを決めておきましょう。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4</a:t>
            </a:fld>
            <a:endParaRPr kumimoji="1" lang="ja-JP" altLang="en-US"/>
          </a:p>
        </p:txBody>
      </p:sp>
    </p:spTree>
    <p:extLst>
      <p:ext uri="{BB962C8B-B14F-4D97-AF65-F5344CB8AC3E}">
        <p14:creationId xmlns:p14="http://schemas.microsoft.com/office/powerpoint/2010/main" val="58022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86631" y="3430137"/>
            <a:ext cx="7893050" cy="2652207"/>
          </a:xfrm>
        </p:spPr>
        <p:txBody>
          <a:bodyPr/>
          <a:lstStyle/>
          <a:p>
            <a:r>
              <a:rPr lang="ja-JP" altLang="en-US" dirty="0" smtClean="0"/>
              <a:t>接触</a:t>
            </a:r>
            <a:r>
              <a:rPr lang="ja-JP" altLang="en-US" dirty="0"/>
              <a:t>感染</a:t>
            </a:r>
            <a:r>
              <a:rPr lang="ja-JP" altLang="en-US" dirty="0" smtClean="0"/>
              <a:t>とは、</a:t>
            </a:r>
            <a:r>
              <a:rPr lang="ja-JP" altLang="en-US" dirty="0"/>
              <a:t>図</a:t>
            </a:r>
            <a:r>
              <a:rPr lang="ja-JP" altLang="en-US" dirty="0" smtClean="0"/>
              <a:t>にあるように手に付着したウイルス（細菌）が手の触れたところに</a:t>
            </a:r>
            <a:r>
              <a:rPr lang="ja-JP" altLang="en-US" dirty="0"/>
              <a:t>付着</a:t>
            </a:r>
            <a:r>
              <a:rPr lang="ja-JP" altLang="en-US" dirty="0" smtClean="0"/>
              <a:t>して広がります</a:t>
            </a:r>
            <a:r>
              <a:rPr lang="ja-JP" altLang="en-US" dirty="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5</a:t>
            </a:fld>
            <a:endParaRPr kumimoji="1" lang="ja-JP" altLang="en-US"/>
          </a:p>
        </p:txBody>
      </p:sp>
    </p:spTree>
    <p:extLst>
      <p:ext uri="{BB962C8B-B14F-4D97-AF65-F5344CB8AC3E}">
        <p14:creationId xmlns:p14="http://schemas.microsoft.com/office/powerpoint/2010/main" val="292872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86631" y="3571786"/>
            <a:ext cx="7893050" cy="2652207"/>
          </a:xfrm>
        </p:spPr>
        <p:txBody>
          <a:bodyPr/>
          <a:lstStyle/>
          <a:p>
            <a:r>
              <a:rPr kumimoji="1" lang="ja-JP" altLang="en-US" dirty="0" smtClean="0"/>
              <a:t>先ほどの図にもあったように、</a:t>
            </a:r>
            <a:r>
              <a:rPr lang="ja-JP" altLang="en-US" dirty="0"/>
              <a:t>手</a:t>
            </a:r>
            <a:r>
              <a:rPr lang="ja-JP" altLang="en-US" dirty="0" smtClean="0"/>
              <a:t>は無意識に色々なところに触れています。</a:t>
            </a:r>
            <a:endParaRPr lang="en-US" altLang="ja-JP" dirty="0" smtClean="0"/>
          </a:p>
          <a:p>
            <a:r>
              <a:rPr kumimoji="1" lang="ja-JP" altLang="en-US" dirty="0"/>
              <a:t>顔</a:t>
            </a:r>
            <a:r>
              <a:rPr kumimoji="1" lang="ja-JP" altLang="en-US" dirty="0" smtClean="0"/>
              <a:t>には目や鼻、口など、粘膜があります。皮膚からは侵入できないウイルスも粘膜からは感染します。</a:t>
            </a:r>
            <a:endParaRPr kumimoji="1" lang="en-US" altLang="ja-JP" dirty="0" smtClean="0"/>
          </a:p>
          <a:p>
            <a:r>
              <a:rPr lang="ja-JP" altLang="en-US" dirty="0"/>
              <a:t>防</a:t>
            </a:r>
            <a:r>
              <a:rPr lang="ja-JP" altLang="en-US" dirty="0" smtClean="0"/>
              <a:t>ぐためには、手洗い、手指衛生が大切です。</a:t>
            </a:r>
            <a:endParaRPr lang="en-US" altLang="ja-JP" dirty="0"/>
          </a:p>
          <a:p>
            <a:r>
              <a:rPr lang="ja-JP" altLang="en-US" dirty="0" smtClean="0"/>
              <a:t>手洗い、手指衛生は自分が罹らないためにも</a:t>
            </a:r>
            <a:r>
              <a:rPr lang="ja-JP" altLang="en-US" dirty="0"/>
              <a:t>利用者</a:t>
            </a:r>
            <a:r>
              <a:rPr lang="ja-JP" altLang="en-US" dirty="0" smtClean="0"/>
              <a:t>に</a:t>
            </a:r>
            <a:r>
              <a:rPr lang="ja-JP" altLang="en-US" dirty="0"/>
              <a:t>感染</a:t>
            </a:r>
            <a:r>
              <a:rPr lang="ja-JP" altLang="en-US" dirty="0" smtClean="0"/>
              <a:t>させないためにも重要です。</a:t>
            </a:r>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6</a:t>
            </a:fld>
            <a:endParaRPr kumimoji="1" lang="ja-JP" altLang="en-US"/>
          </a:p>
        </p:txBody>
      </p:sp>
    </p:spTree>
    <p:extLst>
      <p:ext uri="{BB962C8B-B14F-4D97-AF65-F5344CB8AC3E}">
        <p14:creationId xmlns:p14="http://schemas.microsoft.com/office/powerpoint/2010/main" val="1481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86631" y="3659874"/>
            <a:ext cx="7893050" cy="2652207"/>
          </a:xfrm>
        </p:spPr>
        <p:txBody>
          <a:bodyPr/>
          <a:lstStyle/>
          <a:p>
            <a:r>
              <a:rPr lang="ja-JP" altLang="en-US" dirty="0" smtClean="0"/>
              <a:t>ここで、言葉のおさらいをします。</a:t>
            </a:r>
            <a:endParaRPr lang="en-US" altLang="ja-JP" dirty="0" smtClean="0"/>
          </a:p>
          <a:p>
            <a:r>
              <a:rPr lang="ja-JP" altLang="en-US" dirty="0" smtClean="0"/>
              <a:t>知っておくと感染対策の資料を読むときに理解しやすくなります。</a:t>
            </a:r>
            <a:endParaRPr lang="en-US" altLang="ja-JP" dirty="0" smtClean="0"/>
          </a:p>
          <a:p>
            <a:r>
              <a:rPr lang="ja-JP" altLang="en-US" dirty="0" smtClean="0"/>
              <a:t>職種によっては、専門用語は分かりにくいですので、職員全体で共有しましょう。</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7</a:t>
            </a:fld>
            <a:endParaRPr kumimoji="1" lang="ja-JP" altLang="en-US"/>
          </a:p>
        </p:txBody>
      </p:sp>
    </p:spTree>
    <p:extLst>
      <p:ext uri="{BB962C8B-B14F-4D97-AF65-F5344CB8AC3E}">
        <p14:creationId xmlns:p14="http://schemas.microsoft.com/office/powerpoint/2010/main" val="71983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100932" y="3471323"/>
            <a:ext cx="7893050" cy="2652207"/>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8</a:t>
            </a:fld>
            <a:endParaRPr kumimoji="1" lang="ja-JP" altLang="en-US"/>
          </a:p>
        </p:txBody>
      </p:sp>
    </p:spTree>
    <p:extLst>
      <p:ext uri="{BB962C8B-B14F-4D97-AF65-F5344CB8AC3E}">
        <p14:creationId xmlns:p14="http://schemas.microsoft.com/office/powerpoint/2010/main" val="3950155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88232" y="3546386"/>
            <a:ext cx="7893050" cy="2652207"/>
          </a:xfrm>
        </p:spPr>
        <p:txBody>
          <a:bodyPr/>
          <a:lstStyle/>
          <a:p>
            <a:r>
              <a:rPr kumimoji="1" lang="ja-JP" altLang="en-US" dirty="0" smtClean="0"/>
              <a:t>手指衛生の大切さについては、先ほどのスライドでお伝えしました。</a:t>
            </a:r>
            <a:endParaRPr kumimoji="1" lang="en-US" altLang="ja-JP" dirty="0" smtClean="0"/>
          </a:p>
          <a:p>
            <a:r>
              <a:rPr lang="ja-JP" altLang="en-US" dirty="0" smtClean="0"/>
              <a:t>アルコールでの手指衛生は一般的にも実施されていますが、衛生を保つためにはタイミングが重要です。</a:t>
            </a:r>
            <a:endParaRPr lang="en-US" altLang="ja-JP" dirty="0" smtClean="0"/>
          </a:p>
          <a:p>
            <a:r>
              <a:rPr lang="ja-JP" altLang="en-US" dirty="0"/>
              <a:t>利用者</a:t>
            </a:r>
            <a:r>
              <a:rPr lang="ja-JP" altLang="en-US" dirty="0" smtClean="0"/>
              <a:t>を</a:t>
            </a:r>
            <a:r>
              <a:rPr lang="ja-JP" altLang="en-US" dirty="0"/>
              <a:t>守る</a:t>
            </a:r>
            <a:r>
              <a:rPr lang="ja-JP" altLang="en-US" dirty="0" smtClean="0"/>
              <a:t>ための手指衛生のタイミング</a:t>
            </a:r>
            <a:endParaRPr lang="en-US" altLang="ja-JP" dirty="0" smtClean="0"/>
          </a:p>
          <a:p>
            <a:r>
              <a:rPr lang="ja-JP" altLang="en-US" dirty="0"/>
              <a:t>①利用者の</a:t>
            </a:r>
            <a:r>
              <a:rPr lang="ja-JP" altLang="en-US" dirty="0" smtClean="0"/>
              <a:t>介助をする前、接触する可能性がある</a:t>
            </a:r>
            <a:r>
              <a:rPr lang="ja-JP" altLang="en-US" dirty="0"/>
              <a:t>前</a:t>
            </a:r>
            <a:r>
              <a:rPr lang="ja-JP" altLang="en-US" dirty="0" smtClean="0"/>
              <a:t>に実施します。</a:t>
            </a:r>
            <a:endParaRPr lang="en-US" altLang="ja-JP" dirty="0" smtClean="0"/>
          </a:p>
          <a:p>
            <a:r>
              <a:rPr lang="ja-JP" altLang="en-US" dirty="0"/>
              <a:t>②利用者の</a:t>
            </a:r>
            <a:r>
              <a:rPr lang="ja-JP" altLang="en-US" dirty="0" smtClean="0"/>
              <a:t>口腔ケア、吸引の前、食事の前、投薬前等に実施します。</a:t>
            </a:r>
            <a:endParaRPr lang="en-US" altLang="ja-JP" dirty="0" smtClean="0"/>
          </a:p>
          <a:p>
            <a:endParaRPr kumimoji="1" lang="en-US" altLang="ja-JP" dirty="0" smtClean="0"/>
          </a:p>
          <a:p>
            <a:r>
              <a:rPr kumimoji="1" lang="ja-JP" altLang="en-US" dirty="0" smtClean="0"/>
              <a:t>自分自身と環境を</a:t>
            </a:r>
            <a:r>
              <a:rPr lang="ja-JP" altLang="en-US" dirty="0"/>
              <a:t>守</a:t>
            </a:r>
            <a:r>
              <a:rPr lang="ja-JP" altLang="en-US" dirty="0" smtClean="0"/>
              <a:t>る</a:t>
            </a:r>
            <a:r>
              <a:rPr kumimoji="1" lang="ja-JP" altLang="en-US" dirty="0" smtClean="0"/>
              <a:t>ための手指衛生のタイミング</a:t>
            </a:r>
            <a:endParaRPr kumimoji="1" lang="en-US" altLang="ja-JP" dirty="0" smtClean="0"/>
          </a:p>
          <a:p>
            <a:r>
              <a:rPr kumimoji="1" lang="ja-JP" altLang="en-US" dirty="0" smtClean="0"/>
              <a:t>③</a:t>
            </a:r>
            <a:r>
              <a:rPr lang="ja-JP" altLang="en-US" dirty="0"/>
              <a:t>利用者</a:t>
            </a:r>
            <a:r>
              <a:rPr lang="ja-JP" altLang="en-US" dirty="0" smtClean="0"/>
              <a:t>の</a:t>
            </a:r>
            <a:r>
              <a:rPr lang="ja-JP" altLang="en-US" dirty="0"/>
              <a:t>口腔</a:t>
            </a:r>
            <a:r>
              <a:rPr lang="ja-JP" altLang="en-US" dirty="0" smtClean="0"/>
              <a:t>ケア後、</a:t>
            </a:r>
            <a:r>
              <a:rPr lang="ja-JP" altLang="en-US" dirty="0"/>
              <a:t>吸引</a:t>
            </a:r>
            <a:r>
              <a:rPr lang="ja-JP" altLang="en-US" dirty="0" smtClean="0"/>
              <a:t>の後、おむつ交換後、吐物処理後、汚染箇所を掃除した等</a:t>
            </a:r>
            <a:r>
              <a:rPr lang="ja-JP" altLang="en-US" dirty="0"/>
              <a:t>に実施します</a:t>
            </a:r>
            <a:r>
              <a:rPr lang="ja-JP" altLang="en-US" dirty="0" smtClean="0"/>
              <a:t>。</a:t>
            </a:r>
            <a:endParaRPr lang="en-US" altLang="ja-JP" dirty="0" smtClean="0"/>
          </a:p>
          <a:p>
            <a:r>
              <a:rPr kumimoji="1" lang="ja-JP" altLang="en-US" dirty="0" smtClean="0"/>
              <a:t>④</a:t>
            </a:r>
            <a:r>
              <a:rPr lang="ja-JP" altLang="en-US" dirty="0" smtClean="0"/>
              <a:t>利用者の介助や接触した後に実施します。</a:t>
            </a:r>
            <a:endParaRPr lang="en-US" altLang="ja-JP" dirty="0" smtClean="0"/>
          </a:p>
          <a:p>
            <a:r>
              <a:rPr kumimoji="1" lang="ja-JP" altLang="en-US" dirty="0" smtClean="0"/>
              <a:t>⑤ベッドのリネン交換の後、ベッド柵や利用者の物品に触った後に実施します。</a:t>
            </a:r>
            <a:endParaRPr kumimoji="1" lang="en-US" altLang="ja-JP" dirty="0" smtClean="0"/>
          </a:p>
          <a:p>
            <a:endParaRPr lang="en-US" altLang="ja-JP" dirty="0"/>
          </a:p>
          <a:p>
            <a:r>
              <a:rPr kumimoji="1" lang="ja-JP" altLang="en-US" dirty="0" smtClean="0"/>
              <a:t>改めて、いつも実施している手指衛生のタイミングを振りかえってみましょう。</a:t>
            </a:r>
            <a:endParaRPr kumimoji="1" lang="en-US" altLang="ja-JP" dirty="0" smtClean="0"/>
          </a:p>
          <a:p>
            <a:r>
              <a:rPr lang="en-US" altLang="ja-JP" dirty="0"/>
              <a:t>5</a:t>
            </a:r>
            <a:r>
              <a:rPr lang="ja-JP" altLang="en-US" dirty="0" err="1" smtClean="0"/>
              <a:t>つの</a:t>
            </a:r>
            <a:r>
              <a:rPr lang="ja-JP" altLang="en-US" dirty="0" smtClean="0"/>
              <a:t>タイミングを徹底するためには、手洗い場の動線を確認したり、アルコール消毒液の配置を工夫するなど環境面を整備することも大切です。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B40E8741-5CED-4A23-AA8D-DAF3CDD7C00A}" type="slidenum">
              <a:rPr kumimoji="1" lang="ja-JP" altLang="en-US" smtClean="0"/>
              <a:t>9</a:t>
            </a:fld>
            <a:endParaRPr kumimoji="1" lang="ja-JP" altLang="en-US"/>
          </a:p>
        </p:txBody>
      </p:sp>
    </p:spTree>
    <p:extLst>
      <p:ext uri="{BB962C8B-B14F-4D97-AF65-F5344CB8AC3E}">
        <p14:creationId xmlns:p14="http://schemas.microsoft.com/office/powerpoint/2010/main" val="289560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09187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65073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2265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ユーザー設定レイアウト">
    <p:bg>
      <p:bgPr>
        <a:blipFill dpi="0" rotWithShape="1">
          <a:blip r:embed="rId2">
            <a:lum/>
          </a:blip>
          <a:srcRect/>
          <a:stretch>
            <a:fillRect t="82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スライド番号プレースホルダー 2"/>
          <p:cNvSpPr>
            <a:spLocks noGrp="1"/>
          </p:cNvSpPr>
          <p:nvPr>
            <p:ph type="sldNum" sz="quarter" idx="10"/>
          </p:nvPr>
        </p:nvSpPr>
        <p:spPr>
          <a:xfrm>
            <a:off x="9054737" y="6199597"/>
            <a:ext cx="2743200" cy="365125"/>
          </a:xfrm>
        </p:spPr>
        <p:txBody>
          <a:bodyPr/>
          <a:lstStyle>
            <a:lvl1pPr>
              <a:defRPr sz="1050"/>
            </a:lvl1pPr>
          </a:lstStyle>
          <a:p>
            <a:fld id="{80BA07C7-230E-441F-9E0D-77DBAEF36945}" type="slidenum">
              <a:rPr lang="ja-JP" altLang="en-US" smtClean="0"/>
              <a:pPr/>
              <a:t>‹#›</a:t>
            </a:fld>
            <a:endParaRPr lang="ja-JP" altLang="en-US" dirty="0"/>
          </a:p>
        </p:txBody>
      </p:sp>
    </p:spTree>
    <p:extLst>
      <p:ext uri="{BB962C8B-B14F-4D97-AF65-F5344CB8AC3E}">
        <p14:creationId xmlns:p14="http://schemas.microsoft.com/office/powerpoint/2010/main" val="124099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3896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15136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75913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72137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94252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5719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323845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263993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A07C7-230E-441F-9E0D-77DBAEF36945}" type="slidenum">
              <a:rPr kumimoji="1" lang="ja-JP" altLang="en-US" smtClean="0"/>
              <a:t>‹#›</a:t>
            </a:fld>
            <a:endParaRPr kumimoji="1" lang="ja-JP" altLang="en-US"/>
          </a:p>
        </p:txBody>
      </p:sp>
    </p:spTree>
    <p:extLst>
      <p:ext uri="{BB962C8B-B14F-4D97-AF65-F5344CB8AC3E}">
        <p14:creationId xmlns:p14="http://schemas.microsoft.com/office/powerpoint/2010/main" val="18046727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80723" y="1967107"/>
            <a:ext cx="7886700" cy="994172"/>
          </a:xfrm>
        </p:spPr>
        <p:txBody>
          <a:bodyPr>
            <a:normAutofit/>
          </a:bodyPr>
          <a:lstStyle/>
          <a:p>
            <a:pPr algn="ctr"/>
            <a:r>
              <a:rPr lang="ja-JP" altLang="en-US" sz="5400" b="1" dirty="0">
                <a:latin typeface="メイリオ" panose="020B0604030504040204" pitchFamily="50" charset="-128"/>
                <a:ea typeface="メイリオ" panose="020B0604030504040204" pitchFamily="50" charset="-128"/>
              </a:rPr>
              <a:t>標準予防策</a:t>
            </a:r>
            <a:r>
              <a:rPr kumimoji="1" lang="ja-JP" altLang="en-US" sz="5400" b="1" dirty="0" smtClean="0">
                <a:latin typeface="メイリオ" panose="020B0604030504040204" pitchFamily="50" charset="-128"/>
                <a:ea typeface="メイリオ" panose="020B0604030504040204" pitchFamily="50" charset="-128"/>
              </a:rPr>
              <a:t>について</a:t>
            </a:r>
            <a:endParaRPr kumimoji="1" lang="ja-JP" altLang="en-US" sz="5400" b="1" dirty="0">
              <a:latin typeface="メイリオ" panose="020B0604030504040204" pitchFamily="50" charset="-128"/>
              <a:ea typeface="メイリオ" panose="020B0604030504040204" pitchFamily="50" charset="-128"/>
            </a:endParaRPr>
          </a:p>
        </p:txBody>
      </p:sp>
      <p:sp>
        <p:nvSpPr>
          <p:cNvPr id="3" name="タイトル 1"/>
          <p:cNvSpPr txBox="1">
            <a:spLocks/>
          </p:cNvSpPr>
          <p:nvPr/>
        </p:nvSpPr>
        <p:spPr>
          <a:xfrm>
            <a:off x="6276473" y="3099825"/>
            <a:ext cx="5762007" cy="238657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smtClean="0">
                <a:latin typeface="メイリオ" panose="020B0604030504040204" pitchFamily="50" charset="-128"/>
                <a:ea typeface="メイリオ" panose="020B0604030504040204" pitchFamily="50" charset="-128"/>
              </a:rPr>
              <a:t>①　標準予防策について</a:t>
            </a:r>
            <a:endParaRPr lang="en-US" altLang="ja-JP" sz="2800" b="1" dirty="0" smtClean="0">
              <a:latin typeface="メイリオ" panose="020B0604030504040204" pitchFamily="50" charset="-128"/>
              <a:ea typeface="メイリオ" panose="020B0604030504040204" pitchFamily="50" charset="-128"/>
            </a:endParaRPr>
          </a:p>
          <a:p>
            <a:pPr>
              <a:lnSpc>
                <a:spcPct val="150000"/>
              </a:lnSpc>
            </a:pPr>
            <a:r>
              <a:rPr lang="ja-JP" altLang="en-US" sz="2800" b="1" dirty="0" smtClean="0">
                <a:latin typeface="メイリオ" panose="020B0604030504040204" pitchFamily="50" charset="-128"/>
                <a:ea typeface="メイリオ" panose="020B0604030504040204" pitchFamily="50" charset="-128"/>
              </a:rPr>
              <a:t>②　手指衛生　</a:t>
            </a:r>
            <a:r>
              <a:rPr lang="ja-JP" altLang="en-US" sz="2800" b="1" dirty="0">
                <a:latin typeface="メイリオ" panose="020B0604030504040204" pitchFamily="50" charset="-128"/>
                <a:ea typeface="メイリオ" panose="020B0604030504040204" pitchFamily="50" charset="-128"/>
              </a:rPr>
              <a:t>タイミング</a:t>
            </a:r>
          </a:p>
          <a:p>
            <a:pPr>
              <a:lnSpc>
                <a:spcPct val="150000"/>
              </a:lnSpc>
            </a:pPr>
            <a:r>
              <a:rPr lang="ja-JP" altLang="en-US" sz="2800" b="1" dirty="0" smtClean="0">
                <a:latin typeface="メイリオ" panose="020B0604030504040204" pitchFamily="50" charset="-128"/>
                <a:ea typeface="メイリオ" panose="020B0604030504040204" pitchFamily="50" charset="-128"/>
              </a:rPr>
              <a:t>③　手指</a:t>
            </a:r>
            <a:r>
              <a:rPr lang="ja-JP" altLang="en-US" sz="2800" b="1" dirty="0">
                <a:latin typeface="メイリオ" panose="020B0604030504040204" pitchFamily="50" charset="-128"/>
                <a:ea typeface="メイリオ" panose="020B0604030504040204" pitchFamily="50" charset="-128"/>
              </a:rPr>
              <a:t>衛生　手袋の着脱</a:t>
            </a:r>
            <a:endParaRPr lang="en-US" altLang="ja-JP" sz="2800" b="1" dirty="0">
              <a:latin typeface="メイリオ" panose="020B0604030504040204" pitchFamily="50" charset="-128"/>
              <a:ea typeface="メイリオ" panose="020B0604030504040204" pitchFamily="50" charset="-128"/>
            </a:endParaRPr>
          </a:p>
          <a:p>
            <a:pPr>
              <a:lnSpc>
                <a:spcPct val="150000"/>
              </a:lnSpc>
            </a:pPr>
            <a:r>
              <a:rPr lang="ja-JP" altLang="en-US" sz="2800" b="1" dirty="0" smtClean="0">
                <a:latin typeface="メイリオ" panose="020B0604030504040204" pitchFamily="50" charset="-128"/>
                <a:ea typeface="メイリオ" panose="020B0604030504040204" pitchFamily="50" charset="-128"/>
              </a:rPr>
              <a:t>　</a:t>
            </a:r>
            <a:endParaRPr lang="ja-JP" altLang="en-US" sz="2800" b="1" dirty="0">
              <a:latin typeface="メイリオ" panose="020B0604030504040204" pitchFamily="50" charset="-128"/>
              <a:ea typeface="メイリオ" panose="020B0604030504040204" pitchFamily="50" charset="-128"/>
            </a:endParaRPr>
          </a:p>
        </p:txBody>
      </p:sp>
      <p:sp>
        <p:nvSpPr>
          <p:cNvPr id="4" name="タイトル 1"/>
          <p:cNvSpPr txBox="1">
            <a:spLocks/>
          </p:cNvSpPr>
          <p:nvPr/>
        </p:nvSpPr>
        <p:spPr>
          <a:xfrm>
            <a:off x="8928845" y="268943"/>
            <a:ext cx="2985247" cy="712694"/>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b="1" dirty="0" smtClean="0">
                <a:latin typeface="ＭＳ Ｐゴシック" panose="020B0600070205080204" pitchFamily="50" charset="-128"/>
                <a:ea typeface="ＭＳ Ｐゴシック" panose="020B0600070205080204" pitchFamily="50" charset="-128"/>
              </a:rPr>
              <a:t>令和２年８月作成</a:t>
            </a:r>
            <a:endParaRPr lang="en-US" altLang="ja-JP" sz="1800" b="1" dirty="0">
              <a:latin typeface="ＭＳ Ｐゴシック" panose="020B0600070205080204" pitchFamily="50" charset="-128"/>
              <a:ea typeface="ＭＳ Ｐゴシック" panose="020B0600070205080204" pitchFamily="50" charset="-128"/>
            </a:endParaRPr>
          </a:p>
          <a:p>
            <a:pPr>
              <a:lnSpc>
                <a:spcPct val="100000"/>
              </a:lnSpc>
            </a:pPr>
            <a:r>
              <a:rPr lang="ja-JP" altLang="en-US" sz="1800" b="1" dirty="0" smtClean="0">
                <a:latin typeface="ＭＳ Ｐゴシック" panose="020B0600070205080204" pitchFamily="50" charset="-128"/>
                <a:ea typeface="ＭＳ Ｐゴシック" panose="020B0600070205080204" pitchFamily="50" charset="-128"/>
              </a:rPr>
              <a:t>西区福祉保健課健康づくり係</a:t>
            </a:r>
            <a:endParaRPr lang="ja-JP" altLang="en-US" sz="1800" b="1" dirty="0">
              <a:latin typeface="ＭＳ Ｐゴシック" panose="020B0600070205080204" pitchFamily="50" charset="-128"/>
              <a:ea typeface="ＭＳ Ｐゴシック" panose="020B0600070205080204" pitchFamily="50" charset="-128"/>
            </a:endParaRPr>
          </a:p>
        </p:txBody>
      </p:sp>
      <p:grpSp>
        <p:nvGrpSpPr>
          <p:cNvPr id="5" name="グループ化 4"/>
          <p:cNvGrpSpPr/>
          <p:nvPr/>
        </p:nvGrpSpPr>
        <p:grpSpPr>
          <a:xfrm>
            <a:off x="0" y="1784388"/>
            <a:ext cx="3430368" cy="3586177"/>
            <a:chOff x="8963185" y="3155988"/>
            <a:chExt cx="3430368" cy="3586177"/>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7922" y="3155988"/>
              <a:ext cx="2320676" cy="3293789"/>
            </a:xfrm>
            <a:prstGeom prst="rect">
              <a:avLst/>
            </a:prstGeom>
          </p:spPr>
        </p:pic>
        <p:sp>
          <p:nvSpPr>
            <p:cNvPr id="7" name="テキスト ボックス 6"/>
            <p:cNvSpPr txBox="1"/>
            <p:nvPr/>
          </p:nvSpPr>
          <p:spPr>
            <a:xfrm>
              <a:off x="8963185" y="6157390"/>
              <a:ext cx="3430368" cy="584775"/>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grpSp>
    </p:spTree>
    <p:extLst>
      <p:ext uri="{BB962C8B-B14F-4D97-AF65-F5344CB8AC3E}">
        <p14:creationId xmlns:p14="http://schemas.microsoft.com/office/powerpoint/2010/main" val="3679243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436" y="89153"/>
            <a:ext cx="10515600" cy="1325563"/>
          </a:xfrm>
        </p:spPr>
        <p:txBody>
          <a:bodyPr/>
          <a:lstStyle/>
          <a:p>
            <a:r>
              <a:rPr kumimoji="1" lang="ja-JP" altLang="en-US" b="1" dirty="0" smtClean="0"/>
              <a:t>手袋の外し方</a:t>
            </a:r>
            <a:endParaRPr kumimoji="1" lang="ja-JP" altLang="en-US" b="1"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11" y="1269083"/>
            <a:ext cx="3652991" cy="2739744"/>
          </a:xfrm>
          <a:prstGeom prst="rect">
            <a:avLst/>
          </a:prstGeom>
        </p:spPr>
      </p:pic>
      <p:sp>
        <p:nvSpPr>
          <p:cNvPr id="6" name="テキスト ボックス 5"/>
          <p:cNvSpPr txBox="1"/>
          <p:nvPr/>
        </p:nvSpPr>
        <p:spPr>
          <a:xfrm>
            <a:off x="-68018" y="4191680"/>
            <a:ext cx="4329546" cy="830997"/>
          </a:xfrm>
          <a:prstGeom prst="rect">
            <a:avLst/>
          </a:prstGeom>
          <a:noFill/>
        </p:spPr>
        <p:txBody>
          <a:bodyPr wrap="square" rtlCol="0">
            <a:spAutoFit/>
          </a:bodyPr>
          <a:lstStyle/>
          <a:p>
            <a:pPr>
              <a:lnSpc>
                <a:spcPct val="200000"/>
              </a:lnSpc>
            </a:pPr>
            <a:r>
              <a:rPr kumimoji="1" lang="ja-JP" altLang="en-US" sz="2400" b="1" dirty="0"/>
              <a:t>①</a:t>
            </a:r>
            <a:r>
              <a:rPr kumimoji="1" lang="ja-JP" altLang="en-US" sz="2400" b="1" dirty="0" smtClean="0"/>
              <a:t>手袋</a:t>
            </a:r>
            <a:r>
              <a:rPr kumimoji="1" lang="ja-JP" altLang="en-US" sz="2400" b="1" dirty="0"/>
              <a:t>の</a:t>
            </a:r>
            <a:r>
              <a:rPr kumimoji="1" lang="ja-JP" altLang="en-US" sz="2400" b="1" dirty="0" smtClean="0"/>
              <a:t>外側をつまむ。</a:t>
            </a:r>
            <a:endParaRPr kumimoji="1" lang="en-US" altLang="ja-JP" sz="2400" b="1" dirty="0" smtClean="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6033" y="1954258"/>
            <a:ext cx="3689503" cy="2767128"/>
          </a:xfrm>
          <a:prstGeom prst="rect">
            <a:avLst/>
          </a:prstGeom>
        </p:spPr>
      </p:pic>
      <p:sp>
        <p:nvSpPr>
          <p:cNvPr id="8" name="テキスト ボックス 7"/>
          <p:cNvSpPr txBox="1"/>
          <p:nvPr/>
        </p:nvSpPr>
        <p:spPr>
          <a:xfrm>
            <a:off x="8026105" y="3667185"/>
            <a:ext cx="4329546" cy="1469698"/>
          </a:xfrm>
          <a:prstGeom prst="rect">
            <a:avLst/>
          </a:prstGeom>
          <a:noFill/>
        </p:spPr>
        <p:txBody>
          <a:bodyPr wrap="square" rtlCol="0">
            <a:spAutoFit/>
          </a:bodyPr>
          <a:lstStyle/>
          <a:p>
            <a:pPr>
              <a:lnSpc>
                <a:spcPct val="200000"/>
              </a:lnSpc>
            </a:pPr>
            <a:r>
              <a:rPr kumimoji="1" lang="ja-JP" altLang="en-US" sz="2400" b="1" dirty="0"/>
              <a:t>③</a:t>
            </a:r>
            <a:r>
              <a:rPr kumimoji="1" lang="ja-JP" altLang="en-US" sz="2400" b="1" dirty="0" smtClean="0"/>
              <a:t>まだ</a:t>
            </a:r>
            <a:r>
              <a:rPr kumimoji="1" lang="ja-JP" altLang="en-US" sz="2400" b="1" dirty="0"/>
              <a:t>手袋</a:t>
            </a:r>
            <a:r>
              <a:rPr kumimoji="1" lang="ja-JP" altLang="en-US" sz="2400" b="1" dirty="0" smtClean="0"/>
              <a:t>を着用している</a:t>
            </a:r>
            <a:endParaRPr kumimoji="1" lang="en-US" altLang="ja-JP" sz="2400" b="1" dirty="0" smtClean="0"/>
          </a:p>
          <a:p>
            <a:pPr>
              <a:lnSpc>
                <a:spcPct val="200000"/>
              </a:lnSpc>
            </a:pPr>
            <a:r>
              <a:rPr kumimoji="1" lang="ja-JP" altLang="en-US" sz="2400" b="1" dirty="0" smtClean="0"/>
              <a:t>手で外した手袋を持っておく</a:t>
            </a:r>
            <a:endParaRPr kumimoji="1" lang="en-US" altLang="ja-JP" sz="2400" b="1" dirty="0" smtClean="0"/>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7890" y="817608"/>
            <a:ext cx="3799436" cy="2849577"/>
          </a:xfrm>
          <a:prstGeom prst="rect">
            <a:avLst/>
          </a:prstGeom>
        </p:spPr>
      </p:pic>
      <p:sp>
        <p:nvSpPr>
          <p:cNvPr id="10" name="テキスト ボックス 9"/>
          <p:cNvSpPr txBox="1"/>
          <p:nvPr/>
        </p:nvSpPr>
        <p:spPr>
          <a:xfrm>
            <a:off x="3780002" y="4721385"/>
            <a:ext cx="4329546" cy="830997"/>
          </a:xfrm>
          <a:prstGeom prst="rect">
            <a:avLst/>
          </a:prstGeom>
          <a:noFill/>
        </p:spPr>
        <p:txBody>
          <a:bodyPr wrap="square" rtlCol="0">
            <a:spAutoFit/>
          </a:bodyPr>
          <a:lstStyle/>
          <a:p>
            <a:pPr>
              <a:lnSpc>
                <a:spcPct val="200000"/>
              </a:lnSpc>
            </a:pPr>
            <a:r>
              <a:rPr kumimoji="1" lang="ja-JP" altLang="en-US" sz="2400" b="1" dirty="0" smtClean="0"/>
              <a:t>②手袋を中表にして外す</a:t>
            </a:r>
            <a:endParaRPr kumimoji="1" lang="en-US" altLang="ja-JP" sz="2400" b="1" dirty="0" smtClean="0"/>
          </a:p>
        </p:txBody>
      </p:sp>
      <p:sp>
        <p:nvSpPr>
          <p:cNvPr id="11" name="テキスト ボックス 10"/>
          <p:cNvSpPr txBox="1"/>
          <p:nvPr/>
        </p:nvSpPr>
        <p:spPr>
          <a:xfrm>
            <a:off x="127011" y="999217"/>
            <a:ext cx="581862" cy="731034"/>
          </a:xfrm>
          <a:prstGeom prst="rect">
            <a:avLst/>
          </a:prstGeom>
          <a:noFill/>
        </p:spPr>
        <p:txBody>
          <a:bodyPr wrap="square" rtlCol="0">
            <a:spAutoFit/>
          </a:bodyPr>
          <a:lstStyle/>
          <a:p>
            <a:pPr>
              <a:lnSpc>
                <a:spcPct val="200000"/>
              </a:lnSpc>
            </a:pPr>
            <a:r>
              <a:rPr kumimoji="1" lang="ja-JP" altLang="en-US" sz="2400" b="1" dirty="0" smtClean="0">
                <a:solidFill>
                  <a:schemeClr val="bg1"/>
                </a:solidFill>
              </a:rPr>
              <a:t>①</a:t>
            </a:r>
            <a:endParaRPr kumimoji="1" lang="en-US" altLang="ja-JP" sz="2400" b="1" dirty="0" smtClean="0">
              <a:solidFill>
                <a:schemeClr val="bg1"/>
              </a:solidFill>
            </a:endParaRPr>
          </a:p>
        </p:txBody>
      </p:sp>
      <p:sp>
        <p:nvSpPr>
          <p:cNvPr id="12" name="テキスト ボックス 11"/>
          <p:cNvSpPr txBox="1"/>
          <p:nvPr/>
        </p:nvSpPr>
        <p:spPr>
          <a:xfrm>
            <a:off x="7286075" y="1735810"/>
            <a:ext cx="581862" cy="727571"/>
          </a:xfrm>
          <a:prstGeom prst="rect">
            <a:avLst/>
          </a:prstGeom>
          <a:noFill/>
        </p:spPr>
        <p:txBody>
          <a:bodyPr wrap="square" rtlCol="0">
            <a:spAutoFit/>
          </a:bodyPr>
          <a:lstStyle/>
          <a:p>
            <a:pPr>
              <a:lnSpc>
                <a:spcPct val="200000"/>
              </a:lnSpc>
            </a:pPr>
            <a:r>
              <a:rPr kumimoji="1" lang="ja-JP" altLang="en-US" sz="2400" b="1" dirty="0">
                <a:solidFill>
                  <a:schemeClr val="bg1"/>
                </a:solidFill>
              </a:rPr>
              <a:t>②</a:t>
            </a:r>
            <a:endParaRPr kumimoji="1" lang="en-US" altLang="ja-JP" sz="2400" b="1" dirty="0" smtClean="0">
              <a:solidFill>
                <a:schemeClr val="bg1"/>
              </a:solidFill>
            </a:endParaRPr>
          </a:p>
        </p:txBody>
      </p:sp>
      <p:sp>
        <p:nvSpPr>
          <p:cNvPr id="13" name="テキスト ボックス 12"/>
          <p:cNvSpPr txBox="1"/>
          <p:nvPr/>
        </p:nvSpPr>
        <p:spPr>
          <a:xfrm>
            <a:off x="11535607" y="554572"/>
            <a:ext cx="581862" cy="727571"/>
          </a:xfrm>
          <a:prstGeom prst="rect">
            <a:avLst/>
          </a:prstGeom>
          <a:noFill/>
        </p:spPr>
        <p:txBody>
          <a:bodyPr wrap="square" rtlCol="0">
            <a:spAutoFit/>
          </a:bodyPr>
          <a:lstStyle/>
          <a:p>
            <a:pPr>
              <a:lnSpc>
                <a:spcPct val="200000"/>
              </a:lnSpc>
            </a:pPr>
            <a:r>
              <a:rPr kumimoji="1" lang="ja-JP" altLang="en-US" sz="2400" b="1" dirty="0">
                <a:solidFill>
                  <a:schemeClr val="bg1"/>
                </a:solidFill>
              </a:rPr>
              <a:t>③</a:t>
            </a:r>
            <a:endParaRPr kumimoji="1" lang="en-US" altLang="ja-JP" sz="2400" b="1" dirty="0" smtClean="0">
              <a:solidFill>
                <a:schemeClr val="bg1"/>
              </a:solidFill>
            </a:endParaRPr>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8915" y="309508"/>
            <a:ext cx="1261226" cy="1790087"/>
          </a:xfrm>
          <a:prstGeom prst="rect">
            <a:avLst/>
          </a:prstGeom>
        </p:spPr>
      </p:pic>
      <p:sp>
        <p:nvSpPr>
          <p:cNvPr id="15" name="円形吹き出し 14"/>
          <p:cNvSpPr/>
          <p:nvPr/>
        </p:nvSpPr>
        <p:spPr>
          <a:xfrm>
            <a:off x="5160141" y="101594"/>
            <a:ext cx="2877606" cy="1325564"/>
          </a:xfrm>
          <a:prstGeom prst="wedgeEllipseCallout">
            <a:avLst>
              <a:gd name="adj1" fmla="val -61436"/>
              <a:gd name="adj2" fmla="val 2196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外側に手が当たらないよう</a:t>
            </a:r>
            <a:endParaRPr kumimoji="1" lang="en-US" altLang="ja-JP" dirty="0" smtClean="0"/>
          </a:p>
          <a:p>
            <a:pPr algn="ctr"/>
            <a:r>
              <a:rPr kumimoji="1" lang="ja-JP" altLang="en-US" dirty="0" smtClean="0"/>
              <a:t>気を付けよう！！</a:t>
            </a:r>
            <a:endParaRPr kumimoji="1" lang="en-US" altLang="ja-JP" dirty="0" smtClean="0"/>
          </a:p>
        </p:txBody>
      </p:sp>
    </p:spTree>
    <p:extLst>
      <p:ext uri="{BB962C8B-B14F-4D97-AF65-F5344CB8AC3E}">
        <p14:creationId xmlns:p14="http://schemas.microsoft.com/office/powerpoint/2010/main" val="316352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436" y="89153"/>
            <a:ext cx="10515600" cy="1325563"/>
          </a:xfrm>
        </p:spPr>
        <p:txBody>
          <a:bodyPr/>
          <a:lstStyle/>
          <a:p>
            <a:r>
              <a:rPr kumimoji="1" lang="ja-JP" altLang="en-US" b="1" dirty="0" smtClean="0"/>
              <a:t>手袋の外し方</a:t>
            </a:r>
            <a:endParaRPr kumimoji="1" lang="ja-JP" altLang="en-US" b="1" dirty="0"/>
          </a:p>
        </p:txBody>
      </p:sp>
      <p:sp>
        <p:nvSpPr>
          <p:cNvPr id="3" name="コンテンツ プレースホルダー 2"/>
          <p:cNvSpPr txBox="1">
            <a:spLocks/>
          </p:cNvSpPr>
          <p:nvPr/>
        </p:nvSpPr>
        <p:spPr>
          <a:xfrm>
            <a:off x="594271" y="1621849"/>
            <a:ext cx="10515600" cy="3522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b="1" dirty="0"/>
          </a:p>
        </p:txBody>
      </p:sp>
      <p:sp>
        <p:nvSpPr>
          <p:cNvPr id="6" name="テキスト ボックス 5"/>
          <p:cNvSpPr txBox="1"/>
          <p:nvPr/>
        </p:nvSpPr>
        <p:spPr>
          <a:xfrm>
            <a:off x="0" y="4072596"/>
            <a:ext cx="4702036" cy="1125373"/>
          </a:xfrm>
          <a:prstGeom prst="rect">
            <a:avLst/>
          </a:prstGeom>
          <a:noFill/>
        </p:spPr>
        <p:txBody>
          <a:bodyPr wrap="square" rtlCol="0">
            <a:spAutoFit/>
          </a:bodyPr>
          <a:lstStyle/>
          <a:p>
            <a:pPr>
              <a:lnSpc>
                <a:spcPct val="200000"/>
              </a:lnSpc>
            </a:pPr>
            <a:r>
              <a:rPr kumimoji="1" lang="ja-JP" altLang="en-US" b="1" dirty="0" smtClean="0"/>
              <a:t>④手袋を脱いだ手の指先を、もう一方</a:t>
            </a:r>
            <a:endParaRPr kumimoji="1" lang="en-US" altLang="ja-JP" b="1" dirty="0" smtClean="0"/>
          </a:p>
          <a:p>
            <a:pPr>
              <a:lnSpc>
                <a:spcPct val="200000"/>
              </a:lnSpc>
            </a:pPr>
            <a:r>
              <a:rPr kumimoji="1" lang="ja-JP" altLang="en-US" b="1" dirty="0"/>
              <a:t>　</a:t>
            </a:r>
            <a:r>
              <a:rPr kumimoji="1" lang="ja-JP" altLang="en-US" b="1" dirty="0" smtClean="0"/>
              <a:t>の手首と手袋の間に滑り込ませる。</a:t>
            </a:r>
            <a:endParaRPr kumimoji="1" lang="en-US" altLang="ja-JP" b="1" dirty="0" smtClean="0"/>
          </a:p>
        </p:txBody>
      </p:sp>
      <p:sp>
        <p:nvSpPr>
          <p:cNvPr id="10" name="テキスト ボックス 9"/>
          <p:cNvSpPr txBox="1"/>
          <p:nvPr/>
        </p:nvSpPr>
        <p:spPr>
          <a:xfrm>
            <a:off x="5545782" y="4437227"/>
            <a:ext cx="5990160" cy="830997"/>
          </a:xfrm>
          <a:prstGeom prst="rect">
            <a:avLst/>
          </a:prstGeom>
          <a:noFill/>
        </p:spPr>
        <p:txBody>
          <a:bodyPr wrap="square" rtlCol="0">
            <a:spAutoFit/>
          </a:bodyPr>
          <a:lstStyle/>
          <a:p>
            <a:pPr>
              <a:lnSpc>
                <a:spcPct val="200000"/>
              </a:lnSpc>
            </a:pPr>
            <a:r>
              <a:rPr kumimoji="1" lang="ja-JP" altLang="en-US" sz="2400" b="1" dirty="0" smtClean="0"/>
              <a:t>⑤⑥そのまま引き上げるようにして脱ぐ</a:t>
            </a:r>
            <a:endParaRPr kumimoji="1" lang="en-US" altLang="ja-JP" sz="2400" b="1" dirty="0" smtClean="0"/>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00" y="1195292"/>
            <a:ext cx="3828546" cy="2871409"/>
          </a:xfrm>
          <a:prstGeom prst="rect">
            <a:avLst/>
          </a:prstGeom>
        </p:spPr>
      </p:pic>
      <p:sp>
        <p:nvSpPr>
          <p:cNvPr id="11" name="テキスト ボックス 10"/>
          <p:cNvSpPr txBox="1"/>
          <p:nvPr/>
        </p:nvSpPr>
        <p:spPr>
          <a:xfrm>
            <a:off x="3519216" y="933019"/>
            <a:ext cx="581862" cy="727571"/>
          </a:xfrm>
          <a:prstGeom prst="rect">
            <a:avLst/>
          </a:prstGeom>
          <a:noFill/>
        </p:spPr>
        <p:txBody>
          <a:bodyPr wrap="square" rtlCol="0">
            <a:spAutoFit/>
          </a:bodyPr>
          <a:lstStyle/>
          <a:p>
            <a:pPr>
              <a:lnSpc>
                <a:spcPct val="200000"/>
              </a:lnSpc>
            </a:pPr>
            <a:r>
              <a:rPr kumimoji="1" lang="ja-JP" altLang="en-US" sz="2400" b="1" dirty="0">
                <a:solidFill>
                  <a:schemeClr val="bg1"/>
                </a:solidFill>
              </a:rPr>
              <a:t>④</a:t>
            </a:r>
            <a:endParaRPr kumimoji="1" lang="en-US" altLang="ja-JP" sz="2400" b="1" dirty="0" smtClean="0">
              <a:solidFill>
                <a:schemeClr val="bg1"/>
              </a:solidFill>
            </a:endParaRPr>
          </a:p>
        </p:txBody>
      </p:sp>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05409" y="1847714"/>
            <a:ext cx="3924246" cy="2794887"/>
          </a:xfrm>
          <a:prstGeom prst="rect">
            <a:avLst/>
          </a:prstGeom>
        </p:spPr>
      </p:pic>
      <p:sp>
        <p:nvSpPr>
          <p:cNvPr id="12" name="テキスト ボックス 11"/>
          <p:cNvSpPr txBox="1"/>
          <p:nvPr/>
        </p:nvSpPr>
        <p:spPr>
          <a:xfrm>
            <a:off x="7672761" y="1567958"/>
            <a:ext cx="581862" cy="727571"/>
          </a:xfrm>
          <a:prstGeom prst="rect">
            <a:avLst/>
          </a:prstGeom>
          <a:noFill/>
        </p:spPr>
        <p:txBody>
          <a:bodyPr wrap="square" rtlCol="0">
            <a:spAutoFit/>
          </a:bodyPr>
          <a:lstStyle/>
          <a:p>
            <a:pPr>
              <a:lnSpc>
                <a:spcPct val="200000"/>
              </a:lnSpc>
            </a:pPr>
            <a:r>
              <a:rPr kumimoji="1" lang="ja-JP" altLang="en-US" sz="2400" b="1" dirty="0" smtClean="0">
                <a:solidFill>
                  <a:schemeClr val="bg1"/>
                </a:solidFill>
              </a:rPr>
              <a:t>⑤</a:t>
            </a:r>
            <a:endParaRPr kumimoji="1" lang="en-US" altLang="ja-JP" sz="2400" b="1" dirty="0" smtClean="0">
              <a:solidFill>
                <a:schemeClr val="bg1"/>
              </a:solidFill>
            </a:endParaRPr>
          </a:p>
        </p:txBody>
      </p:sp>
      <p:pic>
        <p:nvPicPr>
          <p:cNvPr id="16" name="図 1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338318" y="823095"/>
            <a:ext cx="3708050" cy="2687372"/>
          </a:xfrm>
          <a:prstGeom prst="rect">
            <a:avLst/>
          </a:prstGeom>
        </p:spPr>
      </p:pic>
      <p:sp>
        <p:nvSpPr>
          <p:cNvPr id="13" name="テキスト ボックス 12"/>
          <p:cNvSpPr txBox="1"/>
          <p:nvPr/>
        </p:nvSpPr>
        <p:spPr>
          <a:xfrm>
            <a:off x="11621002" y="530492"/>
            <a:ext cx="581862" cy="727571"/>
          </a:xfrm>
          <a:prstGeom prst="rect">
            <a:avLst/>
          </a:prstGeom>
          <a:noFill/>
        </p:spPr>
        <p:txBody>
          <a:bodyPr wrap="square" rtlCol="0">
            <a:spAutoFit/>
          </a:bodyPr>
          <a:lstStyle/>
          <a:p>
            <a:pPr>
              <a:lnSpc>
                <a:spcPct val="200000"/>
              </a:lnSpc>
            </a:pPr>
            <a:r>
              <a:rPr kumimoji="1" lang="ja-JP" altLang="en-US" sz="2400" b="1" dirty="0" smtClean="0">
                <a:solidFill>
                  <a:schemeClr val="bg1"/>
                </a:solidFill>
              </a:rPr>
              <a:t>⑥</a:t>
            </a:r>
            <a:endParaRPr kumimoji="1" lang="en-US" altLang="ja-JP" sz="2400" b="1" dirty="0" smtClean="0">
              <a:solidFill>
                <a:schemeClr val="bg1"/>
              </a:solidFill>
            </a:endParaRP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8308" y="3399761"/>
            <a:ext cx="1134585" cy="1610343"/>
          </a:xfrm>
          <a:prstGeom prst="rect">
            <a:avLst/>
          </a:prstGeom>
        </p:spPr>
      </p:pic>
    </p:spTree>
    <p:extLst>
      <p:ext uri="{BB962C8B-B14F-4D97-AF65-F5344CB8AC3E}">
        <p14:creationId xmlns:p14="http://schemas.microsoft.com/office/powerpoint/2010/main" val="2079065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436" y="89153"/>
            <a:ext cx="10515600" cy="1325563"/>
          </a:xfrm>
        </p:spPr>
        <p:txBody>
          <a:bodyPr/>
          <a:lstStyle/>
          <a:p>
            <a:r>
              <a:rPr kumimoji="1" lang="ja-JP" altLang="en-US" b="1" dirty="0" smtClean="0"/>
              <a:t>手袋の外し方</a:t>
            </a:r>
            <a:endParaRPr kumimoji="1" lang="ja-JP" altLang="en-US" b="1" dirty="0"/>
          </a:p>
        </p:txBody>
      </p:sp>
      <p:sp>
        <p:nvSpPr>
          <p:cNvPr id="3" name="コンテンツ プレースホルダー 2"/>
          <p:cNvSpPr txBox="1">
            <a:spLocks/>
          </p:cNvSpPr>
          <p:nvPr/>
        </p:nvSpPr>
        <p:spPr>
          <a:xfrm>
            <a:off x="594271" y="1621849"/>
            <a:ext cx="10515600" cy="3522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b="1"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175" y="3219032"/>
            <a:ext cx="1776784" cy="2431214"/>
          </a:xfrm>
          <a:prstGeom prst="rect">
            <a:avLst/>
          </a:prstGeom>
        </p:spPr>
      </p:pic>
      <p:sp>
        <p:nvSpPr>
          <p:cNvPr id="6" name="テキスト ボックス 5"/>
          <p:cNvSpPr txBox="1"/>
          <p:nvPr/>
        </p:nvSpPr>
        <p:spPr>
          <a:xfrm>
            <a:off x="501165" y="4336710"/>
            <a:ext cx="4702036" cy="1240148"/>
          </a:xfrm>
          <a:prstGeom prst="rect">
            <a:avLst/>
          </a:prstGeom>
          <a:noFill/>
        </p:spPr>
        <p:txBody>
          <a:bodyPr wrap="square" rtlCol="0">
            <a:spAutoFit/>
          </a:bodyPr>
          <a:lstStyle/>
          <a:p>
            <a:pPr>
              <a:lnSpc>
                <a:spcPct val="200000"/>
              </a:lnSpc>
            </a:pPr>
            <a:r>
              <a:rPr kumimoji="1" lang="ja-JP" altLang="en-US" sz="2000" b="1" dirty="0" smtClean="0"/>
              <a:t>⑦</a:t>
            </a:r>
            <a:r>
              <a:rPr kumimoji="1" lang="en-US" altLang="ja-JP" sz="2000" b="1" dirty="0" smtClean="0"/>
              <a:t>2</a:t>
            </a:r>
            <a:r>
              <a:rPr kumimoji="1" lang="ja-JP" altLang="en-US" sz="2000" b="1" dirty="0" smtClean="0"/>
              <a:t>枚の手袋をひとかたまりとなった</a:t>
            </a:r>
            <a:endParaRPr kumimoji="1" lang="en-US" altLang="ja-JP" sz="2000" b="1" dirty="0" smtClean="0"/>
          </a:p>
          <a:p>
            <a:pPr>
              <a:lnSpc>
                <a:spcPct val="200000"/>
              </a:lnSpc>
            </a:pPr>
            <a:r>
              <a:rPr kumimoji="1" lang="ja-JP" altLang="en-US" sz="2000" b="1" dirty="0"/>
              <a:t>　</a:t>
            </a:r>
            <a:r>
              <a:rPr kumimoji="1" lang="ja-JP" altLang="en-US" sz="2000" b="1" dirty="0" smtClean="0"/>
              <a:t>状態でそのまま廃棄する。</a:t>
            </a:r>
            <a:endParaRPr kumimoji="1" lang="en-US" altLang="ja-JP" sz="2000" b="1" dirty="0" smtClean="0"/>
          </a:p>
        </p:txBody>
      </p:sp>
      <p:sp>
        <p:nvSpPr>
          <p:cNvPr id="10" name="テキスト ボックス 9"/>
          <p:cNvSpPr txBox="1"/>
          <p:nvPr/>
        </p:nvSpPr>
        <p:spPr>
          <a:xfrm>
            <a:off x="5473511" y="4434639"/>
            <a:ext cx="5990160" cy="731034"/>
          </a:xfrm>
          <a:prstGeom prst="rect">
            <a:avLst/>
          </a:prstGeom>
          <a:noFill/>
        </p:spPr>
        <p:txBody>
          <a:bodyPr wrap="square" rtlCol="0">
            <a:spAutoFit/>
          </a:bodyPr>
          <a:lstStyle/>
          <a:p>
            <a:pPr>
              <a:lnSpc>
                <a:spcPct val="200000"/>
              </a:lnSpc>
            </a:pPr>
            <a:r>
              <a:rPr kumimoji="1" lang="ja-JP" altLang="en-US" sz="2400" b="1" dirty="0" smtClean="0"/>
              <a:t>⑧最後にしっかりと手指消毒！！</a:t>
            </a:r>
            <a:endParaRPr kumimoji="1" lang="en-US" altLang="ja-JP" sz="2400" b="1" dirty="0" smtClean="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90" y="1258063"/>
            <a:ext cx="4199846" cy="3149885"/>
          </a:xfrm>
          <a:prstGeom prst="rect">
            <a:avLst/>
          </a:prstGeom>
        </p:spPr>
      </p:pic>
      <p:sp>
        <p:nvSpPr>
          <p:cNvPr id="11" name="テキスト ボックス 10"/>
          <p:cNvSpPr txBox="1"/>
          <p:nvPr/>
        </p:nvSpPr>
        <p:spPr>
          <a:xfrm>
            <a:off x="4266175" y="1022040"/>
            <a:ext cx="581862" cy="727571"/>
          </a:xfrm>
          <a:prstGeom prst="rect">
            <a:avLst/>
          </a:prstGeom>
          <a:noFill/>
        </p:spPr>
        <p:txBody>
          <a:bodyPr wrap="square" rtlCol="0">
            <a:spAutoFit/>
          </a:bodyPr>
          <a:lstStyle/>
          <a:p>
            <a:pPr>
              <a:lnSpc>
                <a:spcPct val="200000"/>
              </a:lnSpc>
            </a:pPr>
            <a:r>
              <a:rPr kumimoji="1" lang="ja-JP" altLang="en-US" sz="2400" b="1" dirty="0" smtClean="0">
                <a:solidFill>
                  <a:schemeClr val="bg1"/>
                </a:solidFill>
              </a:rPr>
              <a:t>⑦</a:t>
            </a:r>
            <a:endParaRPr kumimoji="1" lang="en-US" altLang="ja-JP" sz="2400" b="1" dirty="0" smtClean="0">
              <a:solidFill>
                <a:schemeClr val="bg1"/>
              </a:solidFill>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410" y="1002153"/>
            <a:ext cx="4705498" cy="3529124"/>
          </a:xfrm>
          <a:prstGeom prst="rect">
            <a:avLst/>
          </a:prstGeom>
        </p:spPr>
      </p:pic>
      <p:sp>
        <p:nvSpPr>
          <p:cNvPr id="12" name="テキスト ボックス 11"/>
          <p:cNvSpPr txBox="1"/>
          <p:nvPr/>
        </p:nvSpPr>
        <p:spPr>
          <a:xfrm>
            <a:off x="9699080" y="719989"/>
            <a:ext cx="581862" cy="727571"/>
          </a:xfrm>
          <a:prstGeom prst="rect">
            <a:avLst/>
          </a:prstGeom>
          <a:noFill/>
        </p:spPr>
        <p:txBody>
          <a:bodyPr wrap="square" rtlCol="0">
            <a:spAutoFit/>
          </a:bodyPr>
          <a:lstStyle/>
          <a:p>
            <a:pPr>
              <a:lnSpc>
                <a:spcPct val="200000"/>
              </a:lnSpc>
            </a:pPr>
            <a:r>
              <a:rPr kumimoji="1" lang="ja-JP" altLang="en-US" sz="2400" b="1" dirty="0">
                <a:solidFill>
                  <a:schemeClr val="bg1"/>
                </a:solidFill>
              </a:rPr>
              <a:t>⑧</a:t>
            </a:r>
            <a:endParaRPr kumimoji="1" lang="en-US" altLang="ja-JP" sz="2400" b="1" dirty="0" smtClean="0">
              <a:solidFill>
                <a:schemeClr val="bg1"/>
              </a:solidFill>
            </a:endParaRPr>
          </a:p>
        </p:txBody>
      </p:sp>
    </p:spTree>
    <p:extLst>
      <p:ext uri="{BB962C8B-B14F-4D97-AF65-F5344CB8AC3E}">
        <p14:creationId xmlns:p14="http://schemas.microsoft.com/office/powerpoint/2010/main" val="4285372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9714" y="574928"/>
            <a:ext cx="10515600" cy="3452130"/>
          </a:xfrm>
        </p:spPr>
        <p:txBody>
          <a:bodyPr anchor="t">
            <a:normAutofit fontScale="90000"/>
          </a:bodyPr>
          <a:lstStyle/>
          <a:p>
            <a:r>
              <a:rPr kumimoji="1" lang="ja-JP" altLang="en-US" dirty="0" smtClean="0">
                <a:latin typeface="ＭＳ Ｐゴシック" panose="020B0600070205080204" pitchFamily="50" charset="-128"/>
                <a:ea typeface="ＭＳ Ｐゴシック" panose="020B0600070205080204" pitchFamily="50" charset="-128"/>
              </a:rPr>
              <a:t>・資料を使って、みんなで手指衛生のタイミングと　　手袋の外し方を練習しましょう。</a:t>
            </a:r>
            <a:r>
              <a:rPr kumimoji="1" lang="en-US" altLang="ja-JP" dirty="0" smtClean="0">
                <a:latin typeface="ＭＳ Ｐゴシック" panose="020B0600070205080204" pitchFamily="50" charset="-128"/>
                <a:ea typeface="ＭＳ Ｐゴシック" panose="020B0600070205080204" pitchFamily="50" charset="-128"/>
              </a:rPr>
              <a:t/>
            </a:r>
            <a:br>
              <a:rPr kumimoji="1" lang="en-US" altLang="ja-JP" dirty="0" smtClean="0">
                <a:latin typeface="ＭＳ Ｐゴシック" panose="020B0600070205080204" pitchFamily="50" charset="-128"/>
                <a:ea typeface="ＭＳ Ｐゴシック" panose="020B0600070205080204" pitchFamily="50" charset="-128"/>
              </a:rPr>
            </a:br>
            <a:r>
              <a:rPr kumimoji="1" lang="en-US" altLang="ja-JP" dirty="0" smtClean="0">
                <a:latin typeface="ＭＳ Ｐゴシック" panose="020B0600070205080204" pitchFamily="50" charset="-128"/>
                <a:ea typeface="ＭＳ Ｐゴシック" panose="020B0600070205080204" pitchFamily="50" charset="-128"/>
              </a:rPr>
              <a:t/>
            </a:r>
            <a:br>
              <a:rPr kumimoji="1" lang="en-US" altLang="ja-JP" dirty="0" smtClean="0">
                <a:latin typeface="ＭＳ Ｐゴシック" panose="020B0600070205080204" pitchFamily="50" charset="-128"/>
                <a:ea typeface="ＭＳ Ｐゴシック" panose="020B0600070205080204" pitchFamily="50" charset="-128"/>
              </a:rPr>
            </a:br>
            <a:r>
              <a:rPr kumimoji="1" lang="ja-JP" altLang="en-US" dirty="0" smtClean="0">
                <a:latin typeface="ＭＳ Ｐゴシック" panose="020B0600070205080204" pitchFamily="50" charset="-128"/>
                <a:ea typeface="ＭＳ Ｐゴシック" panose="020B0600070205080204" pitchFamily="50" charset="-128"/>
              </a:rPr>
              <a:t>・手指衛生が</a:t>
            </a:r>
            <a:r>
              <a:rPr lang="ja-JP" altLang="en-US" dirty="0" smtClean="0">
                <a:latin typeface="ＭＳ Ｐゴシック" panose="020B0600070205080204" pitchFamily="50" charset="-128"/>
                <a:ea typeface="ＭＳ Ｐゴシック" panose="020B0600070205080204" pitchFamily="50" charset="-128"/>
              </a:rPr>
              <a:t>実践できているか、感染症担当職員や管理者は職場の見回りを定期的に実施しましょう。</a:t>
            </a:r>
            <a:r>
              <a:rPr lang="en-US" altLang="ja-JP" dirty="0" smtClean="0">
                <a:latin typeface="ＭＳ Ｐゴシック" panose="020B0600070205080204" pitchFamily="50" charset="-128"/>
                <a:ea typeface="ＭＳ Ｐゴシック" panose="020B0600070205080204" pitchFamily="50" charset="-128"/>
              </a:rPr>
              <a:t/>
            </a:r>
            <a:br>
              <a:rPr lang="en-US" altLang="ja-JP" dirty="0" smtClean="0">
                <a:latin typeface="ＭＳ Ｐゴシック" panose="020B0600070205080204" pitchFamily="50" charset="-128"/>
                <a:ea typeface="ＭＳ Ｐゴシック" panose="020B0600070205080204" pitchFamily="50" charset="-128"/>
              </a:rPr>
            </a:br>
            <a:r>
              <a:rPr lang="en-US" altLang="ja-JP" dirty="0" smtClean="0">
                <a:latin typeface="ＭＳ Ｐゴシック" panose="020B0600070205080204" pitchFamily="50" charset="-128"/>
                <a:ea typeface="ＭＳ Ｐゴシック" panose="020B0600070205080204" pitchFamily="50" charset="-128"/>
              </a:rPr>
              <a:t/>
            </a:r>
            <a:br>
              <a:rPr lang="en-US" altLang="ja-JP" dirty="0" smtClean="0">
                <a:latin typeface="ＭＳ Ｐゴシック" panose="020B0600070205080204" pitchFamily="50" charset="-128"/>
                <a:ea typeface="ＭＳ Ｐゴシック" panose="020B0600070205080204" pitchFamily="50" charset="-128"/>
              </a:rPr>
            </a:br>
            <a:r>
              <a:rPr lang="en-US" altLang="ja-JP" sz="3600" dirty="0" smtClean="0">
                <a:latin typeface="ＭＳ Ｐゴシック" panose="020B0600070205080204" pitchFamily="50" charset="-128"/>
                <a:ea typeface="ＭＳ Ｐゴシック" panose="020B0600070205080204" pitchFamily="50" charset="-128"/>
              </a:rPr>
              <a:t/>
            </a:r>
            <a:br>
              <a:rPr lang="en-US" altLang="ja-JP" sz="3600" dirty="0" smtClean="0">
                <a:latin typeface="ＭＳ Ｐゴシック" panose="020B0600070205080204" pitchFamily="50" charset="-128"/>
                <a:ea typeface="ＭＳ Ｐゴシック" panose="020B0600070205080204" pitchFamily="50" charset="-128"/>
              </a:rPr>
            </a:b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4475890" y="4207165"/>
            <a:ext cx="7476623" cy="1354217"/>
          </a:xfrm>
          <a:prstGeom prst="rect">
            <a:avLst/>
          </a:prstGeom>
          <a:solidFill>
            <a:srgbClr val="FFFF00"/>
          </a:solidFill>
        </p:spPr>
        <p:txBody>
          <a:bodyPr wrap="square" rtlCol="0">
            <a:spAutoFit/>
          </a:bodyPr>
          <a:lstStyle/>
          <a:p>
            <a:pPr lvl="0"/>
            <a:r>
              <a:rPr lang="ja-JP" altLang="en-US" sz="2400" dirty="0" smtClean="0">
                <a:solidFill>
                  <a:prstClr val="black"/>
                </a:solidFill>
                <a:latin typeface="ＭＳ Ｐゴシック" panose="020B0600070205080204" pitchFamily="50" charset="-128"/>
                <a:ea typeface="ＭＳ Ｐゴシック" panose="020B0600070205080204" pitchFamily="50" charset="-128"/>
              </a:rPr>
              <a:t>担当：西福祉保健センター福祉保健課健康づくり係</a:t>
            </a:r>
            <a:endParaRPr lang="en-US" altLang="ja-JP" sz="2400" dirty="0" smtClean="0">
              <a:solidFill>
                <a:prstClr val="black"/>
              </a:solidFill>
              <a:latin typeface="ＭＳ Ｐゴシック" panose="020B0600070205080204" pitchFamily="50" charset="-128"/>
              <a:ea typeface="ＭＳ Ｐゴシック" panose="020B0600070205080204" pitchFamily="50" charset="-128"/>
            </a:endParaRPr>
          </a:p>
          <a:p>
            <a:pPr lvl="0"/>
            <a:r>
              <a:rPr lang="en-US" altLang="ja-JP" sz="2400" dirty="0" smtClean="0">
                <a:solidFill>
                  <a:prstClr val="black"/>
                </a:solidFill>
                <a:latin typeface="ＭＳ Ｐゴシック" panose="020B0600070205080204" pitchFamily="50" charset="-128"/>
                <a:ea typeface="ＭＳ Ｐゴシック" panose="020B0600070205080204" pitchFamily="50" charset="-128"/>
              </a:rPr>
              <a:t>TEL</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a:t>
            </a:r>
            <a:r>
              <a:rPr lang="en-US" altLang="ja-JP" sz="2400" dirty="0" smtClean="0">
                <a:solidFill>
                  <a:prstClr val="black"/>
                </a:solidFill>
                <a:latin typeface="ＭＳ Ｐゴシック" panose="020B0600070205080204" pitchFamily="50" charset="-128"/>
                <a:ea typeface="ＭＳ Ｐゴシック" panose="020B0600070205080204" pitchFamily="50" charset="-128"/>
              </a:rPr>
              <a:t>045-320-8439</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　</a:t>
            </a:r>
            <a:endParaRPr lang="en-US" altLang="ja-JP" sz="2400" dirty="0" smtClean="0">
              <a:solidFill>
                <a:prstClr val="black"/>
              </a:solidFill>
              <a:latin typeface="ＭＳ Ｐゴシック" panose="020B0600070205080204" pitchFamily="50" charset="-128"/>
              <a:ea typeface="ＭＳ Ｐゴシック" panose="020B0600070205080204" pitchFamily="50" charset="-128"/>
            </a:endParaRPr>
          </a:p>
          <a:p>
            <a:pPr lvl="0" algn="ctr">
              <a:spcBef>
                <a:spcPts val="1200"/>
              </a:spcBef>
            </a:pPr>
            <a:r>
              <a:rPr lang="ja-JP" altLang="en-US" sz="2400" dirty="0" smtClean="0">
                <a:solidFill>
                  <a:prstClr val="black"/>
                </a:solidFill>
                <a:latin typeface="ＭＳ Ｐゴシック" panose="020B0600070205080204" pitchFamily="50" charset="-128"/>
                <a:ea typeface="ＭＳ Ｐゴシック" panose="020B0600070205080204" pitchFamily="50" charset="-128"/>
              </a:rPr>
              <a:t>お</a:t>
            </a:r>
            <a:r>
              <a:rPr lang="ja-JP" altLang="en-US" sz="2400" dirty="0">
                <a:solidFill>
                  <a:prstClr val="black"/>
                </a:solidFill>
                <a:latin typeface="ＭＳ Ｐゴシック" panose="020B0600070205080204" pitchFamily="50" charset="-128"/>
                <a:ea typeface="ＭＳ Ｐゴシック" panose="020B0600070205080204" pitchFamily="50" charset="-128"/>
              </a:rPr>
              <a:t>気軽</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にお</a:t>
            </a:r>
            <a:r>
              <a:rPr lang="ja-JP" altLang="en-US" sz="2400" dirty="0">
                <a:solidFill>
                  <a:prstClr val="black"/>
                </a:solidFill>
                <a:latin typeface="ＭＳ Ｐゴシック" panose="020B0600070205080204" pitchFamily="50" charset="-128"/>
                <a:ea typeface="ＭＳ Ｐゴシック" panose="020B0600070205080204" pitchFamily="50" charset="-128"/>
              </a:rPr>
              <a:t>問い合</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わせください。</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5859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標準予防策</a:t>
            </a:r>
            <a:r>
              <a:rPr lang="en-US" altLang="ja-JP" b="1" dirty="0">
                <a:latin typeface="メイリオ" panose="020B0604030504040204" pitchFamily="50" charset="-128"/>
                <a:ea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　スタンダードプリコーションって何？</a:t>
            </a:r>
            <a:endParaRPr kumimoji="1" lang="ja-JP" altLang="en-US" dirty="0"/>
          </a:p>
        </p:txBody>
      </p:sp>
      <p:sp>
        <p:nvSpPr>
          <p:cNvPr id="3" name="コンテンツ プレースホルダー 2"/>
          <p:cNvSpPr txBox="1">
            <a:spLocks/>
          </p:cNvSpPr>
          <p:nvPr/>
        </p:nvSpPr>
        <p:spPr>
          <a:xfrm>
            <a:off x="838200" y="2342848"/>
            <a:ext cx="10515600" cy="1416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smtClean="0"/>
              <a:t>すべての人は病原体を保有していると考え、患者および周囲の環境に接触する前後には手指衛生を行い、血液・体液・粘膜などに</a:t>
            </a:r>
            <a:r>
              <a:rPr lang="ja-JP" altLang="en-US" b="1" dirty="0"/>
              <a:t>曝露</a:t>
            </a:r>
            <a:r>
              <a:rPr lang="ja-JP" altLang="en-US" b="1" dirty="0" smtClean="0"/>
              <a:t>する恐れのある時は個人防護具を用いることである。</a:t>
            </a:r>
            <a:endParaRPr lang="ja-JP" altLang="en-US" b="1" dirty="0"/>
          </a:p>
        </p:txBody>
      </p:sp>
      <p:sp>
        <p:nvSpPr>
          <p:cNvPr id="5" name="テキスト ボックス 4"/>
          <p:cNvSpPr txBox="1"/>
          <p:nvPr/>
        </p:nvSpPr>
        <p:spPr>
          <a:xfrm>
            <a:off x="1056406" y="4054738"/>
            <a:ext cx="10484430" cy="1200329"/>
          </a:xfrm>
          <a:prstGeom prst="rect">
            <a:avLst/>
          </a:prstGeom>
          <a:noFill/>
        </p:spPr>
        <p:txBody>
          <a:bodyPr wrap="square" rtlCol="0">
            <a:spAutoFit/>
          </a:bodyPr>
          <a:lstStyle/>
          <a:p>
            <a:r>
              <a:rPr kumimoji="1" lang="ja-JP" altLang="en-US" sz="3600" b="1" dirty="0" smtClean="0">
                <a:latin typeface="HG丸ｺﾞｼｯｸM-PRO" panose="020F0600000000000000" pitchFamily="50" charset="-128"/>
                <a:ea typeface="HG丸ｺﾞｼｯｸM-PRO" panose="020F0600000000000000" pitchFamily="50" charset="-128"/>
              </a:rPr>
              <a:t>感染症の有無にかかわらず</a:t>
            </a:r>
            <a:r>
              <a:rPr kumimoji="1" lang="ja-JP" altLang="en-US" sz="3600" b="1" dirty="0" smtClean="0">
                <a:solidFill>
                  <a:srgbClr val="FF0000"/>
                </a:solidFill>
                <a:latin typeface="HG丸ｺﾞｼｯｸM-PRO" panose="020F0600000000000000" pitchFamily="50" charset="-128"/>
                <a:ea typeface="HG丸ｺﾞｼｯｸM-PRO" panose="020F0600000000000000" pitchFamily="50" charset="-128"/>
              </a:rPr>
              <a:t>対象者すべてに対して</a:t>
            </a:r>
            <a:endParaRPr kumimoji="1" lang="en-US" altLang="ja-JP" sz="3600" b="1"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3600" b="1" dirty="0" smtClean="0">
                <a:solidFill>
                  <a:srgbClr val="FF0000"/>
                </a:solidFill>
                <a:latin typeface="HG丸ｺﾞｼｯｸM-PRO" panose="020F0600000000000000" pitchFamily="50" charset="-128"/>
                <a:ea typeface="HG丸ｺﾞｼｯｸM-PRO" panose="020F0600000000000000" pitchFamily="50" charset="-128"/>
              </a:rPr>
              <a:t>感染対策を行うことです！！</a:t>
            </a: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90685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感染経路を遮断すれば感染しません！</a:t>
            </a:r>
            <a:endParaRPr kumimoji="1" lang="ja-JP" altLang="en-US" dirty="0"/>
          </a:p>
        </p:txBody>
      </p:sp>
      <p:grpSp>
        <p:nvGrpSpPr>
          <p:cNvPr id="4" name="グループ化 3"/>
          <p:cNvGrpSpPr/>
          <p:nvPr/>
        </p:nvGrpSpPr>
        <p:grpSpPr>
          <a:xfrm>
            <a:off x="456864" y="1779287"/>
            <a:ext cx="3338876" cy="1725787"/>
            <a:chOff x="533758" y="2135296"/>
            <a:chExt cx="3338876" cy="1725787"/>
          </a:xfrm>
        </p:grpSpPr>
        <p:sp>
          <p:nvSpPr>
            <p:cNvPr id="5" name="角丸四角形 4"/>
            <p:cNvSpPr/>
            <p:nvPr/>
          </p:nvSpPr>
          <p:spPr>
            <a:xfrm>
              <a:off x="533758" y="2135296"/>
              <a:ext cx="3338876" cy="1725787"/>
            </a:xfrm>
            <a:prstGeom prst="roundRect">
              <a:avLst/>
            </a:prstGeom>
            <a:solidFill>
              <a:schemeClr val="accent6">
                <a:lumMod val="40000"/>
                <a:lumOff val="60000"/>
              </a:schemeClr>
            </a:solidFill>
            <a:ln w="57150">
              <a:solidFill>
                <a:schemeClr val="accent6">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テキスト ボックス 5"/>
            <p:cNvSpPr txBox="1"/>
            <p:nvPr/>
          </p:nvSpPr>
          <p:spPr>
            <a:xfrm>
              <a:off x="1321894" y="2753574"/>
              <a:ext cx="1656184" cy="535531"/>
            </a:xfrm>
            <a:prstGeom prst="rect">
              <a:avLst/>
            </a:prstGeom>
            <a:noFill/>
          </p:spPr>
          <p:txBody>
            <a:bodyPr wrap="square" rtlCol="0">
              <a:spAutoFit/>
            </a:bodyPr>
            <a:lstStyle/>
            <a:p>
              <a:pPr algn="ctr">
                <a:lnSpc>
                  <a:spcPct val="90000"/>
                </a:lnSpc>
              </a:pPr>
              <a:r>
                <a:rPr kumimoji="1" lang="ja-JP" altLang="en-US" sz="3200" b="1" dirty="0"/>
                <a:t>病原体</a:t>
              </a:r>
            </a:p>
          </p:txBody>
        </p:sp>
      </p:grpSp>
      <p:grpSp>
        <p:nvGrpSpPr>
          <p:cNvPr id="7" name="グループ化 6"/>
          <p:cNvGrpSpPr/>
          <p:nvPr/>
        </p:nvGrpSpPr>
        <p:grpSpPr>
          <a:xfrm>
            <a:off x="4218686" y="1781387"/>
            <a:ext cx="3338876" cy="1723687"/>
            <a:chOff x="4218686" y="2246536"/>
            <a:chExt cx="3338876" cy="1549609"/>
          </a:xfrm>
        </p:grpSpPr>
        <p:sp>
          <p:nvSpPr>
            <p:cNvPr id="8" name="角丸四角形 7"/>
            <p:cNvSpPr/>
            <p:nvPr/>
          </p:nvSpPr>
          <p:spPr>
            <a:xfrm>
              <a:off x="4218686" y="2246536"/>
              <a:ext cx="3338876" cy="1549609"/>
            </a:xfrm>
            <a:prstGeom prst="roundRect">
              <a:avLst/>
            </a:prstGeom>
            <a:solidFill>
              <a:schemeClr val="accent3">
                <a:lumMod val="40000"/>
                <a:lumOff val="60000"/>
              </a:schemeClr>
            </a:solidFill>
            <a:ln w="57150">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テキスト ボックス 8"/>
            <p:cNvSpPr txBox="1"/>
            <p:nvPr/>
          </p:nvSpPr>
          <p:spPr>
            <a:xfrm>
              <a:off x="4877340" y="2730423"/>
              <a:ext cx="1836204" cy="535531"/>
            </a:xfrm>
            <a:prstGeom prst="rect">
              <a:avLst/>
            </a:prstGeom>
            <a:noFill/>
          </p:spPr>
          <p:txBody>
            <a:bodyPr wrap="square" rtlCol="0">
              <a:spAutoFit/>
            </a:bodyPr>
            <a:lstStyle/>
            <a:p>
              <a:pPr algn="ctr">
                <a:lnSpc>
                  <a:spcPct val="90000"/>
                </a:lnSpc>
              </a:pPr>
              <a:r>
                <a:rPr kumimoji="1" lang="ja-JP" altLang="en-US" sz="3200" b="1" dirty="0"/>
                <a:t>感染経路</a:t>
              </a:r>
            </a:p>
          </p:txBody>
        </p:sp>
      </p:grpSp>
      <p:grpSp>
        <p:nvGrpSpPr>
          <p:cNvPr id="10" name="グループ化 9"/>
          <p:cNvGrpSpPr/>
          <p:nvPr/>
        </p:nvGrpSpPr>
        <p:grpSpPr>
          <a:xfrm>
            <a:off x="8083041" y="1779286"/>
            <a:ext cx="3338876" cy="1725787"/>
            <a:chOff x="8014924" y="2246537"/>
            <a:chExt cx="3338876" cy="1549608"/>
          </a:xfrm>
        </p:grpSpPr>
        <p:sp>
          <p:nvSpPr>
            <p:cNvPr id="11" name="角丸四角形 10"/>
            <p:cNvSpPr/>
            <p:nvPr/>
          </p:nvSpPr>
          <p:spPr>
            <a:xfrm>
              <a:off x="8014924" y="2246537"/>
              <a:ext cx="3338876" cy="1549608"/>
            </a:xfrm>
            <a:prstGeom prst="roundRect">
              <a:avLst/>
            </a:prstGeom>
            <a:solidFill>
              <a:schemeClr val="accent2">
                <a:lumMod val="20000"/>
                <a:lumOff val="80000"/>
              </a:schemeClr>
            </a:solidFill>
            <a:ln w="5715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テキスト ボックス 11"/>
            <p:cNvSpPr txBox="1"/>
            <p:nvPr/>
          </p:nvSpPr>
          <p:spPr>
            <a:xfrm>
              <a:off x="8804112" y="2526345"/>
              <a:ext cx="1656184" cy="978729"/>
            </a:xfrm>
            <a:prstGeom prst="rect">
              <a:avLst/>
            </a:prstGeom>
            <a:noFill/>
          </p:spPr>
          <p:txBody>
            <a:bodyPr wrap="square" rtlCol="0">
              <a:spAutoFit/>
            </a:bodyPr>
            <a:lstStyle/>
            <a:p>
              <a:pPr algn="ctr">
                <a:lnSpc>
                  <a:spcPct val="90000"/>
                </a:lnSpc>
              </a:pPr>
              <a:r>
                <a:rPr kumimoji="1" lang="ja-JP" altLang="en-US" sz="3200" b="1" dirty="0"/>
                <a:t>宿主</a:t>
              </a:r>
              <a:endParaRPr kumimoji="1" lang="en-US" altLang="ja-JP" sz="3200" b="1" dirty="0"/>
            </a:p>
            <a:p>
              <a:pPr algn="ctr">
                <a:lnSpc>
                  <a:spcPct val="90000"/>
                </a:lnSpc>
              </a:pPr>
              <a:r>
                <a:rPr kumimoji="1" lang="ja-JP" altLang="en-US" sz="3200" b="1" dirty="0"/>
                <a:t>感受性</a:t>
              </a:r>
            </a:p>
          </p:txBody>
        </p:sp>
      </p:grpSp>
      <p:sp>
        <p:nvSpPr>
          <p:cNvPr id="13" name="正方形/長方形 12"/>
          <p:cNvSpPr/>
          <p:nvPr/>
        </p:nvSpPr>
        <p:spPr>
          <a:xfrm>
            <a:off x="1149878" y="3753516"/>
            <a:ext cx="2031325" cy="461665"/>
          </a:xfrm>
          <a:prstGeom prst="rect">
            <a:avLst/>
          </a:prstGeom>
        </p:spPr>
        <p:txBody>
          <a:bodyPr wrap="none">
            <a:spAutoFit/>
          </a:bodyPr>
          <a:lstStyle/>
          <a:p>
            <a:r>
              <a:rPr lang="ja-JP" altLang="en-US" sz="2400" b="1" dirty="0"/>
              <a:t>病原体の排除</a:t>
            </a:r>
          </a:p>
        </p:txBody>
      </p:sp>
      <p:grpSp>
        <p:nvGrpSpPr>
          <p:cNvPr id="14" name="グループ化 13"/>
          <p:cNvGrpSpPr/>
          <p:nvPr/>
        </p:nvGrpSpPr>
        <p:grpSpPr>
          <a:xfrm>
            <a:off x="4556918" y="3664719"/>
            <a:ext cx="2568792" cy="1743608"/>
            <a:chOff x="2763284" y="2055159"/>
            <a:chExt cx="2568792" cy="1743608"/>
          </a:xfrm>
        </p:grpSpPr>
        <p:sp>
          <p:nvSpPr>
            <p:cNvPr id="15" name="正方形/長方形 14"/>
            <p:cNvSpPr/>
            <p:nvPr/>
          </p:nvSpPr>
          <p:spPr>
            <a:xfrm>
              <a:off x="2793805" y="2857069"/>
              <a:ext cx="2538271" cy="9416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テキスト ボックス 15"/>
            <p:cNvSpPr txBox="1"/>
            <p:nvPr/>
          </p:nvSpPr>
          <p:spPr>
            <a:xfrm>
              <a:off x="2763284" y="2055159"/>
              <a:ext cx="2538271" cy="9416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kumimoji="1" lang="ja-JP" altLang="en-US" sz="2400" b="1" kern="1200" dirty="0" smtClean="0"/>
                <a:t>感染経路</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の</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遮断</a:t>
              </a:r>
              <a:endParaRPr kumimoji="1" lang="ja-JP" altLang="en-US" sz="2400" b="1" kern="1200" dirty="0"/>
            </a:p>
          </p:txBody>
        </p:sp>
      </p:grpSp>
      <p:grpSp>
        <p:nvGrpSpPr>
          <p:cNvPr id="17" name="グループ化 16"/>
          <p:cNvGrpSpPr/>
          <p:nvPr/>
        </p:nvGrpSpPr>
        <p:grpSpPr>
          <a:xfrm>
            <a:off x="8383634" y="3523865"/>
            <a:ext cx="2580876" cy="1412547"/>
            <a:chOff x="5543406" y="2386220"/>
            <a:chExt cx="2580876" cy="1412547"/>
          </a:xfrm>
        </p:grpSpPr>
        <p:sp>
          <p:nvSpPr>
            <p:cNvPr id="18" name="正方形/長方形 17"/>
            <p:cNvSpPr/>
            <p:nvPr/>
          </p:nvSpPr>
          <p:spPr>
            <a:xfrm>
              <a:off x="5586011" y="2857069"/>
              <a:ext cx="2538271" cy="9416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テキスト ボックス 18"/>
            <p:cNvSpPr txBox="1"/>
            <p:nvPr/>
          </p:nvSpPr>
          <p:spPr>
            <a:xfrm>
              <a:off x="5543406" y="2386220"/>
              <a:ext cx="2538271" cy="9416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kumimoji="1" lang="ja-JP" altLang="en-US" sz="2400" b="1" kern="1200" dirty="0" smtClean="0"/>
                <a:t>宿主抵抗力</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の</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向上</a:t>
              </a:r>
              <a:endParaRPr kumimoji="1" lang="ja-JP" altLang="en-US" sz="2400" b="1" kern="1200" dirty="0"/>
            </a:p>
          </p:txBody>
        </p:sp>
      </p:grpSp>
      <p:sp>
        <p:nvSpPr>
          <p:cNvPr id="22" name="楕円 21"/>
          <p:cNvSpPr/>
          <p:nvPr/>
        </p:nvSpPr>
        <p:spPr>
          <a:xfrm>
            <a:off x="4125067" y="1632477"/>
            <a:ext cx="3432495" cy="4195130"/>
          </a:xfrm>
          <a:prstGeom prst="ellipse">
            <a:avLst/>
          </a:prstGeom>
          <a:noFill/>
          <a:ln w="571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2683" y1="3606" x2="22683" y2="3606"/>
                        <a14:foregroundMark x1="7073" y1="29567" x2="7073" y2="29567"/>
                        <a14:foregroundMark x1="13415" y1="56731" x2="13415" y2="56731"/>
                        <a14:foregroundMark x1="17805" y1="81250" x2="17805" y2="81250"/>
                        <a14:foregroundMark x1="68049" y1="3606" x2="68049" y2="3606"/>
                        <a14:foregroundMark x1="91463" y1="26683" x2="91463" y2="26683"/>
                        <a14:foregroundMark x1="81463" y1="50481" x2="81463" y2="50481"/>
                        <a14:foregroundMark x1="88537" y1="78365" x2="88537" y2="78365"/>
                        <a14:foregroundMark x1="73659" y1="58173" x2="73659" y2="58173"/>
                        <a14:foregroundMark x1="73171" y1="76923" x2="73171" y2="76923"/>
                        <a14:foregroundMark x1="84390" y1="28125" x2="84390" y2="28125"/>
                        <a14:foregroundMark x1="60244" y1="14904" x2="60244" y2="14904"/>
                        <a14:foregroundMark x1="35366" y1="15625" x2="35366" y2="15625"/>
                        <a14:foregroundMark x1="14878" y1="31010" x2="14878" y2="31010"/>
                        <a14:foregroundMark x1="30488" y1="60337" x2="30488" y2="60337"/>
                        <a14:foregroundMark x1="26341" y1="81250" x2="26341" y2="81250"/>
                        <a14:foregroundMark x1="13415" y1="80529" x2="13415" y2="80529"/>
                        <a14:foregroundMark x1="21951" y1="8654" x2="21951" y2="8654"/>
                        <a14:foregroundMark x1="3659" y1="31010" x2="3659" y2="31010"/>
                        <a14:foregroundMark x1="17073" y1="58173" x2="17073" y2="58173"/>
                        <a14:foregroundMark x1="83659" y1="74279" x2="83659" y2="74279"/>
                        <a14:foregroundMark x1="24878" y1="58894" x2="24878" y2="58894"/>
                        <a14:foregroundMark x1="18537" y1="31490" x2="18537" y2="31490"/>
                        <a14:foregroundMark x1="12683" y1="31490" x2="12683" y2="31490"/>
                      </a14:backgroundRemoval>
                    </a14:imgEffect>
                  </a14:imgLayer>
                </a14:imgProps>
              </a:ext>
              <a:ext uri="{28A0092B-C50C-407E-A947-70E740481C1C}">
                <a14:useLocalDpi xmlns:a14="http://schemas.microsoft.com/office/drawing/2010/main" val="0"/>
              </a:ext>
            </a:extLst>
          </a:blip>
          <a:stretch>
            <a:fillRect/>
          </a:stretch>
        </p:blipFill>
        <p:spPr>
          <a:xfrm>
            <a:off x="10127673" y="3844517"/>
            <a:ext cx="1953491" cy="1983090"/>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932" y="4307255"/>
            <a:ext cx="1669701" cy="1426037"/>
          </a:xfrm>
          <a:prstGeom prst="rect">
            <a:avLst/>
          </a:prstGeom>
        </p:spPr>
      </p:pic>
    </p:spTree>
    <p:extLst>
      <p:ext uri="{BB962C8B-B14F-4D97-AF65-F5344CB8AC3E}">
        <p14:creationId xmlns:p14="http://schemas.microsoft.com/office/powerpoint/2010/main" val="310835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922" y="216"/>
            <a:ext cx="3726873" cy="1907893"/>
          </a:xfrm>
        </p:spPr>
        <p:txBody>
          <a:bodyPr/>
          <a:lstStyle/>
          <a:p>
            <a:pPr algn="ctr"/>
            <a:r>
              <a:rPr lang="ja-JP" altLang="en-US" b="1" dirty="0">
                <a:latin typeface="メイリオ" panose="020B0604030504040204" pitchFamily="50" charset="-128"/>
                <a:ea typeface="メイリオ" panose="020B0604030504040204" pitchFamily="50" charset="-128"/>
              </a:rPr>
              <a:t>標準予防</a:t>
            </a:r>
            <a:r>
              <a:rPr lang="ja-JP" altLang="en-US" b="1" dirty="0" smtClean="0">
                <a:latin typeface="メイリオ" panose="020B0604030504040204" pitchFamily="50" charset="-128"/>
                <a:ea typeface="メイリオ" panose="020B0604030504040204" pitchFamily="50" charset="-128"/>
              </a:rPr>
              <a:t>策</a:t>
            </a:r>
            <a:r>
              <a:rPr lang="en-US" altLang="ja-JP" b="1" dirty="0" smtClean="0">
                <a:latin typeface="メイリオ" panose="020B0604030504040204" pitchFamily="50" charset="-128"/>
                <a:ea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rPr>
              <a:t>具体例</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7486" y="66070"/>
            <a:ext cx="8203899" cy="560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5"/>
          <p:cNvSpPr txBox="1">
            <a:spLocks noChangeArrowheads="1"/>
          </p:cNvSpPr>
          <p:nvPr/>
        </p:nvSpPr>
        <p:spPr bwMode="auto">
          <a:xfrm>
            <a:off x="3782795" y="5669352"/>
            <a:ext cx="8453282" cy="27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kumimoji="1" lang="ja-JP" altLang="en-US" sz="1200" dirty="0">
                <a:latin typeface="メイリオ" panose="020B0604030504040204" pitchFamily="50" charset="-128"/>
                <a:ea typeface="メイリオ" panose="020B0604030504040204" pitchFamily="50" charset="-128"/>
              </a:rPr>
              <a:t>国立感染症研究所</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国立国際医療研究センター　国際感染症センター　「新型コロナウイルス感染症に対する感染管理」</a:t>
            </a:r>
            <a:endParaRPr kumimoji="1" lang="en-US" altLang="ja-JP" sz="1200" dirty="0">
              <a:latin typeface="メイリオ" panose="020B0604030504040204" pitchFamily="50" charset="-128"/>
              <a:ea typeface="メイリオ" panose="020B0604030504040204" pitchFamily="50" charset="-128"/>
            </a:endParaRPr>
          </a:p>
        </p:txBody>
      </p:sp>
      <p:sp>
        <p:nvSpPr>
          <p:cNvPr id="6" name="円形吹き出し 5"/>
          <p:cNvSpPr/>
          <p:nvPr/>
        </p:nvSpPr>
        <p:spPr>
          <a:xfrm>
            <a:off x="969818" y="1819146"/>
            <a:ext cx="2764599" cy="1366675"/>
          </a:xfrm>
          <a:prstGeom prst="wedgeEllipseCallout">
            <a:avLst>
              <a:gd name="adj1" fmla="val -19729"/>
              <a:gd name="adj2" fmla="val 6459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202410" y="2193022"/>
            <a:ext cx="2618541" cy="707886"/>
          </a:xfrm>
          <a:prstGeom prst="rect">
            <a:avLst/>
          </a:prstGeom>
          <a:noFill/>
        </p:spPr>
        <p:txBody>
          <a:bodyPr wrap="square" rtlCol="0">
            <a:spAutoFit/>
          </a:bodyPr>
          <a:lstStyle/>
          <a:p>
            <a:r>
              <a:rPr kumimoji="1" lang="ja-JP" altLang="en-US" sz="2000" b="1" dirty="0" smtClean="0"/>
              <a:t>手洗いと手指消毒が基本です！！</a:t>
            </a:r>
            <a:endParaRPr kumimoji="1" lang="ja-JP" altLang="en-US" sz="2000" b="1" dirty="0"/>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42" y="2952710"/>
            <a:ext cx="2134898" cy="3030110"/>
          </a:xfrm>
          <a:prstGeom prst="rect">
            <a:avLst/>
          </a:prstGeom>
        </p:spPr>
      </p:pic>
    </p:spTree>
    <p:extLst>
      <p:ext uri="{BB962C8B-B14F-4D97-AF65-F5344CB8AC3E}">
        <p14:creationId xmlns:p14="http://schemas.microsoft.com/office/powerpoint/2010/main" val="108726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8742914" y="1087628"/>
            <a:ext cx="3264731" cy="14774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4776113" y="1074463"/>
            <a:ext cx="3089563" cy="14774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13897" y="1087629"/>
            <a:ext cx="3810481" cy="16344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888" y="3688816"/>
            <a:ext cx="1489715" cy="1797175"/>
          </a:xfrm>
          <a:prstGeom prst="rect">
            <a:avLst/>
          </a:prstGeom>
        </p:spPr>
      </p:pic>
      <p:sp>
        <p:nvSpPr>
          <p:cNvPr id="2" name="タイトル 1"/>
          <p:cNvSpPr>
            <a:spLocks noGrp="1"/>
          </p:cNvSpPr>
          <p:nvPr>
            <p:ph type="title"/>
          </p:nvPr>
        </p:nvSpPr>
        <p:spPr>
          <a:xfrm>
            <a:off x="614807" y="58312"/>
            <a:ext cx="10515600" cy="1325563"/>
          </a:xfrm>
        </p:spPr>
        <p:txBody>
          <a:bodyPr/>
          <a:lstStyle/>
          <a:p>
            <a:r>
              <a:rPr lang="ja-JP" altLang="en-US" b="1" dirty="0">
                <a:latin typeface="メイリオ" panose="020B0604030504040204" pitchFamily="50" charset="-128"/>
                <a:ea typeface="メイリオ" panose="020B0604030504040204" pitchFamily="50" charset="-128"/>
              </a:rPr>
              <a:t>接触感染とは</a:t>
            </a:r>
            <a:endParaRPr kumimoji="1" lang="ja-JP" altLang="en-US" dirty="0"/>
          </a:p>
        </p:txBody>
      </p:sp>
      <p:sp>
        <p:nvSpPr>
          <p:cNvPr id="3" name="テキスト ボックス 2"/>
          <p:cNvSpPr txBox="1"/>
          <p:nvPr/>
        </p:nvSpPr>
        <p:spPr>
          <a:xfrm>
            <a:off x="284053" y="1186706"/>
            <a:ext cx="3687741" cy="1569660"/>
          </a:xfrm>
          <a:prstGeom prst="rect">
            <a:avLst/>
          </a:prstGeom>
          <a:noFill/>
        </p:spPr>
        <p:txBody>
          <a:bodyPr wrap="square" rtlCol="0">
            <a:spAutoFit/>
          </a:bodyPr>
          <a:lstStyle/>
          <a:p>
            <a:r>
              <a:rPr kumimoji="1" lang="ja-JP" altLang="en-US" sz="2400" b="1" dirty="0" smtClean="0"/>
              <a:t>感染者がくしゃみや咳を手で押さえ、その手で</a:t>
            </a:r>
            <a:endParaRPr kumimoji="1" lang="en-US" altLang="ja-JP" sz="2400" b="1" dirty="0" smtClean="0"/>
          </a:p>
          <a:p>
            <a:r>
              <a:rPr kumimoji="1" lang="ja-JP" altLang="en-US" sz="2400" b="1" dirty="0" smtClean="0"/>
              <a:t>周りの物に触れるとウイルスが付着する</a:t>
            </a:r>
            <a:endParaRPr kumimoji="1" lang="ja-JP" altLang="en-US" sz="2400" b="1" dirty="0"/>
          </a:p>
        </p:txBody>
      </p:sp>
      <p:sp>
        <p:nvSpPr>
          <p:cNvPr id="4" name="テキスト ボックス 3"/>
          <p:cNvSpPr txBox="1"/>
          <p:nvPr/>
        </p:nvSpPr>
        <p:spPr>
          <a:xfrm>
            <a:off x="5004695" y="1213042"/>
            <a:ext cx="2632398" cy="1200329"/>
          </a:xfrm>
          <a:prstGeom prst="rect">
            <a:avLst/>
          </a:prstGeom>
          <a:noFill/>
        </p:spPr>
        <p:txBody>
          <a:bodyPr wrap="square" rtlCol="0">
            <a:spAutoFit/>
          </a:bodyPr>
          <a:lstStyle/>
          <a:p>
            <a:r>
              <a:rPr kumimoji="1" lang="ja-JP" altLang="en-US" sz="2400" b="1" dirty="0" smtClean="0"/>
              <a:t>周囲の人がそれを触って、ウイルスが手に付着する</a:t>
            </a:r>
            <a:endParaRPr kumimoji="1" lang="ja-JP" altLang="en-US" sz="2400" b="1" dirty="0"/>
          </a:p>
        </p:txBody>
      </p:sp>
      <p:sp>
        <p:nvSpPr>
          <p:cNvPr id="5" name="テキスト ボックス 4"/>
          <p:cNvSpPr txBox="1"/>
          <p:nvPr/>
        </p:nvSpPr>
        <p:spPr>
          <a:xfrm>
            <a:off x="8992998" y="1224892"/>
            <a:ext cx="2928018" cy="1200329"/>
          </a:xfrm>
          <a:prstGeom prst="rect">
            <a:avLst/>
          </a:prstGeom>
          <a:noFill/>
        </p:spPr>
        <p:txBody>
          <a:bodyPr wrap="square" rtlCol="0">
            <a:spAutoFit/>
          </a:bodyPr>
          <a:lstStyle/>
          <a:p>
            <a:r>
              <a:rPr kumimoji="1" lang="ja-JP" altLang="en-US" sz="2400" b="1" dirty="0" smtClean="0"/>
              <a:t>その手で口や鼻を</a:t>
            </a:r>
            <a:endParaRPr kumimoji="1" lang="en-US" altLang="ja-JP" sz="2400" b="1" dirty="0" smtClean="0"/>
          </a:p>
          <a:p>
            <a:r>
              <a:rPr kumimoji="1" lang="ja-JP" altLang="en-US" sz="2400" b="1" dirty="0" smtClean="0"/>
              <a:t>触ることで粘膜から感染する</a:t>
            </a:r>
            <a:endParaRPr kumimoji="1" lang="en-US" altLang="ja-JP" sz="2400" b="1" dirty="0" smtClean="0"/>
          </a:p>
        </p:txBody>
      </p:sp>
      <p:sp>
        <p:nvSpPr>
          <p:cNvPr id="6" name="右矢印 5"/>
          <p:cNvSpPr/>
          <p:nvPr/>
        </p:nvSpPr>
        <p:spPr>
          <a:xfrm>
            <a:off x="2298377" y="4485181"/>
            <a:ext cx="867996" cy="5032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601" y="4396262"/>
            <a:ext cx="1264149" cy="671208"/>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4776" y="2964354"/>
            <a:ext cx="1707147" cy="2739923"/>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2512" y="3582491"/>
            <a:ext cx="1202031" cy="1863552"/>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7607" y="3052772"/>
            <a:ext cx="638698" cy="556813"/>
          </a:xfrm>
          <a:prstGeom prst="rect">
            <a:avLst/>
          </a:prstGeom>
        </p:spPr>
      </p:pic>
      <p:sp>
        <p:nvSpPr>
          <p:cNvPr id="16" name="星 8 15"/>
          <p:cNvSpPr/>
          <p:nvPr/>
        </p:nvSpPr>
        <p:spPr>
          <a:xfrm>
            <a:off x="1830260" y="4340719"/>
            <a:ext cx="274638" cy="288925"/>
          </a:xfrm>
          <a:prstGeom prst="star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7" name="星 8 16"/>
          <p:cNvSpPr/>
          <p:nvPr/>
        </p:nvSpPr>
        <p:spPr>
          <a:xfrm>
            <a:off x="3809336" y="4485182"/>
            <a:ext cx="274638" cy="288925"/>
          </a:xfrm>
          <a:prstGeom prst="star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8" name="星 8 17"/>
          <p:cNvSpPr/>
          <p:nvPr/>
        </p:nvSpPr>
        <p:spPr>
          <a:xfrm>
            <a:off x="6327413" y="4481315"/>
            <a:ext cx="274638" cy="288925"/>
          </a:xfrm>
          <a:prstGeom prst="star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 name="星 8 18"/>
          <p:cNvSpPr/>
          <p:nvPr/>
        </p:nvSpPr>
        <p:spPr>
          <a:xfrm>
            <a:off x="3457120" y="4770240"/>
            <a:ext cx="274638" cy="288925"/>
          </a:xfrm>
          <a:prstGeom prst="star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0" name="右矢印 19"/>
          <p:cNvSpPr/>
          <p:nvPr/>
        </p:nvSpPr>
        <p:spPr>
          <a:xfrm>
            <a:off x="4861590" y="4480247"/>
            <a:ext cx="867996" cy="5032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右矢印 20"/>
          <p:cNvSpPr/>
          <p:nvPr/>
        </p:nvSpPr>
        <p:spPr>
          <a:xfrm>
            <a:off x="7954625" y="4480247"/>
            <a:ext cx="867996" cy="5032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2" name="星 8 21"/>
          <p:cNvSpPr/>
          <p:nvPr/>
        </p:nvSpPr>
        <p:spPr>
          <a:xfrm>
            <a:off x="1674776" y="5243409"/>
            <a:ext cx="274638" cy="288925"/>
          </a:xfrm>
          <a:prstGeom prst="star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65450" y="2813780"/>
            <a:ext cx="1025648" cy="824977"/>
          </a:xfrm>
          <a:prstGeom prst="rect">
            <a:avLst/>
          </a:prstGeom>
        </p:spPr>
      </p:pic>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3923" y="2864340"/>
            <a:ext cx="638698" cy="556813"/>
          </a:xfrm>
          <a:prstGeom prst="rect">
            <a:avLst/>
          </a:prstGeom>
        </p:spPr>
      </p:pic>
      <p:pic>
        <p:nvPicPr>
          <p:cNvPr id="26" name="図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5390" y="3630950"/>
            <a:ext cx="1590035" cy="1855041"/>
          </a:xfrm>
          <a:prstGeom prst="rect">
            <a:avLst/>
          </a:prstGeom>
        </p:spPr>
      </p:pic>
      <p:sp>
        <p:nvSpPr>
          <p:cNvPr id="23" name="星 8 22"/>
          <p:cNvSpPr/>
          <p:nvPr/>
        </p:nvSpPr>
        <p:spPr>
          <a:xfrm>
            <a:off x="9265735" y="4587404"/>
            <a:ext cx="274638" cy="288925"/>
          </a:xfrm>
          <a:prstGeom prst="star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星 8 26"/>
          <p:cNvSpPr/>
          <p:nvPr/>
        </p:nvSpPr>
        <p:spPr>
          <a:xfrm>
            <a:off x="10744934" y="4369804"/>
            <a:ext cx="274638" cy="288925"/>
          </a:xfrm>
          <a:prstGeom prst="star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84476" y="3115597"/>
            <a:ext cx="728036" cy="422313"/>
          </a:xfrm>
          <a:prstGeom prst="rect">
            <a:avLst/>
          </a:prstGeom>
        </p:spPr>
      </p:pic>
      <p:sp>
        <p:nvSpPr>
          <p:cNvPr id="35" name="雲形吹き出し 34"/>
          <p:cNvSpPr/>
          <p:nvPr/>
        </p:nvSpPr>
        <p:spPr>
          <a:xfrm>
            <a:off x="1471334" y="2772834"/>
            <a:ext cx="1916050" cy="1116690"/>
          </a:xfrm>
          <a:prstGeom prst="cloudCallout">
            <a:avLst>
              <a:gd name="adj1" fmla="val -20676"/>
              <a:gd name="adj2" fmla="val 80063"/>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雲形吹き出し 35"/>
          <p:cNvSpPr/>
          <p:nvPr/>
        </p:nvSpPr>
        <p:spPr>
          <a:xfrm>
            <a:off x="4096836" y="2722096"/>
            <a:ext cx="1881756" cy="1204274"/>
          </a:xfrm>
          <a:prstGeom prst="cloudCallout">
            <a:avLst>
              <a:gd name="adj1" fmla="val -19292"/>
              <a:gd name="adj2" fmla="val 82681"/>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雲形吹き出し 36"/>
          <p:cNvSpPr/>
          <p:nvPr/>
        </p:nvSpPr>
        <p:spPr>
          <a:xfrm>
            <a:off x="7701366" y="2636761"/>
            <a:ext cx="1603812" cy="957672"/>
          </a:xfrm>
          <a:prstGeom prst="cloudCallout">
            <a:avLst>
              <a:gd name="adj1" fmla="val -20676"/>
              <a:gd name="adj2" fmla="val 80063"/>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2491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手洗い・手指消毒がどうして大切なの？</a:t>
            </a:r>
            <a:endParaRPr kumimoji="1" lang="ja-JP" altLang="en-US" dirty="0"/>
          </a:p>
        </p:txBody>
      </p:sp>
      <p:sp>
        <p:nvSpPr>
          <p:cNvPr id="3" name="コンテンツ プレースホルダー 2"/>
          <p:cNvSpPr txBox="1">
            <a:spLocks/>
          </p:cNvSpPr>
          <p:nvPr/>
        </p:nvSpPr>
        <p:spPr>
          <a:xfrm>
            <a:off x="1005929" y="1797916"/>
            <a:ext cx="10515600" cy="3522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smtClean="0"/>
              <a:t>手はいろいろな所に直接触れます</a:t>
            </a:r>
            <a:endParaRPr lang="en-US" altLang="ja-JP" b="1" dirty="0" smtClean="0"/>
          </a:p>
          <a:p>
            <a:pPr marL="0" indent="0">
              <a:buFont typeface="Arial" panose="020B0604020202020204" pitchFamily="34" charset="0"/>
              <a:buNone/>
            </a:pPr>
            <a:r>
              <a:rPr lang="ja-JP" altLang="en-US" b="1" dirty="0" smtClean="0"/>
              <a:t>介護や保育の時も必ず対象者やその周囲に触れます</a:t>
            </a:r>
            <a:endParaRPr lang="en-US" altLang="ja-JP" b="1" dirty="0" smtClean="0"/>
          </a:p>
          <a:p>
            <a:pPr marL="0" indent="0">
              <a:buFont typeface="Arial" panose="020B0604020202020204" pitchFamily="34" charset="0"/>
              <a:buNone/>
            </a:pPr>
            <a:r>
              <a:rPr lang="ja-JP" altLang="en-US" b="1" dirty="0" smtClean="0"/>
              <a:t>自分のことも当然触ります</a:t>
            </a:r>
            <a:endParaRPr lang="en-US" altLang="ja-JP" b="1" dirty="0" smtClean="0"/>
          </a:p>
          <a:p>
            <a:pPr marL="0" indent="0">
              <a:buFont typeface="Arial" panose="020B0604020202020204" pitchFamily="34" charset="0"/>
              <a:buNone/>
            </a:pPr>
            <a:endParaRPr lang="en-US" altLang="ja-JP" b="1" dirty="0" smtClean="0"/>
          </a:p>
          <a:p>
            <a:pPr marL="0" indent="0">
              <a:buFont typeface="Arial" panose="020B0604020202020204" pitchFamily="34" charset="0"/>
              <a:buNone/>
            </a:pPr>
            <a:r>
              <a:rPr lang="ja-JP" altLang="en-US" sz="3200" b="1" dirty="0" smtClean="0">
                <a:solidFill>
                  <a:srgbClr val="FF0000"/>
                </a:solidFill>
              </a:rPr>
              <a:t>その手が汚染されていないことが、</a:t>
            </a:r>
            <a:endParaRPr lang="en-US" altLang="ja-JP" sz="3200" b="1" dirty="0" smtClean="0">
              <a:solidFill>
                <a:srgbClr val="FF0000"/>
              </a:solidFill>
            </a:endParaRPr>
          </a:p>
          <a:p>
            <a:pPr marL="0" indent="0">
              <a:buFont typeface="Arial" panose="020B0604020202020204" pitchFamily="34" charset="0"/>
              <a:buNone/>
            </a:pPr>
            <a:r>
              <a:rPr lang="ja-JP" altLang="en-US" sz="3200" b="1" dirty="0" smtClean="0">
                <a:solidFill>
                  <a:srgbClr val="FF0000"/>
                </a:solidFill>
              </a:rPr>
              <a:t>利用</a:t>
            </a:r>
            <a:r>
              <a:rPr lang="ja-JP" altLang="en-US" sz="3200" b="1" dirty="0">
                <a:solidFill>
                  <a:srgbClr val="FF0000"/>
                </a:solidFill>
              </a:rPr>
              <a:t>者</a:t>
            </a:r>
            <a:r>
              <a:rPr lang="ja-JP" altLang="en-US" sz="3200" b="1" dirty="0" smtClean="0">
                <a:solidFill>
                  <a:srgbClr val="FF0000"/>
                </a:solidFill>
              </a:rPr>
              <a:t>と介護をするあなたを守ります</a:t>
            </a:r>
            <a:endParaRPr lang="en-US" altLang="ja-JP" sz="3200" b="1" dirty="0" smtClean="0">
              <a:solidFill>
                <a:srgbClr val="FF0000"/>
              </a:solidFill>
            </a:endParaRPr>
          </a:p>
          <a:p>
            <a:pPr marL="0" indent="0">
              <a:buFont typeface="Arial" panose="020B0604020202020204" pitchFamily="34" charset="0"/>
              <a:buNone/>
            </a:pPr>
            <a:endParaRPr lang="en-US" altLang="ja-JP" b="1" dirty="0" smtClean="0"/>
          </a:p>
          <a:p>
            <a:pPr marL="0" indent="0">
              <a:buFont typeface="Arial" panose="020B0604020202020204" pitchFamily="34" charset="0"/>
              <a:buNone/>
            </a:pPr>
            <a:endParaRPr lang="ja-JP" altLang="en-US" b="1"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5748" y="1690688"/>
            <a:ext cx="2741981" cy="3751912"/>
          </a:xfrm>
          <a:prstGeom prst="rect">
            <a:avLst/>
          </a:prstGeom>
        </p:spPr>
      </p:pic>
    </p:spTree>
    <p:extLst>
      <p:ext uri="{BB962C8B-B14F-4D97-AF65-F5344CB8AC3E}">
        <p14:creationId xmlns:p14="http://schemas.microsoft.com/office/powerpoint/2010/main" val="2879202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316182" y="1330036"/>
            <a:ext cx="9656618" cy="447720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言葉のおさらい</a:t>
            </a:r>
            <a:endParaRPr kumimoji="1" lang="ja-JP" altLang="en-US" dirty="0"/>
          </a:p>
        </p:txBody>
      </p:sp>
      <p:sp>
        <p:nvSpPr>
          <p:cNvPr id="3" name="コンテンツ プレースホルダー 13"/>
          <p:cNvSpPr txBox="1">
            <a:spLocks/>
          </p:cNvSpPr>
          <p:nvPr/>
        </p:nvSpPr>
        <p:spPr>
          <a:xfrm>
            <a:off x="1697182" y="1496725"/>
            <a:ext cx="9521710" cy="466566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b="1" dirty="0" smtClean="0"/>
              <a:t>●病原体</a:t>
            </a:r>
            <a:endParaRPr lang="en-US" altLang="ja-JP" sz="3200" b="1" dirty="0" smtClean="0"/>
          </a:p>
          <a:p>
            <a:pPr marL="0" indent="0">
              <a:buFont typeface="Arial" panose="020B0604020202020204" pitchFamily="34" charset="0"/>
              <a:buNone/>
            </a:pPr>
            <a:r>
              <a:rPr lang="ja-JP" altLang="en-US" b="1" dirty="0" smtClean="0"/>
              <a:t>　→ウイルス、細菌、微生物等感染症を引き起こすもの</a:t>
            </a:r>
            <a:endParaRPr lang="en-US" altLang="ja-JP" b="1" dirty="0" smtClean="0"/>
          </a:p>
          <a:p>
            <a:pPr marL="0" indent="0">
              <a:buFont typeface="Arial" panose="020B0604020202020204" pitchFamily="34" charset="0"/>
              <a:buNone/>
            </a:pPr>
            <a:endParaRPr lang="en-US" altLang="ja-JP" b="1" dirty="0" smtClean="0"/>
          </a:p>
          <a:p>
            <a:pPr marL="0" indent="0">
              <a:buNone/>
            </a:pPr>
            <a:r>
              <a:rPr lang="ja-JP" altLang="en-US" sz="3200" b="1" dirty="0" smtClean="0"/>
              <a:t>●感染経路</a:t>
            </a:r>
            <a:endParaRPr lang="en-US" altLang="ja-JP" sz="3200" b="1" dirty="0" smtClean="0"/>
          </a:p>
          <a:p>
            <a:pPr marL="0" indent="0">
              <a:buFont typeface="Arial" panose="020B0604020202020204" pitchFamily="34" charset="0"/>
              <a:buNone/>
            </a:pPr>
            <a:r>
              <a:rPr lang="ja-JP" altLang="en-US" b="1" dirty="0" smtClean="0"/>
              <a:t>　→病原体が宿主に入り込む道</a:t>
            </a:r>
            <a:r>
              <a:rPr lang="ja-JP" altLang="en-US" b="1" dirty="0" err="1" smtClean="0"/>
              <a:t>すじ</a:t>
            </a:r>
            <a:endParaRPr lang="en-US" altLang="ja-JP" b="1" dirty="0" smtClean="0"/>
          </a:p>
          <a:p>
            <a:pPr marL="0" indent="0">
              <a:buFont typeface="Arial" panose="020B0604020202020204" pitchFamily="34" charset="0"/>
              <a:buNone/>
            </a:pPr>
            <a:endParaRPr lang="en-US" altLang="ja-JP" b="1" dirty="0" smtClean="0"/>
          </a:p>
          <a:p>
            <a:pPr marL="0" indent="0">
              <a:buNone/>
            </a:pPr>
            <a:r>
              <a:rPr lang="ja-JP" altLang="en-US" sz="3200" b="1" dirty="0" smtClean="0"/>
              <a:t>●宿主</a:t>
            </a:r>
            <a:endParaRPr lang="en-US" altLang="ja-JP" sz="3200" b="1" dirty="0" smtClean="0"/>
          </a:p>
          <a:p>
            <a:pPr marL="0" indent="0">
              <a:buFont typeface="Arial" panose="020B0604020202020204" pitchFamily="34" charset="0"/>
              <a:buNone/>
            </a:pPr>
            <a:r>
              <a:rPr lang="ja-JP" altLang="en-US" b="1" dirty="0" smtClean="0"/>
              <a:t>　→病原体に寄生される生物等</a:t>
            </a:r>
            <a:endParaRPr lang="en-US" altLang="ja-JP" b="1" dirty="0"/>
          </a:p>
        </p:txBody>
      </p:sp>
      <p:pic>
        <p:nvPicPr>
          <p:cNvPr id="4" name="図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607" y1="17978" x2="25607" y2="17978"/>
                        <a14:foregroundMark x1="45981" y1="14157" x2="45981" y2="14157"/>
                        <a14:foregroundMark x1="69533" y1="24944" x2="69533" y2="24944"/>
                        <a14:foregroundMark x1="92710" y1="22921" x2="92710" y2="22921"/>
                        <a14:foregroundMark x1="65607" y1="23596" x2="61682" y2="26517"/>
                        <a14:foregroundMark x1="30654" y1="20225" x2="6729" y2="23146"/>
                        <a14:foregroundMark x1="76636" y1="25169" x2="61495" y2="39551"/>
                        <a14:foregroundMark x1="57383" y1="10112" x2="57383" y2="13483"/>
                        <a14:foregroundMark x1="31589" y1="25843" x2="28037" y2="26517"/>
                        <a14:foregroundMark x1="21121" y1="26517" x2="16262" y2="25618"/>
                        <a14:foregroundMark x1="23364" y1="36629" x2="23364" y2="36629"/>
                        <a14:foregroundMark x1="18131" y1="28090" x2="17196" y2="28764"/>
                        <a14:foregroundMark x1="26355" y1="35955" x2="21121" y2="35730"/>
                        <a14:foregroundMark x1="71215" y1="42247" x2="66355" y2="42247"/>
                      </a14:backgroundRemoval>
                    </a14:imgEffect>
                  </a14:imgLayer>
                </a14:imgProps>
              </a:ext>
              <a:ext uri="{28A0092B-C50C-407E-A947-70E740481C1C}">
                <a14:useLocalDpi xmlns:a14="http://schemas.microsoft.com/office/drawing/2010/main" val="0"/>
              </a:ext>
            </a:extLst>
          </a:blip>
          <a:stretch>
            <a:fillRect/>
          </a:stretch>
        </p:blipFill>
        <p:spPr>
          <a:xfrm>
            <a:off x="8352931" y="2633013"/>
            <a:ext cx="1791549" cy="1490167"/>
          </a:xfrm>
          <a:prstGeom prst="rect">
            <a:avLst/>
          </a:prstGeom>
        </p:spPr>
      </p:pic>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8429" y1="32258" x2="23260" y2="36842"/>
                        <a14:foregroundMark x1="23857" y1="52292" x2="18091" y2="55857"/>
                        <a14:foregroundMark x1="29423" y1="77589" x2="21869" y2="79626"/>
                        <a14:foregroundMark x1="83300" y1="31919" x2="75149" y2="34465"/>
                        <a14:foregroundMark x1="87078" y1="24788" x2="83300" y2="26316"/>
                        <a14:foregroundMark x1="90060" y1="56876" x2="88469" y2="57725"/>
                        <a14:foregroundMark x1="85885" y1="54499" x2="80517" y2="56706"/>
                        <a14:foregroundMark x1="81511" y1="77759" x2="76541" y2="80136"/>
                        <a14:foregroundMark x1="92247" y1="76740" x2="87674" y2="76910"/>
                        <a14:foregroundMark x1="19682" y1="78608" x2="13718" y2="81494"/>
                        <a14:foregroundMark x1="13519" y1="51783" x2="9145" y2="54669"/>
                        <a14:foregroundMark x1="18091" y1="29881" x2="14115" y2="31919"/>
                      </a14:backgroundRemoval>
                    </a14:imgEffect>
                  </a14:imgLayer>
                </a14:imgProps>
              </a:ext>
              <a:ext uri="{28A0092B-C50C-407E-A947-70E740481C1C}">
                <a14:useLocalDpi xmlns:a14="http://schemas.microsoft.com/office/drawing/2010/main" val="0"/>
              </a:ext>
            </a:extLst>
          </a:blip>
          <a:stretch>
            <a:fillRect/>
          </a:stretch>
        </p:blipFill>
        <p:spPr>
          <a:xfrm>
            <a:off x="9647872" y="3423917"/>
            <a:ext cx="1866481" cy="2185601"/>
          </a:xfrm>
          <a:prstGeom prst="rect">
            <a:avLst/>
          </a:prstGeom>
        </p:spPr>
      </p:pic>
    </p:spTree>
    <p:extLst>
      <p:ext uri="{BB962C8B-B14F-4D97-AF65-F5344CB8AC3E}">
        <p14:creationId xmlns:p14="http://schemas.microsoft.com/office/powerpoint/2010/main" val="2834287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316182" y="1330036"/>
            <a:ext cx="9656618" cy="449573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言葉のおさらい</a:t>
            </a:r>
            <a:endParaRPr kumimoji="1" lang="ja-JP" altLang="en-US" dirty="0"/>
          </a:p>
        </p:txBody>
      </p:sp>
      <p:sp>
        <p:nvSpPr>
          <p:cNvPr id="3" name="コンテンツ プレースホルダー 13"/>
          <p:cNvSpPr txBox="1">
            <a:spLocks/>
          </p:cNvSpPr>
          <p:nvPr/>
        </p:nvSpPr>
        <p:spPr>
          <a:xfrm>
            <a:off x="1660358" y="1474434"/>
            <a:ext cx="8354291" cy="4351338"/>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b="1" dirty="0" smtClean="0"/>
              <a:t>●曝露</a:t>
            </a:r>
            <a:endParaRPr lang="en-US" altLang="ja-JP" sz="3200" b="1" dirty="0" smtClean="0"/>
          </a:p>
          <a:p>
            <a:pPr marL="0" indent="0">
              <a:buFont typeface="Arial" panose="020B0604020202020204" pitchFamily="34" charset="0"/>
              <a:buNone/>
            </a:pPr>
            <a:r>
              <a:rPr lang="ja-JP" altLang="en-US" b="1" dirty="0" smtClean="0"/>
              <a:t>　→病原体等に生体がさらされること</a:t>
            </a:r>
            <a:endParaRPr lang="en-US" altLang="ja-JP" b="1" dirty="0" smtClean="0"/>
          </a:p>
          <a:p>
            <a:pPr marL="0" indent="0">
              <a:buFont typeface="Arial" panose="020B0604020202020204" pitchFamily="34" charset="0"/>
              <a:buNone/>
            </a:pPr>
            <a:endParaRPr lang="en-US" altLang="ja-JP" b="1" dirty="0" smtClean="0"/>
          </a:p>
          <a:p>
            <a:pPr marL="0" indent="0">
              <a:buNone/>
            </a:pPr>
            <a:r>
              <a:rPr lang="ja-JP" altLang="en-US" sz="3200" b="1" dirty="0" smtClean="0"/>
              <a:t>●清潔</a:t>
            </a:r>
            <a:endParaRPr lang="en-US" altLang="ja-JP" sz="3200" b="1" dirty="0" smtClean="0"/>
          </a:p>
          <a:p>
            <a:pPr marL="0" indent="0">
              <a:buFont typeface="Arial" panose="020B0604020202020204" pitchFamily="34" charset="0"/>
              <a:buNone/>
            </a:pPr>
            <a:r>
              <a:rPr lang="ja-JP" altLang="en-US" b="1" dirty="0" smtClean="0"/>
              <a:t>　→病原体等が付着していない部分</a:t>
            </a:r>
            <a:endParaRPr lang="en-US" altLang="ja-JP" b="1" dirty="0" smtClean="0"/>
          </a:p>
          <a:p>
            <a:pPr marL="0" indent="0">
              <a:buFont typeface="Arial" panose="020B0604020202020204" pitchFamily="34" charset="0"/>
              <a:buNone/>
            </a:pPr>
            <a:endParaRPr lang="en-US" altLang="ja-JP" b="1" dirty="0" smtClean="0"/>
          </a:p>
          <a:p>
            <a:pPr marL="0" indent="0">
              <a:buNone/>
            </a:pPr>
            <a:r>
              <a:rPr lang="ja-JP" altLang="en-US" sz="3200" b="1" dirty="0" smtClean="0"/>
              <a:t>●汚染</a:t>
            </a:r>
            <a:endParaRPr lang="en-US" altLang="ja-JP" sz="3200" b="1" dirty="0" smtClean="0"/>
          </a:p>
          <a:p>
            <a:pPr marL="0" indent="0">
              <a:buFont typeface="Arial" panose="020B0604020202020204" pitchFamily="34" charset="0"/>
              <a:buNone/>
            </a:pPr>
            <a:r>
              <a:rPr lang="ja-JP" altLang="en-US" b="1" dirty="0" smtClean="0"/>
              <a:t>　→病原体等が付着している可能性がある部分</a:t>
            </a:r>
            <a:endParaRPr lang="en-US" altLang="ja-JP" b="1" dirty="0"/>
          </a:p>
        </p:txBody>
      </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20690" y1="6897" x2="20690" y2="6897"/>
                        <a14:foregroundMark x1="7759" y1="58621" x2="7759" y2="58621"/>
                        <a14:foregroundMark x1="21552" y1="86207" x2="21552" y2="86207"/>
                        <a14:foregroundMark x1="81609" y1="40230" x2="81609" y2="40230"/>
                        <a14:foregroundMark x1="85345" y1="22701" x2="85345" y2="22701"/>
                        <a14:foregroundMark x1="95402" y1="74138" x2="95402" y2="74138"/>
                        <a14:foregroundMark x1="85345" y1="86207" x2="85345" y2="86207"/>
                      </a14:backgroundRemoval>
                    </a14:imgEffect>
                  </a14:imgLayer>
                </a14:imgProps>
              </a:ext>
              <a:ext uri="{28A0092B-C50C-407E-A947-70E740481C1C}">
                <a14:useLocalDpi xmlns:a14="http://schemas.microsoft.com/office/drawing/2010/main" val="0"/>
              </a:ext>
            </a:extLst>
          </a:blip>
          <a:stretch>
            <a:fillRect/>
          </a:stretch>
        </p:blipFill>
        <p:spPr>
          <a:xfrm>
            <a:off x="8721619" y="2088850"/>
            <a:ext cx="2586060" cy="2586060"/>
          </a:xfrm>
          <a:prstGeom prst="rect">
            <a:avLst/>
          </a:prstGeom>
        </p:spPr>
      </p:pic>
    </p:spTree>
    <p:extLst>
      <p:ext uri="{BB962C8B-B14F-4D97-AF65-F5344CB8AC3E}">
        <p14:creationId xmlns:p14="http://schemas.microsoft.com/office/powerpoint/2010/main" val="2723381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176864" y="1507129"/>
            <a:ext cx="6820532" cy="4269516"/>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５つの手指衛生タイミング</a:t>
            </a:r>
            <a:endParaRPr kumimoji="1" lang="ja-JP" altLang="en-US" dirty="0"/>
          </a:p>
        </p:txBody>
      </p:sp>
      <p:sp>
        <p:nvSpPr>
          <p:cNvPr id="4" name="テキスト ボックス 3"/>
          <p:cNvSpPr txBox="1"/>
          <p:nvPr/>
        </p:nvSpPr>
        <p:spPr>
          <a:xfrm>
            <a:off x="5553208" y="1375440"/>
            <a:ext cx="6638792" cy="4401205"/>
          </a:xfrm>
          <a:prstGeom prst="rect">
            <a:avLst/>
          </a:prstGeom>
          <a:noFill/>
        </p:spPr>
        <p:txBody>
          <a:bodyPr wrap="square" rtlCol="0">
            <a:spAutoFit/>
          </a:bodyPr>
          <a:lstStyle/>
          <a:p>
            <a:pPr>
              <a:lnSpc>
                <a:spcPct val="200000"/>
              </a:lnSpc>
            </a:pPr>
            <a:r>
              <a:rPr kumimoji="1" lang="ja-JP" altLang="en-US" sz="2800" b="1" dirty="0" smtClean="0"/>
              <a:t>①患者に触れる前</a:t>
            </a:r>
            <a:endParaRPr kumimoji="1" lang="en-US" altLang="ja-JP" sz="2800" b="1" dirty="0" smtClean="0"/>
          </a:p>
          <a:p>
            <a:pPr>
              <a:lnSpc>
                <a:spcPct val="200000"/>
              </a:lnSpc>
            </a:pPr>
            <a:r>
              <a:rPr kumimoji="1" lang="ja-JP" altLang="en-US" sz="2800" b="1" dirty="0" smtClean="0"/>
              <a:t>②清潔</a:t>
            </a:r>
            <a:r>
              <a:rPr kumimoji="1" lang="en-US" altLang="ja-JP" sz="2800" b="1" dirty="0" smtClean="0"/>
              <a:t>/</a:t>
            </a:r>
            <a:r>
              <a:rPr kumimoji="1" lang="ja-JP" altLang="en-US" sz="2800" b="1" dirty="0" smtClean="0"/>
              <a:t>無菌操作の前</a:t>
            </a:r>
            <a:endParaRPr kumimoji="1" lang="en-US" altLang="ja-JP" sz="2800" b="1" dirty="0" smtClean="0"/>
          </a:p>
          <a:p>
            <a:pPr>
              <a:lnSpc>
                <a:spcPct val="200000"/>
              </a:lnSpc>
            </a:pPr>
            <a:r>
              <a:rPr kumimoji="1" lang="ja-JP" altLang="en-US" sz="2800" b="1" dirty="0" smtClean="0"/>
              <a:t>③体液に曝露された可能性のある場合</a:t>
            </a:r>
            <a:endParaRPr kumimoji="1" lang="en-US" altLang="ja-JP" sz="2800" b="1" dirty="0" smtClean="0"/>
          </a:p>
          <a:p>
            <a:pPr>
              <a:lnSpc>
                <a:spcPct val="200000"/>
              </a:lnSpc>
            </a:pPr>
            <a:r>
              <a:rPr kumimoji="1" lang="ja-JP" altLang="en-US" sz="2800" b="1" dirty="0" smtClean="0"/>
              <a:t>④患者に触れた後</a:t>
            </a:r>
            <a:endParaRPr kumimoji="1" lang="en-US" altLang="ja-JP" sz="2800" b="1" dirty="0" smtClean="0"/>
          </a:p>
          <a:p>
            <a:pPr>
              <a:lnSpc>
                <a:spcPct val="200000"/>
              </a:lnSpc>
            </a:pPr>
            <a:r>
              <a:rPr kumimoji="1" lang="ja-JP" altLang="en-US" sz="2800" b="1" dirty="0" smtClean="0"/>
              <a:t>⑤患者周辺の物品に触れた後</a:t>
            </a:r>
            <a:endParaRPr kumimoji="1" lang="ja-JP" altLang="en-US" sz="2800" b="1" dirty="0"/>
          </a:p>
        </p:txBody>
      </p:sp>
      <p:pic>
        <p:nvPicPr>
          <p:cNvPr id="7" name="図 6"/>
          <p:cNvPicPr>
            <a:picLocks noChangeAspect="1"/>
          </p:cNvPicPr>
          <p:nvPr/>
        </p:nvPicPr>
        <p:blipFill>
          <a:blip r:embed="rId3"/>
          <a:stretch>
            <a:fillRect/>
          </a:stretch>
        </p:blipFill>
        <p:spPr>
          <a:xfrm>
            <a:off x="-37225" y="1507129"/>
            <a:ext cx="5214089" cy="3316314"/>
          </a:xfrm>
          <a:prstGeom prst="rect">
            <a:avLst/>
          </a:prstGeom>
        </p:spPr>
      </p:pic>
      <p:sp>
        <p:nvSpPr>
          <p:cNvPr id="3" name="正方形/長方形 2"/>
          <p:cNvSpPr/>
          <p:nvPr/>
        </p:nvSpPr>
        <p:spPr>
          <a:xfrm>
            <a:off x="113243" y="4823443"/>
            <a:ext cx="4687277" cy="369332"/>
          </a:xfrm>
          <a:prstGeom prst="rect">
            <a:avLst/>
          </a:prstGeom>
        </p:spPr>
        <p:txBody>
          <a:bodyPr wrap="square">
            <a:spAutoFit/>
          </a:bodyPr>
          <a:lstStyle/>
          <a:p>
            <a:r>
              <a:rPr lang="en-US" altLang="ja-JP" dirty="0"/>
              <a:t>WHO</a:t>
            </a:r>
            <a:r>
              <a:rPr lang="ja-JP" altLang="en-US" dirty="0"/>
              <a:t>「</a:t>
            </a:r>
            <a:r>
              <a:rPr lang="en-US" altLang="ja-JP" dirty="0"/>
              <a:t>My 5 Moments for Hand Hygiene</a:t>
            </a:r>
            <a:r>
              <a:rPr lang="ja-JP" altLang="en-US" dirty="0" smtClean="0"/>
              <a:t>」出典</a:t>
            </a:r>
            <a:endParaRPr lang="ja-JP" altLang="en-US" dirty="0"/>
          </a:p>
        </p:txBody>
      </p:sp>
    </p:spTree>
    <p:extLst>
      <p:ext uri="{BB962C8B-B14F-4D97-AF65-F5344CB8AC3E}">
        <p14:creationId xmlns:p14="http://schemas.microsoft.com/office/powerpoint/2010/main" val="3897189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1354</Words>
  <Application>Microsoft Office PowerPoint</Application>
  <PresentationFormat>ワイド画面</PresentationFormat>
  <Paragraphs>151</Paragraphs>
  <Slides>13</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HG丸ｺﾞｼｯｸM-PRO</vt:lpstr>
      <vt:lpstr>ＭＳ Ｐゴシック</vt:lpstr>
      <vt:lpstr>メイリオ</vt:lpstr>
      <vt:lpstr>游ゴシック</vt:lpstr>
      <vt:lpstr>游ゴシック Light</vt:lpstr>
      <vt:lpstr>Arial</vt:lpstr>
      <vt:lpstr>Calibri</vt:lpstr>
      <vt:lpstr>Calibri Light</vt:lpstr>
      <vt:lpstr>Office テーマ</vt:lpstr>
      <vt:lpstr>標準予防策について</vt:lpstr>
      <vt:lpstr>標準予防策 　スタンダードプリコーションって何？</vt:lpstr>
      <vt:lpstr>感染経路を遮断すれば感染しません！</vt:lpstr>
      <vt:lpstr>標準予防策 具体例</vt:lpstr>
      <vt:lpstr>接触感染とは</vt:lpstr>
      <vt:lpstr>手洗い・手指消毒がどうして大切なの？</vt:lpstr>
      <vt:lpstr>言葉のおさらい</vt:lpstr>
      <vt:lpstr>言葉のおさらい</vt:lpstr>
      <vt:lpstr>５つの手指衛生タイミング</vt:lpstr>
      <vt:lpstr>手袋の外し方</vt:lpstr>
      <vt:lpstr>手袋の外し方</vt:lpstr>
      <vt:lpstr>手袋の外し方</vt:lpstr>
      <vt:lpstr>・資料を使って、みんなで手指衛生のタイミングと　　手袋の外し方を練習しましょう。  ・手指衛生が実践できているか、感染症担当職員や管理者は職場の見回りを定期的に実施しましょう。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2020-10-26T06:09:19Z</dcterms:created>
  <dcterms:modified xsi:type="dcterms:W3CDTF">2020-10-26T06:09:26Z</dcterms:modified>
  <cp:contentStatus/>
</cp:coreProperties>
</file>