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notesMasterIdLst>
    <p:notesMasterId r:id="rId13"/>
  </p:notesMasterIdLst>
  <p:sldIdLst>
    <p:sldId id="256" r:id="rId2"/>
    <p:sldId id="257" r:id="rId3"/>
    <p:sldId id="266" r:id="rId4"/>
    <p:sldId id="258" r:id="rId5"/>
    <p:sldId id="259" r:id="rId6"/>
    <p:sldId id="260" r:id="rId7"/>
    <p:sldId id="261" r:id="rId8"/>
    <p:sldId id="262" r:id="rId9"/>
    <p:sldId id="263" r:id="rId10"/>
    <p:sldId id="264"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23" autoAdjust="0"/>
  </p:normalViewPr>
  <p:slideViewPr>
    <p:cSldViewPr snapToGrid="0">
      <p:cViewPr varScale="1">
        <p:scale>
          <a:sx n="32" d="100"/>
          <a:sy n="32" d="100"/>
        </p:scale>
        <p:origin x="13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34DA5-6523-41A0-A3DA-141FD1B811B7}" type="datetimeFigureOut">
              <a:rPr kumimoji="1" lang="ja-JP" altLang="en-US" smtClean="0"/>
              <a:t>2020/10/26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E8741-5CED-4A23-AA8D-DAF3CDD7C00A}" type="slidenum">
              <a:rPr kumimoji="1" lang="ja-JP" altLang="en-US" smtClean="0"/>
              <a:t>‹#›</a:t>
            </a:fld>
            <a:endParaRPr kumimoji="1" lang="ja-JP" altLang="en-US"/>
          </a:p>
        </p:txBody>
      </p:sp>
    </p:spTree>
    <p:extLst>
      <p:ext uri="{BB962C8B-B14F-4D97-AF65-F5344CB8AC3E}">
        <p14:creationId xmlns:p14="http://schemas.microsoft.com/office/powerpoint/2010/main" val="31243091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1</a:t>
            </a:fld>
            <a:endParaRPr kumimoji="1" lang="ja-JP" altLang="en-US"/>
          </a:p>
        </p:txBody>
      </p:sp>
    </p:spTree>
    <p:extLst>
      <p:ext uri="{BB962C8B-B14F-4D97-AF65-F5344CB8AC3E}">
        <p14:creationId xmlns:p14="http://schemas.microsoft.com/office/powerpoint/2010/main" val="400663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吐物・糞便処理についてです。</a:t>
            </a:r>
            <a:endParaRPr kumimoji="1" lang="en-US" altLang="ja-JP" dirty="0" smtClean="0"/>
          </a:p>
          <a:p>
            <a:r>
              <a:rPr lang="ja-JP" altLang="en-US" sz="1200" dirty="0" smtClean="0"/>
              <a:t>ノロウイルス患者の吐物や糞便に含まれるノロウイルスは乾燥すると空中に漂い、口に入って感染することがあります。</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そのため、</a:t>
            </a:r>
            <a:r>
              <a:rPr lang="ja-JP" altLang="en-US" sz="1400" u="sng" dirty="0" smtClean="0"/>
              <a:t>吐ぶつや</a:t>
            </a:r>
            <a:r>
              <a:rPr lang="ja-JP" altLang="en-US" sz="1400" u="sng" dirty="0" err="1" smtClean="0"/>
              <a:t>ふん</a:t>
            </a:r>
            <a:r>
              <a:rPr lang="ja-JP" altLang="en-US" sz="1400" u="sng" dirty="0" smtClean="0"/>
              <a:t>便は乾燥する前に換気をしながら　速やかに処理すること</a:t>
            </a:r>
            <a:r>
              <a:rPr lang="ja-JP" altLang="en-US" sz="1400" dirty="0" smtClean="0"/>
              <a:t>が感染防止のために重要で、日ごろから処理時の担当者や対応方法は施設で決めておくことが大切です。</a:t>
            </a:r>
            <a:endParaRPr lang="en-US" altLang="ja-JP" sz="1400" dirty="0" smtClean="0"/>
          </a:p>
          <a:p>
            <a:r>
              <a:rPr kumimoji="1" lang="ja-JP" altLang="en-US" sz="1200" dirty="0" smtClean="0"/>
              <a:t>また吐物や糞便に含まれるノロウイルスを原因とした食中毒を防ぐために、調理従事者は処理に携わらないことと吐物などのついた食器類は消毒してから厨房へ戻すことが重要です。</a:t>
            </a:r>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10</a:t>
            </a:fld>
            <a:endParaRPr kumimoji="1" lang="ja-JP" altLang="en-US"/>
          </a:p>
        </p:txBody>
      </p:sp>
    </p:spTree>
    <p:extLst>
      <p:ext uri="{BB962C8B-B14F-4D97-AF65-F5344CB8AC3E}">
        <p14:creationId xmlns:p14="http://schemas.microsoft.com/office/powerpoint/2010/main" val="75165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吐物等の処理方法を紹介します。</a:t>
            </a:r>
            <a:endParaRPr kumimoji="1" lang="en-US" altLang="ja-JP" dirty="0" smtClean="0"/>
          </a:p>
          <a:p>
            <a:r>
              <a:rPr kumimoji="1" lang="ja-JP" altLang="en-US" dirty="0" smtClean="0"/>
              <a:t>①吐物などが直接手や衣服につかないように、専用のガウンやマスク、手袋を着用します。　</a:t>
            </a:r>
            <a:endParaRPr kumimoji="1" lang="en-US" altLang="ja-JP" dirty="0" smtClean="0"/>
          </a:p>
          <a:p>
            <a:r>
              <a:rPr kumimoji="1" lang="ja-JP" altLang="en-US" dirty="0" smtClean="0"/>
              <a:t>②ウイルスが飛び散らないように静かに</a:t>
            </a:r>
            <a:r>
              <a:rPr kumimoji="1" lang="ja-JP" altLang="en-US" dirty="0" err="1" smtClean="0"/>
              <a:t>ふん</a:t>
            </a:r>
            <a:r>
              <a:rPr kumimoji="1" lang="ja-JP" altLang="en-US" dirty="0" smtClean="0"/>
              <a:t>便や吐物をふき取ります。</a:t>
            </a:r>
            <a:endParaRPr kumimoji="1" lang="en-US" altLang="ja-JP" dirty="0" smtClean="0"/>
          </a:p>
          <a:p>
            <a:r>
              <a:rPr kumimoji="1" lang="ja-JP" altLang="en-US" dirty="0" smtClean="0"/>
              <a:t>③</a:t>
            </a:r>
            <a:r>
              <a:rPr kumimoji="1" lang="ja-JP" altLang="en-US" dirty="0" err="1" smtClean="0"/>
              <a:t>ふん</a:t>
            </a:r>
            <a:r>
              <a:rPr kumimoji="1" lang="ja-JP" altLang="en-US" dirty="0" smtClean="0"/>
              <a:t>便や吐物を取り除いたら、</a:t>
            </a:r>
            <a:r>
              <a:rPr kumimoji="1" lang="en-US" altLang="ja-JP" dirty="0" smtClean="0"/>
              <a:t>0.02%</a:t>
            </a:r>
            <a:r>
              <a:rPr kumimoji="1" lang="ja-JP" altLang="en-US" dirty="0" smtClean="0"/>
              <a:t>次亜塩素酸ナトリウム</a:t>
            </a:r>
            <a:r>
              <a:rPr kumimoji="1" lang="ja-JP" altLang="en-US" sz="1200" dirty="0" smtClean="0"/>
              <a:t>を</a:t>
            </a:r>
            <a:r>
              <a:rPr lang="ja-JP" altLang="en-US" sz="1200" dirty="0" smtClean="0"/>
              <a:t>浸すようにかけ、拭き取りをします</a:t>
            </a:r>
            <a:endParaRPr lang="en-US" altLang="ja-JP" sz="1200" dirty="0" smtClean="0"/>
          </a:p>
          <a:p>
            <a:r>
              <a:rPr kumimoji="1" lang="ja-JP" altLang="en-US" sz="1200" dirty="0" smtClean="0"/>
              <a:t>④</a:t>
            </a:r>
            <a:r>
              <a:rPr lang="ja-JP" altLang="en-US" sz="1200" dirty="0" smtClean="0"/>
              <a:t>水拭きで、床に残った次亜塩素酸ナトリウムをふき取ります。</a:t>
            </a:r>
            <a:endParaRPr lang="en-US" altLang="ja-JP" sz="1200" dirty="0" smtClean="0"/>
          </a:p>
          <a:p>
            <a:r>
              <a:rPr kumimoji="1" lang="ja-JP" altLang="en-US" sz="1200" dirty="0" smtClean="0"/>
              <a:t>⑤</a:t>
            </a:r>
            <a:r>
              <a:rPr lang="ja-JP" altLang="en-US" sz="1200" dirty="0" smtClean="0"/>
              <a:t>おむつや拭き取りに使用したペーパータオル等は、ビニール袋に密閉して廃棄します。この際、ビニール袋に廃棄物が充分に浸る量の</a:t>
            </a:r>
            <a:r>
              <a:rPr lang="en-US" altLang="ja-JP" sz="1200" dirty="0" smtClean="0"/>
              <a:t>0.1%</a:t>
            </a:r>
            <a:r>
              <a:rPr lang="ja-JP" altLang="en-US" sz="1200" dirty="0" smtClean="0"/>
              <a:t>次亜塩素酸ナトリウムを入れることが望ましいです。</a:t>
            </a:r>
            <a:endParaRPr lang="en-US" altLang="ja-JP" sz="1200" dirty="0" smtClean="0"/>
          </a:p>
          <a:p>
            <a:endParaRPr lang="en-US" altLang="ja-JP" sz="1200"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11</a:t>
            </a:fld>
            <a:endParaRPr kumimoji="1" lang="ja-JP" altLang="en-US"/>
          </a:p>
        </p:txBody>
      </p:sp>
    </p:spTree>
    <p:extLst>
      <p:ext uri="{BB962C8B-B14F-4D97-AF65-F5344CB8AC3E}">
        <p14:creationId xmlns:p14="http://schemas.microsoft.com/office/powerpoint/2010/main" val="173476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ノロウイルスは冬を中心に一年中発生が見られる感染症で、</a:t>
            </a:r>
            <a:r>
              <a:rPr lang="ja-JP" altLang="en-US" sz="1200" dirty="0" smtClean="0">
                <a:latin typeface="HG丸ｺﾞｼｯｸM-PRO" panose="020F0600000000000000" pitchFamily="50" charset="-128"/>
                <a:ea typeface="HG丸ｺﾞｼｯｸM-PRO" panose="020F0600000000000000" pitchFamily="50" charset="-128"/>
              </a:rPr>
              <a:t>乳幼児から高齢者までの広範囲の年代の人が感染します</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感染力がとても強く少量でも感染し発症します。さらに乾燥に強いため、環境中に長期間生存します。そのため集団生活を行うような施設では、集団感染を起こしやすい危険性があります。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2</a:t>
            </a:fld>
            <a:endParaRPr kumimoji="1" lang="ja-JP" altLang="en-US"/>
          </a:p>
        </p:txBody>
      </p:sp>
    </p:spTree>
    <p:extLst>
      <p:ext uri="{BB962C8B-B14F-4D97-AF65-F5344CB8AC3E}">
        <p14:creationId xmlns:p14="http://schemas.microsoft.com/office/powerpoint/2010/main" val="99592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ノロウイルスは感染すると、症状が出るまで</a:t>
            </a:r>
            <a:r>
              <a:rPr kumimoji="1" lang="en-US" altLang="ja-JP" b="0" dirty="0" smtClean="0"/>
              <a:t>1</a:t>
            </a:r>
            <a:r>
              <a:rPr kumimoji="1" lang="ja-JP" altLang="en-US" b="0" dirty="0" smtClean="0"/>
              <a:t>～</a:t>
            </a:r>
            <a:r>
              <a:rPr kumimoji="1" lang="en-US" altLang="ja-JP" b="0" dirty="0" smtClean="0"/>
              <a:t>2</a:t>
            </a:r>
            <a:r>
              <a:rPr kumimoji="1" lang="ja-JP" altLang="en-US" b="0" dirty="0" smtClean="0"/>
              <a:t>日かかります。</a:t>
            </a:r>
            <a:r>
              <a:rPr kumimoji="1" lang="ja-JP" altLang="en-US" sz="1200" b="0" kern="1200" dirty="0" smtClean="0">
                <a:solidFill>
                  <a:schemeClr val="tx1"/>
                </a:solidFill>
                <a:latin typeface="+mj-ea"/>
                <a:ea typeface="+mn-ea"/>
                <a:cs typeface="+mn-cs"/>
              </a:rPr>
              <a:t>主な症状は</a:t>
            </a:r>
            <a:r>
              <a:rPr kumimoji="1" lang="ja-JP" altLang="en-US" sz="1200" b="0" i="0" u="none" strike="noStrike" kern="1200" cap="none" normalizeH="0" baseline="0" dirty="0" smtClean="0">
                <a:ln>
                  <a:noFill/>
                </a:ln>
                <a:solidFill>
                  <a:schemeClr val="tx1"/>
                </a:solidFill>
                <a:effectLst/>
                <a:latin typeface="+mj-ea"/>
                <a:ea typeface="+mn-ea"/>
                <a:cs typeface="+mn-cs"/>
              </a:rPr>
              <a:t>嘔吐、下痢、吐き気、腹痛、軽度な発熱で、</a:t>
            </a:r>
            <a:r>
              <a:rPr kumimoji="1" lang="en-US" altLang="ja-JP" sz="1200" b="0" i="0" u="none" strike="noStrike" kern="1200" cap="none" normalizeH="0" baseline="0" dirty="0" smtClean="0">
                <a:ln>
                  <a:noFill/>
                </a:ln>
                <a:solidFill>
                  <a:schemeClr val="tx1"/>
                </a:solidFill>
                <a:effectLst/>
                <a:latin typeface="+mj-ea"/>
                <a:ea typeface="+mn-ea"/>
                <a:cs typeface="+mn-cs"/>
              </a:rPr>
              <a:t>2</a:t>
            </a:r>
            <a:r>
              <a:rPr kumimoji="1" lang="ja-JP" altLang="en-US" sz="1200" b="0" i="0" u="none" strike="noStrike" kern="1200" cap="none" normalizeH="0" baseline="0" dirty="0" smtClean="0">
                <a:ln>
                  <a:noFill/>
                </a:ln>
                <a:solidFill>
                  <a:schemeClr val="tx1"/>
                </a:solidFill>
                <a:effectLst/>
                <a:latin typeface="+mj-ea"/>
                <a:ea typeface="+mn-ea"/>
                <a:cs typeface="+mn-cs"/>
              </a:rPr>
              <a:t>～</a:t>
            </a:r>
            <a:r>
              <a:rPr kumimoji="1" lang="en-US" altLang="ja-JP" sz="1200" b="0" i="0" u="none" strike="noStrike" kern="1200" cap="none" normalizeH="0" baseline="0" dirty="0" smtClean="0">
                <a:ln>
                  <a:noFill/>
                </a:ln>
                <a:solidFill>
                  <a:schemeClr val="tx1"/>
                </a:solidFill>
                <a:effectLst/>
                <a:latin typeface="+mj-ea"/>
                <a:ea typeface="+mn-ea"/>
                <a:cs typeface="+mn-cs"/>
              </a:rPr>
              <a:t>3</a:t>
            </a:r>
            <a:r>
              <a:rPr kumimoji="1" lang="ja-JP" altLang="en-US" sz="1200" b="0" i="0" u="none" strike="noStrike" kern="1200" cap="none" normalizeH="0" baseline="0" dirty="0" smtClean="0">
                <a:ln>
                  <a:noFill/>
                </a:ln>
                <a:solidFill>
                  <a:schemeClr val="tx1"/>
                </a:solidFill>
                <a:effectLst/>
                <a:latin typeface="+mj-ea"/>
                <a:ea typeface="+mn-ea"/>
                <a:cs typeface="+mn-cs"/>
              </a:rPr>
              <a:t>日続きます。</a:t>
            </a:r>
            <a:endParaRPr kumimoji="1" lang="en-US" altLang="ja-JP" sz="1200" b="0" i="0" u="none" strike="noStrike" kern="1200" cap="none" normalizeH="0" baseline="0" dirty="0" smtClean="0">
              <a:ln>
                <a:noFill/>
              </a:ln>
              <a:solidFill>
                <a:schemeClr val="tx1"/>
              </a:solidFill>
              <a:effectLst/>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dirty="0" smtClean="0">
                <a:ln>
                  <a:noFill/>
                </a:ln>
                <a:solidFill>
                  <a:schemeClr val="tx1"/>
                </a:solidFill>
                <a:effectLst/>
                <a:latin typeface="+mj-ea"/>
                <a:ea typeface="+mn-ea"/>
                <a:cs typeface="+mn-cs"/>
              </a:rPr>
              <a:t>高齢者は、下痢や嘔吐に伴う脱水、嘔吐物による窒息で死亡する場合もあります。</a:t>
            </a:r>
            <a:endParaRPr kumimoji="1" lang="en-US" altLang="ja-JP" sz="1200" b="0" i="0" u="none" strike="noStrike" kern="1200" cap="none" normalizeH="0" baseline="0" dirty="0" smtClean="0">
              <a:ln>
                <a:noFill/>
              </a:ln>
              <a:solidFill>
                <a:schemeClr val="tx1"/>
              </a:solidFill>
              <a:effectLst/>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dirty="0" smtClean="0">
                <a:ln>
                  <a:noFill/>
                </a:ln>
                <a:solidFill>
                  <a:schemeClr val="tx1"/>
                </a:solidFill>
                <a:effectLst/>
                <a:latin typeface="+mj-ea"/>
                <a:ea typeface="+mn-ea"/>
                <a:cs typeface="+mn-cs"/>
              </a:rPr>
              <a:t>一方で、感染していても症状が出ない場合も多く、感染者本人も気づかないうちに感染源となることがあります。</a:t>
            </a:r>
            <a:r>
              <a:rPr kumimoji="1" lang="ja-JP" altLang="en-US" dirty="0" smtClean="0"/>
              <a:t>常日頃からにノロウイルスにかかっているかもしれないという意識をもって行動することが大切です。</a:t>
            </a:r>
            <a:endParaRPr kumimoji="1" lang="en-US" altLang="ja-JP" sz="1200" b="0" i="0" u="none" strike="noStrike" kern="1200" cap="none" normalizeH="0" baseline="0" dirty="0" smtClean="0">
              <a:ln>
                <a:noFill/>
              </a:ln>
              <a:solidFill>
                <a:schemeClr val="tx1"/>
              </a:solidFill>
              <a:effectLst/>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dirty="0" smtClean="0">
                <a:ln>
                  <a:noFill/>
                </a:ln>
                <a:solidFill>
                  <a:schemeClr val="tx1"/>
                </a:solidFill>
                <a:effectLst/>
                <a:latin typeface="+mj-ea"/>
                <a:ea typeface="+mn-ea"/>
                <a:cs typeface="+mn-cs"/>
              </a:rPr>
              <a:t>感染するとウイルスは、排便から排出されます。ウイルスは症状がおさまってからも排出され、</a:t>
            </a:r>
            <a:r>
              <a:rPr kumimoji="1" lang="en-US" altLang="ja-JP" sz="1200" b="0" i="0" u="none" strike="noStrike" kern="1200" cap="none" normalizeH="0" baseline="0" dirty="0" smtClean="0">
                <a:ln>
                  <a:noFill/>
                </a:ln>
                <a:solidFill>
                  <a:schemeClr val="tx1"/>
                </a:solidFill>
                <a:effectLst/>
                <a:latin typeface="+mj-ea"/>
                <a:ea typeface="+mn-ea"/>
                <a:cs typeface="+mn-cs"/>
              </a:rPr>
              <a:t>1</a:t>
            </a:r>
            <a:r>
              <a:rPr kumimoji="1" lang="ja-JP" altLang="en-US" sz="1200" b="0" i="0" u="none" strike="noStrike" kern="1200" cap="none" normalizeH="0" baseline="0" dirty="0" smtClean="0">
                <a:ln>
                  <a:noFill/>
                </a:ln>
                <a:solidFill>
                  <a:schemeClr val="tx1"/>
                </a:solidFill>
                <a:effectLst/>
                <a:latin typeface="+mj-ea"/>
                <a:ea typeface="+mn-ea"/>
                <a:cs typeface="+mn-cs"/>
              </a:rPr>
              <a:t>週間から長いと</a:t>
            </a:r>
            <a:r>
              <a:rPr kumimoji="1" lang="en-US" altLang="ja-JP" sz="1200" b="0" i="0" u="none" strike="noStrike" kern="1200" cap="none" normalizeH="0" baseline="0" dirty="0" smtClean="0">
                <a:ln>
                  <a:noFill/>
                </a:ln>
                <a:solidFill>
                  <a:schemeClr val="tx1"/>
                </a:solidFill>
                <a:effectLst/>
                <a:latin typeface="+mj-ea"/>
                <a:ea typeface="+mn-ea"/>
                <a:cs typeface="+mn-cs"/>
              </a:rPr>
              <a:t>4</a:t>
            </a:r>
            <a:r>
              <a:rPr kumimoji="1" lang="ja-JP" altLang="en-US" sz="1200" b="0" i="0" u="none" strike="noStrike" kern="1200" cap="none" normalizeH="0" baseline="0" dirty="0" smtClean="0">
                <a:ln>
                  <a:noFill/>
                </a:ln>
                <a:solidFill>
                  <a:schemeClr val="tx1"/>
                </a:solidFill>
                <a:effectLst/>
                <a:latin typeface="+mj-ea"/>
                <a:ea typeface="+mn-ea"/>
                <a:cs typeface="+mn-cs"/>
              </a:rPr>
              <a:t>週間、排出されます。嘔吐時に、嘔吐物とともにノロウイルスが排出される場合もあります。</a:t>
            </a:r>
            <a:endParaRPr kumimoji="1" lang="en-US" altLang="ja-JP" sz="1200" b="0" i="0" u="none" strike="noStrike" kern="1200" cap="none" normalizeH="0" baseline="0" dirty="0" smtClean="0">
              <a:ln>
                <a:noFill/>
              </a:ln>
              <a:solidFill>
                <a:schemeClr val="tx1"/>
              </a:solidFill>
              <a:effectLst/>
              <a:latin typeface="+mj-ea"/>
              <a:ea typeface="+mn-ea"/>
              <a:cs typeface="+mn-cs"/>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3</a:t>
            </a:fld>
            <a:endParaRPr kumimoji="1" lang="ja-JP" altLang="en-US"/>
          </a:p>
        </p:txBody>
      </p:sp>
    </p:spTree>
    <p:extLst>
      <p:ext uri="{BB962C8B-B14F-4D97-AF65-F5344CB8AC3E}">
        <p14:creationId xmlns:p14="http://schemas.microsoft.com/office/powerpoint/2010/main" val="407436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ノロウイルスの感染経路は様々です。主な経路を紹介します。</a:t>
            </a:r>
            <a:endParaRPr kumimoji="1" lang="en-US" altLang="ja-JP" dirty="0" smtClean="0"/>
          </a:p>
          <a:p>
            <a:r>
              <a:rPr kumimoji="1" lang="en-US" altLang="ja-JP" dirty="0" smtClean="0"/>
              <a:t>1</a:t>
            </a:r>
            <a:r>
              <a:rPr kumimoji="1" lang="ja-JP" altLang="en-US" dirty="0" smtClean="0"/>
              <a:t>つめはノロウイルスが蓄積した二枚貝を喫食する例です。かきやあさり等二枚貝の中腸腺という部分には海に流れてきたノロウイルスが蓄積している場合があります。そのため二枚貝を加熱不十分な状態で喫食した場合、ノロウイルスに感染する場合があります。</a:t>
            </a:r>
            <a:endParaRPr kumimoji="1" lang="en-US" altLang="ja-JP" dirty="0" smtClean="0"/>
          </a:p>
          <a:p>
            <a:r>
              <a:rPr kumimoji="1" lang="en-US" altLang="ja-JP" dirty="0" smtClean="0"/>
              <a:t>2</a:t>
            </a:r>
            <a:r>
              <a:rPr kumimoji="1" lang="ja-JP" altLang="en-US" dirty="0" smtClean="0"/>
              <a:t>つめは、ノロウイルスの感染者が調理した料理を喫食する例です。</a:t>
            </a:r>
            <a:endParaRPr kumimoji="1" lang="en-US" altLang="ja-JP" dirty="0" smtClean="0"/>
          </a:p>
          <a:p>
            <a:r>
              <a:rPr kumimoji="1" lang="ja-JP" altLang="en-US" dirty="0" smtClean="0"/>
              <a:t>この</a:t>
            </a:r>
            <a:r>
              <a:rPr kumimoji="1" lang="en-US" altLang="ja-JP" dirty="0" smtClean="0"/>
              <a:t>2</a:t>
            </a:r>
            <a:r>
              <a:rPr kumimoji="1" lang="ja-JP" altLang="en-US" dirty="0" err="1" smtClean="0"/>
              <a:t>つは</a:t>
            </a:r>
            <a:r>
              <a:rPr kumimoji="1" lang="ja-JP" altLang="en-US" dirty="0" smtClean="0"/>
              <a:t>食品を介しており、食中毒となる事例です。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4</a:t>
            </a:fld>
            <a:endParaRPr kumimoji="1" lang="ja-JP" altLang="en-US"/>
          </a:p>
        </p:txBody>
      </p:sp>
    </p:spTree>
    <p:extLst>
      <p:ext uri="{BB962C8B-B14F-4D97-AF65-F5344CB8AC3E}">
        <p14:creationId xmlns:p14="http://schemas.microsoft.com/office/powerpoint/2010/main" val="268583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3</a:t>
            </a:r>
            <a:r>
              <a:rPr kumimoji="1" lang="ja-JP" altLang="en-US" dirty="0" smtClean="0"/>
              <a:t>つめは家庭や共同生活施設など人同士の接触機会が多いところで、人から人へ接触や飛沫を介し感染する例です。</a:t>
            </a:r>
            <a:endParaRPr kumimoji="1" lang="en-US" altLang="ja-JP" dirty="0" smtClean="0"/>
          </a:p>
          <a:p>
            <a:r>
              <a:rPr kumimoji="1" lang="en-US" altLang="ja-JP" dirty="0" smtClean="0"/>
              <a:t>4</a:t>
            </a:r>
            <a:r>
              <a:rPr kumimoji="1" lang="ja-JP" altLang="en-US" dirty="0" smtClean="0"/>
              <a:t>つめは、患者のノロウイルスが大量に含まれる</a:t>
            </a:r>
            <a:r>
              <a:rPr kumimoji="1" lang="ja-JP" altLang="en-US" dirty="0" err="1" smtClean="0"/>
              <a:t>ふん</a:t>
            </a:r>
            <a:r>
              <a:rPr kumimoji="1" lang="ja-JP" altLang="en-US" dirty="0" smtClean="0"/>
              <a:t>便や吐物、また患者が触れた器具等を介し感染する例です。</a:t>
            </a:r>
            <a:endParaRPr kumimoji="1" lang="en-US" altLang="ja-JP" dirty="0" smtClean="0"/>
          </a:p>
          <a:p>
            <a:r>
              <a:rPr kumimoji="1" lang="ja-JP" altLang="en-US" dirty="0" smtClean="0"/>
              <a:t>ノロウイルスを原因とする、食中毒・感染症を防ぐためには主な感染経路を理解し、原因を取り除く必要があります。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5</a:t>
            </a:fld>
            <a:endParaRPr kumimoji="1" lang="ja-JP" altLang="en-US"/>
          </a:p>
        </p:txBody>
      </p:sp>
    </p:spTree>
    <p:extLst>
      <p:ext uri="{BB962C8B-B14F-4D97-AF65-F5344CB8AC3E}">
        <p14:creationId xmlns:p14="http://schemas.microsoft.com/office/powerpoint/2010/main" val="70341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ノロウイルス感染予防の</a:t>
            </a:r>
            <a:r>
              <a:rPr kumimoji="1" lang="en-US" altLang="ja-JP" dirty="0" smtClean="0"/>
              <a:t>4</a:t>
            </a:r>
            <a:r>
              <a:rPr kumimoji="1" lang="ja-JP" altLang="en-US" dirty="0" err="1" smtClean="0"/>
              <a:t>つの</a:t>
            </a:r>
            <a:r>
              <a:rPr kumimoji="1" lang="ja-JP" altLang="en-US" dirty="0" smtClean="0"/>
              <a:t>原則を紹介します。</a:t>
            </a:r>
            <a:endParaRPr kumimoji="1" lang="en-US" altLang="ja-JP" dirty="0" smtClean="0"/>
          </a:p>
          <a:p>
            <a:r>
              <a:rPr kumimoji="1" lang="ja-JP" altLang="en-US" dirty="0" smtClean="0"/>
              <a:t>①つめはノロウイルスを施設に持ち込まないことです。</a:t>
            </a:r>
            <a:endParaRPr kumimoji="1" lang="en-US" altLang="ja-JP" dirty="0" smtClean="0"/>
          </a:p>
          <a:p>
            <a:r>
              <a:rPr kumimoji="1" lang="ja-JP" altLang="en-US" sz="1200" dirty="0" smtClean="0"/>
              <a:t>消化器症状などを有している人はノロウイルスなどの感染症に</a:t>
            </a:r>
            <a:r>
              <a:rPr lang="ja-JP" altLang="en-US" sz="1200" dirty="0" smtClean="0"/>
              <a:t>罹っている可能性があるため、健康者との接触や、食品の扱いはさせないこと、</a:t>
            </a:r>
            <a:r>
              <a:rPr kumimoji="1" lang="ja-JP" altLang="en-US" sz="1200" dirty="0" smtClean="0"/>
              <a:t>作着着は定期的に取り換えるなど衛生的に取り扱うことを行うことが大切です。</a:t>
            </a:r>
            <a:endParaRPr kumimoji="1" lang="en-US" altLang="ja-JP" dirty="0" smtClean="0"/>
          </a:p>
          <a:p>
            <a:r>
              <a:rPr kumimoji="1" lang="ja-JP" altLang="en-US" dirty="0" smtClean="0"/>
              <a:t>②つめはノロウイルスを施設に広げないことです。</a:t>
            </a:r>
            <a:endParaRPr kumimoji="1" lang="en-US" altLang="ja-JP" dirty="0" smtClean="0"/>
          </a:p>
          <a:p>
            <a:r>
              <a:rPr kumimoji="1" lang="ja-JP" altLang="en-US" dirty="0" smtClean="0"/>
              <a:t>ノロウイルスを広げないためには、適切な方法や適切なタイミングでの手洗いの実施、トイレを清潔に維持管理すること、嘔吐物の適切な処理や、人が良く触れる場所の消毒が重要です。</a:t>
            </a:r>
            <a:endParaRPr kumimoji="1" lang="en-US" altLang="ja-JP" dirty="0" smtClean="0"/>
          </a:p>
          <a:p>
            <a:r>
              <a:rPr kumimoji="1" lang="ja-JP" altLang="en-US" dirty="0" smtClean="0"/>
              <a:t>③つめは食品を加熱することです。</a:t>
            </a:r>
            <a:endParaRPr kumimoji="1" lang="en-US" altLang="ja-JP" dirty="0" smtClean="0"/>
          </a:p>
          <a:p>
            <a:r>
              <a:rPr kumimoji="1" lang="ja-JP" altLang="en-US" dirty="0" smtClean="0"/>
              <a:t>ノロウイルスは</a:t>
            </a:r>
            <a:r>
              <a:rPr kumimoji="1" lang="en-US" altLang="ja-JP" dirty="0" smtClean="0"/>
              <a:t>85</a:t>
            </a:r>
            <a:r>
              <a:rPr kumimoji="1" lang="ja-JP" altLang="en-US" dirty="0" smtClean="0"/>
              <a:t>～</a:t>
            </a:r>
            <a:r>
              <a:rPr kumimoji="1" lang="en-US" altLang="ja-JP" dirty="0" smtClean="0"/>
              <a:t>90</a:t>
            </a:r>
            <a:r>
              <a:rPr kumimoji="1" lang="ja-JP" altLang="en-US" dirty="0" smtClean="0"/>
              <a:t>℃で</a:t>
            </a:r>
            <a:r>
              <a:rPr kumimoji="1" lang="en-US" altLang="ja-JP" dirty="0" smtClean="0"/>
              <a:t>90</a:t>
            </a:r>
            <a:r>
              <a:rPr kumimoji="1" lang="ja-JP" altLang="en-US" dirty="0" smtClean="0"/>
              <a:t>秒間加熱すると死滅します。そのため、特に二枚貝などを使用した料理を作る場合はしっかりと加熱をすることが必要となります。</a:t>
            </a:r>
            <a:endParaRPr kumimoji="1" lang="en-US" altLang="ja-JP" dirty="0" smtClean="0"/>
          </a:p>
          <a:p>
            <a:r>
              <a:rPr kumimoji="1" lang="ja-JP" altLang="en-US" dirty="0" smtClean="0"/>
              <a:t>④つめはノロウイルスを食品などにつけないことです。</a:t>
            </a:r>
            <a:endParaRPr kumimoji="1" lang="en-US" altLang="ja-JP" dirty="0" smtClean="0"/>
          </a:p>
          <a:p>
            <a:r>
              <a:rPr kumimoji="1" lang="ja-JP" altLang="en-US" dirty="0" smtClean="0"/>
              <a:t>食品にノロウイルスを付けないようにするためには、まずは食品取扱前に手洗いをおこなうことが大切です。</a:t>
            </a:r>
            <a:endParaRPr kumimoji="1" lang="en-US" altLang="ja-JP" dirty="0" smtClean="0"/>
          </a:p>
          <a:p>
            <a:r>
              <a:rPr kumimoji="1" lang="ja-JP" altLang="en-US" dirty="0" smtClean="0"/>
              <a:t>さらに食品を介した二次汚染を避けるために、調理器具は使用後すぐに熱湯や塩素系漂白剤を使用し消毒しましょう。</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6</a:t>
            </a:fld>
            <a:endParaRPr kumimoji="1" lang="ja-JP" altLang="en-US"/>
          </a:p>
        </p:txBody>
      </p:sp>
    </p:spTree>
    <p:extLst>
      <p:ext uri="{BB962C8B-B14F-4D97-AF65-F5344CB8AC3E}">
        <p14:creationId xmlns:p14="http://schemas.microsoft.com/office/powerpoint/2010/main" val="1088352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前のスライドでもお話ししましたが、ノロウイルスの予防に手洗いは重要です。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t>特に食事の前、調理を行う前、トイレの後、嘔吐物などの処理後、清掃作業後などのタイミングは必ず手を洗いましょう。</a:t>
            </a:r>
            <a:endParaRPr kumimoji="1" lang="en-US" altLang="ja-JP"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t>ノロウイルスはアルコール消毒剤に対して効果が少ないです。そのため、しっかりとウイルスを洗い落とす必要があります。</a:t>
            </a:r>
            <a:endParaRPr kumimoji="1" lang="en-US" altLang="ja-JP"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t>効果的な手洗いの方法は、石鹸を使用し</a:t>
            </a:r>
            <a:r>
              <a:rPr kumimoji="1" lang="en-US" altLang="ja-JP" sz="1200" b="0" dirty="0" smtClean="0"/>
              <a:t>30</a:t>
            </a:r>
            <a:r>
              <a:rPr kumimoji="1" lang="ja-JP" altLang="en-US" sz="1200" b="0" dirty="0" smtClean="0"/>
              <a:t>秒間の手洗いを２回行うことです。また特に手指の</a:t>
            </a:r>
            <a:r>
              <a:rPr kumimoji="1" lang="ja-JP" altLang="en-US" sz="1200" dirty="0" smtClean="0"/>
              <a:t>手のしわや指の間、指先などは汚れが残りやすいため、意識して洗いましょう。</a:t>
            </a:r>
            <a:endParaRPr kumimoji="1" lang="ja-JP" alt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7</a:t>
            </a:fld>
            <a:endParaRPr kumimoji="1" lang="ja-JP" altLang="en-US"/>
          </a:p>
        </p:txBody>
      </p:sp>
    </p:spTree>
    <p:extLst>
      <p:ext uri="{BB962C8B-B14F-4D97-AF65-F5344CB8AC3E}">
        <p14:creationId xmlns:p14="http://schemas.microsoft.com/office/powerpoint/2010/main" val="145512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ノロウイルスを予防するための日常的な消毒についてです。</a:t>
            </a:r>
            <a:endParaRPr kumimoji="1" lang="en-US" altLang="ja-JP" dirty="0" smtClean="0"/>
          </a:p>
          <a:p>
            <a:r>
              <a:rPr kumimoji="1" lang="ja-JP" altLang="en-US" dirty="0" smtClean="0"/>
              <a:t>トイレはノロウイルスの汚染されている可能性が高いため、常に清潔に保つことが大切です。日常的に塩素系漂白剤を使用し清掃しましょう。</a:t>
            </a:r>
          </a:p>
          <a:p>
            <a:r>
              <a:rPr kumimoji="1" lang="ja-JP" altLang="en-US" dirty="0" smtClean="0"/>
              <a:t>また人が良く触れる部分は、すべてノロウイルスの感染経路となる可能性があります。定期的な消毒が必要です。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8</a:t>
            </a:fld>
            <a:endParaRPr kumimoji="1" lang="ja-JP" altLang="en-US"/>
          </a:p>
        </p:txBody>
      </p:sp>
    </p:spTree>
    <p:extLst>
      <p:ext uri="{BB962C8B-B14F-4D97-AF65-F5344CB8AC3E}">
        <p14:creationId xmlns:p14="http://schemas.microsoft.com/office/powerpoint/2010/main" val="13225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市販の塩素系漂白剤を使った消毒液の作り方をスライドで紹介します。</a:t>
            </a:r>
            <a:endParaRPr lang="en-US" altLang="ja-JP"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嘔吐物や便が直接付着した場所については</a:t>
            </a:r>
            <a:r>
              <a:rPr lang="en-US" altLang="ja-JP" dirty="0" smtClean="0">
                <a:latin typeface="Arial" panose="020B0604020202020204" pitchFamily="34" charset="0"/>
              </a:rPr>
              <a:t>0.1%</a:t>
            </a:r>
            <a:r>
              <a:rPr lang="ja-JP" altLang="en-US" dirty="0" smtClean="0">
                <a:latin typeface="Arial" panose="020B0604020202020204" pitchFamily="34" charset="0"/>
              </a:rPr>
              <a:t>次亜塩素酸ナトリウムが、調理器具や、床、ドアノブ、便座などの消毒は</a:t>
            </a:r>
            <a:r>
              <a:rPr lang="en-US" altLang="ja-JP" dirty="0" smtClean="0">
                <a:latin typeface="Arial" panose="020B0604020202020204" pitchFamily="34" charset="0"/>
              </a:rPr>
              <a:t>0.02%</a:t>
            </a:r>
            <a:r>
              <a:rPr lang="ja-JP" altLang="en-US" dirty="0" smtClean="0">
                <a:latin typeface="Arial" panose="020B0604020202020204" pitchFamily="34" charset="0"/>
              </a:rPr>
              <a:t>の次亜塩素酸ナトリウムが有効です。</a:t>
            </a:r>
            <a:r>
              <a:rPr kumimoji="0" lang="ja-JP" altLang="en-US" sz="1200" b="0" kern="1200" dirty="0" smtClean="0">
                <a:solidFill>
                  <a:schemeClr val="tx1"/>
                </a:solidFill>
                <a:latin typeface="+mj-ea"/>
                <a:ea typeface="+mn-ea"/>
                <a:cs typeface="+mn-cs"/>
              </a:rPr>
              <a:t>市販品の多くは５～６％の濃度で販売されている為、薄めて使用しましょう。</a:t>
            </a:r>
            <a:endParaRPr kumimoji="0" lang="en-US" altLang="ja-JP" sz="1200" b="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latin typeface="Arial" panose="020B0604020202020204" pitchFamily="34" charset="0"/>
                <a:ea typeface="+mn-ea"/>
              </a:rPr>
              <a:t>次亜塩素酸ナトリウムは常温で保管されている場合でも、ゆっくりと分解され濃度が低下します。そのため開封してからしばらくたっているものは、塩素の濃度が薄くなっている場合があります。</a:t>
            </a:r>
            <a:r>
              <a:rPr lang="ja-JP" altLang="en-US" dirty="0" smtClean="0">
                <a:latin typeface="Arial" panose="020B0604020202020204" pitchFamily="34" charset="0"/>
              </a:rPr>
              <a:t>嘔吐物や汚物の処理はできるだけ新しい次亜塩素酸ナトリウムを使用することがしっかり消毒を行う上で大切です。</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9</a:t>
            </a:fld>
            <a:endParaRPr kumimoji="1" lang="ja-JP" altLang="en-US"/>
          </a:p>
        </p:txBody>
      </p:sp>
    </p:spTree>
    <p:extLst>
      <p:ext uri="{BB962C8B-B14F-4D97-AF65-F5344CB8AC3E}">
        <p14:creationId xmlns:p14="http://schemas.microsoft.com/office/powerpoint/2010/main" val="66594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09187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65073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2265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ユーザー設定レイアウト">
    <p:bg>
      <p:bgPr>
        <a:blipFill dpi="0" rotWithShape="1">
          <a:blip r:embed="rId2">
            <a:lum/>
          </a:blip>
          <a:srcRect/>
          <a:stretch>
            <a:fillRect t="82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スライド番号プレースホルダー 2"/>
          <p:cNvSpPr>
            <a:spLocks noGrp="1"/>
          </p:cNvSpPr>
          <p:nvPr>
            <p:ph type="sldNum" sz="quarter" idx="10"/>
          </p:nvPr>
        </p:nvSpPr>
        <p:spPr>
          <a:xfrm>
            <a:off x="9054737" y="6199597"/>
            <a:ext cx="2743200" cy="365125"/>
          </a:xfrm>
        </p:spPr>
        <p:txBody>
          <a:bodyPr/>
          <a:lstStyle>
            <a:lvl1pPr>
              <a:defRPr sz="1050"/>
            </a:lvl1pPr>
          </a:lstStyle>
          <a:p>
            <a:fld id="{80BA07C7-230E-441F-9E0D-77DBAEF36945}" type="slidenum">
              <a:rPr lang="ja-JP" altLang="en-US" smtClean="0"/>
              <a:pPr/>
              <a:t>‹#›</a:t>
            </a:fld>
            <a:endParaRPr lang="ja-JP" altLang="en-US" dirty="0"/>
          </a:p>
        </p:txBody>
      </p:sp>
    </p:spTree>
    <p:extLst>
      <p:ext uri="{BB962C8B-B14F-4D97-AF65-F5344CB8AC3E}">
        <p14:creationId xmlns:p14="http://schemas.microsoft.com/office/powerpoint/2010/main" val="124099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3896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15136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75913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72137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94252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57193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23845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63993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18046727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3950" y="1835143"/>
            <a:ext cx="10012680" cy="994172"/>
          </a:xfrm>
        </p:spPr>
        <p:txBody>
          <a:bodyPr>
            <a:noAutofit/>
          </a:bodyPr>
          <a:lstStyle/>
          <a:p>
            <a:pPr algn="ctr"/>
            <a:r>
              <a:rPr lang="ja-JP" altLang="en-US" sz="5400" b="1" dirty="0"/>
              <a:t>ノロウイルスによる</a:t>
            </a:r>
            <a:r>
              <a:rPr lang="en-US" altLang="ja-JP" sz="5400" b="1" dirty="0"/>
              <a:t/>
            </a:r>
            <a:br>
              <a:rPr lang="en-US" altLang="ja-JP" sz="5400" b="1" dirty="0"/>
            </a:br>
            <a:r>
              <a:rPr lang="ja-JP" altLang="en-US" sz="5400" b="1" dirty="0"/>
              <a:t>食中毒・感染性胃腸炎について</a:t>
            </a:r>
            <a:endParaRPr kumimoji="1" lang="ja-JP" altLang="en-US" sz="5400" b="1" dirty="0"/>
          </a:p>
        </p:txBody>
      </p:sp>
      <p:sp>
        <p:nvSpPr>
          <p:cNvPr id="3" name="サブタイトル 2"/>
          <p:cNvSpPr txBox="1">
            <a:spLocks/>
          </p:cNvSpPr>
          <p:nvPr/>
        </p:nvSpPr>
        <p:spPr>
          <a:xfrm>
            <a:off x="2948940" y="3922662"/>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b="1" dirty="0" smtClean="0"/>
              <a:t>西福祉保健センター生活衛生課</a:t>
            </a:r>
            <a:endParaRPr lang="en-US" altLang="ja-JP" sz="3200" b="1" dirty="0" smtClean="0"/>
          </a:p>
        </p:txBody>
      </p:sp>
    </p:spTree>
    <p:extLst>
      <p:ext uri="{BB962C8B-B14F-4D97-AF65-F5344CB8AC3E}">
        <p14:creationId xmlns:p14="http://schemas.microsoft.com/office/powerpoint/2010/main" val="4105308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noGrp="1"/>
          </p:cNvSpPr>
          <p:nvPr>
            <p:ph type="title"/>
          </p:nvPr>
        </p:nvSpPr>
        <p:spPr>
          <a:xfrm>
            <a:off x="838200" y="0"/>
            <a:ext cx="10515600" cy="800735"/>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吐物・</a:t>
            </a:r>
            <a:r>
              <a:rPr lang="ja-JP" altLang="en-US" sz="2800" dirty="0" err="1" smtClean="0">
                <a:solidFill>
                  <a:schemeClr val="tx1"/>
                </a:solidFill>
                <a:latin typeface="HG丸ｺﾞｼｯｸM-PRO" panose="020F0600000000000000" pitchFamily="50" charset="-128"/>
                <a:ea typeface="HG丸ｺﾞｼｯｸM-PRO" panose="020F0600000000000000" pitchFamily="50" charset="-128"/>
              </a:rPr>
              <a:t>ふん</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便処理について</a:t>
            </a:r>
            <a:endParaRPr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12046" y="978404"/>
            <a:ext cx="11567907" cy="4339650"/>
          </a:xfrm>
          <a:prstGeom prst="rect">
            <a:avLst/>
          </a:prstGeom>
          <a:noFill/>
        </p:spPr>
        <p:txBody>
          <a:bodyPr wrap="square" rtlCol="0">
            <a:spAutoFit/>
          </a:bodyPr>
          <a:lstStyle/>
          <a:p>
            <a:r>
              <a:rPr lang="ja-JP" altLang="en-US" sz="2800" dirty="0" smtClean="0"/>
              <a:t>▽ノロウイルス患者の吐物や糞便に含まれるノロウイルスは乾燥</a:t>
            </a:r>
            <a:r>
              <a:rPr lang="ja-JP" altLang="en-US" sz="2800" dirty="0"/>
              <a:t>する</a:t>
            </a:r>
            <a:r>
              <a:rPr lang="ja-JP" altLang="en-US" sz="2800" dirty="0" smtClean="0"/>
              <a:t>と空中</a:t>
            </a:r>
            <a:r>
              <a:rPr lang="ja-JP" altLang="en-US" sz="2800" dirty="0"/>
              <a:t>に</a:t>
            </a:r>
            <a:r>
              <a:rPr lang="ja-JP" altLang="en-US" sz="2800" dirty="0" smtClean="0"/>
              <a:t>漂い</a:t>
            </a:r>
            <a:r>
              <a:rPr lang="ja-JP" altLang="en-US" sz="2800" dirty="0"/>
              <a:t>、</a:t>
            </a:r>
            <a:r>
              <a:rPr lang="ja-JP" altLang="en-US" sz="2800" dirty="0" smtClean="0"/>
              <a:t>口</a:t>
            </a:r>
            <a:r>
              <a:rPr lang="ja-JP" altLang="en-US" sz="2800" dirty="0"/>
              <a:t>に入って感染することが</a:t>
            </a:r>
            <a:r>
              <a:rPr lang="ja-JP" altLang="en-US" sz="2800" dirty="0" smtClean="0"/>
              <a:t>ある</a:t>
            </a:r>
            <a:endParaRPr lang="en-US" altLang="ja-JP" sz="2800" dirty="0" smtClean="0"/>
          </a:p>
          <a:p>
            <a:r>
              <a:rPr lang="ja-JP" altLang="en-US" sz="3200" dirty="0"/>
              <a:t>→</a:t>
            </a:r>
            <a:r>
              <a:rPr lang="ja-JP" altLang="en-US" sz="3200" dirty="0" smtClean="0"/>
              <a:t>そのため、</a:t>
            </a:r>
            <a:r>
              <a:rPr lang="ja-JP" altLang="en-US" sz="3200" u="sng" dirty="0" smtClean="0"/>
              <a:t>吐</a:t>
            </a:r>
            <a:r>
              <a:rPr lang="ja-JP" altLang="en-US" sz="3200" u="sng" dirty="0"/>
              <a:t>ぶつやふん便は</a:t>
            </a:r>
            <a:r>
              <a:rPr lang="ja-JP" altLang="en-US" sz="3200" u="sng" dirty="0" smtClean="0"/>
              <a:t>乾燥する前に換気をしながら　速やか</a:t>
            </a:r>
            <a:r>
              <a:rPr lang="ja-JP" altLang="en-US" sz="3200" u="sng" dirty="0"/>
              <a:t>に</a:t>
            </a:r>
            <a:r>
              <a:rPr lang="ja-JP" altLang="en-US" sz="3200" u="sng" dirty="0" smtClean="0"/>
              <a:t>処理すること</a:t>
            </a:r>
            <a:r>
              <a:rPr lang="ja-JP" altLang="en-US" sz="3200" dirty="0" smtClean="0"/>
              <a:t>が</a:t>
            </a:r>
            <a:r>
              <a:rPr lang="ja-JP" altLang="en-US" sz="3200" dirty="0"/>
              <a:t>感染</a:t>
            </a:r>
            <a:r>
              <a:rPr lang="ja-JP" altLang="en-US" sz="3200" dirty="0" smtClean="0"/>
              <a:t>防止のために重要　　　　　　　</a:t>
            </a:r>
            <a:endParaRPr lang="en-US" altLang="ja-JP" sz="3200" dirty="0"/>
          </a:p>
          <a:p>
            <a:r>
              <a:rPr lang="ja-JP" altLang="en-US" sz="3200" dirty="0" smtClean="0"/>
              <a:t>　　　　　　　　　　　　　　　　　　　　　　　　　　　　</a:t>
            </a:r>
            <a:r>
              <a:rPr lang="ja-JP" altLang="en-US" sz="2800" dirty="0" smtClean="0"/>
              <a:t>▽吐物</a:t>
            </a:r>
            <a:r>
              <a:rPr lang="ja-JP" altLang="en-US" sz="2800" dirty="0"/>
              <a:t>に含まれるノロウイルスを原因とした食中毒を防ぐために</a:t>
            </a:r>
            <a:endParaRPr lang="en-US" altLang="ja-JP" sz="2800" b="1" dirty="0"/>
          </a:p>
          <a:p>
            <a:r>
              <a:rPr lang="ja-JP" altLang="en-US" sz="3200" dirty="0"/>
              <a:t>・食品取扱従事者は嘔吐物の処理に携わらない。</a:t>
            </a:r>
            <a:endParaRPr lang="en-US" altLang="ja-JP" sz="3200" dirty="0"/>
          </a:p>
          <a:p>
            <a:r>
              <a:rPr kumimoji="1" lang="ja-JP" altLang="en-US" sz="3200" dirty="0"/>
              <a:t>・吐物が食器についた場合は、厨房を汚染しないために消毒を行ってから厨房に戻す</a:t>
            </a:r>
            <a:r>
              <a:rPr kumimoji="1" lang="ja-JP" altLang="en-US" sz="3200" dirty="0" smtClean="0"/>
              <a:t>こと</a:t>
            </a:r>
            <a:endParaRPr kumimoji="1" lang="ja-JP" altLang="en-US" sz="3200" dirty="0"/>
          </a:p>
        </p:txBody>
      </p:sp>
    </p:spTree>
    <p:extLst>
      <p:ext uri="{BB962C8B-B14F-4D97-AF65-F5344CB8AC3E}">
        <p14:creationId xmlns:p14="http://schemas.microsoft.com/office/powerpoint/2010/main" val="338735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31194" y="1010157"/>
            <a:ext cx="11536019" cy="3539430"/>
          </a:xfrm>
          <a:prstGeom prst="rect">
            <a:avLst/>
          </a:prstGeom>
          <a:solidFill>
            <a:schemeClr val="bg1"/>
          </a:solidFill>
          <a:ln w="38100">
            <a:solidFill>
              <a:srgbClr val="FF0000"/>
            </a:solidFill>
          </a:ln>
        </p:spPr>
        <p:txBody>
          <a:bodyPr wrap="square" rtlCol="0">
            <a:spAutoFit/>
          </a:bodyPr>
          <a:lstStyle/>
          <a:p>
            <a:r>
              <a:rPr kumimoji="1" lang="ja-JP" altLang="en-US" sz="2800" dirty="0" smtClean="0"/>
              <a:t>①</a:t>
            </a:r>
            <a:r>
              <a:rPr lang="ja-JP" altLang="en-US" sz="2800" dirty="0"/>
              <a:t>使い捨てのガウン（エプロン）、マスクと手袋を</a:t>
            </a:r>
            <a:r>
              <a:rPr lang="ja-JP" altLang="en-US" sz="2800" dirty="0" smtClean="0"/>
              <a:t>着用</a:t>
            </a:r>
            <a:endParaRPr lang="en-US" altLang="ja-JP" sz="2800" dirty="0" smtClean="0"/>
          </a:p>
          <a:p>
            <a:r>
              <a:rPr kumimoji="1" lang="ja-JP" altLang="en-US" sz="2800" dirty="0" smtClean="0"/>
              <a:t>②</a:t>
            </a:r>
            <a:r>
              <a:rPr lang="ja-JP" altLang="en-US" sz="2800" dirty="0" smtClean="0"/>
              <a:t>ウイルス</a:t>
            </a:r>
            <a:r>
              <a:rPr lang="ja-JP" altLang="en-US" sz="2800" dirty="0"/>
              <a:t>が飛び散らないように</a:t>
            </a:r>
            <a:r>
              <a:rPr lang="ja-JP" altLang="en-US" sz="2800" dirty="0" smtClean="0"/>
              <a:t>、吐ぶつや</a:t>
            </a:r>
            <a:r>
              <a:rPr lang="ja-JP" altLang="en-US" sz="2800" dirty="0" err="1" smtClean="0"/>
              <a:t>ふん</a:t>
            </a:r>
            <a:r>
              <a:rPr lang="ja-JP" altLang="en-US" sz="2800" dirty="0" smtClean="0"/>
              <a:t>便を</a:t>
            </a:r>
            <a:r>
              <a:rPr lang="ja-JP" altLang="en-US" sz="2800" dirty="0"/>
              <a:t>ペーパータオル等で静かに</a:t>
            </a:r>
            <a:r>
              <a:rPr lang="ja-JP" altLang="en-US" sz="2800" dirty="0" smtClean="0"/>
              <a:t>拭き取り</a:t>
            </a:r>
            <a:endParaRPr lang="en-US" altLang="ja-JP" sz="2800" dirty="0" smtClean="0"/>
          </a:p>
          <a:p>
            <a:r>
              <a:rPr kumimoji="1" lang="ja-JP" altLang="en-US" sz="2800" dirty="0" smtClean="0"/>
              <a:t>③</a:t>
            </a:r>
            <a:r>
              <a:rPr kumimoji="1" lang="en-US" altLang="ja-JP" sz="2800" dirty="0" smtClean="0"/>
              <a:t>0.02%</a:t>
            </a:r>
            <a:r>
              <a:rPr lang="ja-JP" altLang="en-US" sz="2800" dirty="0" smtClean="0"/>
              <a:t>次</a:t>
            </a:r>
            <a:r>
              <a:rPr lang="ja-JP" altLang="en-US" sz="2800" dirty="0"/>
              <a:t>亜塩素酸</a:t>
            </a:r>
            <a:r>
              <a:rPr lang="ja-JP" altLang="en-US" sz="2800" dirty="0" smtClean="0"/>
              <a:t>ナトリウムで床を浸し、拭き取り</a:t>
            </a:r>
            <a:endParaRPr lang="en-US" altLang="ja-JP" sz="2800" dirty="0" smtClean="0"/>
          </a:p>
          <a:p>
            <a:r>
              <a:rPr kumimoji="1" lang="ja-JP" altLang="en-US" sz="2800" dirty="0" smtClean="0"/>
              <a:t>④</a:t>
            </a:r>
            <a:r>
              <a:rPr lang="ja-JP" altLang="en-US" sz="2800" dirty="0" smtClean="0"/>
              <a:t>水拭き</a:t>
            </a:r>
            <a:endParaRPr lang="en-US" altLang="ja-JP" sz="2800" dirty="0" smtClean="0"/>
          </a:p>
          <a:p>
            <a:r>
              <a:rPr kumimoji="1" lang="ja-JP" altLang="en-US" sz="2800" dirty="0" smtClean="0"/>
              <a:t>⑤</a:t>
            </a:r>
            <a:r>
              <a:rPr lang="ja-JP" altLang="en-US" sz="2800" dirty="0" smtClean="0"/>
              <a:t>拭き取り</a:t>
            </a:r>
            <a:r>
              <a:rPr lang="ja-JP" altLang="en-US" sz="2800" dirty="0"/>
              <a:t>に使用した</a:t>
            </a:r>
            <a:r>
              <a:rPr lang="ja-JP" altLang="en-US" sz="2800" dirty="0" smtClean="0"/>
              <a:t>ペーパータオルやおむつ等</a:t>
            </a:r>
            <a:r>
              <a:rPr lang="ja-JP" altLang="en-US" sz="2800" dirty="0"/>
              <a:t>は、ビニール袋に密閉して</a:t>
            </a:r>
            <a:r>
              <a:rPr lang="ja-JP" altLang="en-US" sz="2800" dirty="0" smtClean="0"/>
              <a:t>廃棄</a:t>
            </a:r>
            <a:r>
              <a:rPr lang="ja-JP" altLang="en-US" sz="2800" dirty="0"/>
              <a:t>（この</a:t>
            </a:r>
            <a:r>
              <a:rPr lang="ja-JP" altLang="en-US" sz="2800" dirty="0" smtClean="0"/>
              <a:t>際、ビニール</a:t>
            </a:r>
            <a:r>
              <a:rPr lang="ja-JP" altLang="en-US" sz="2800" dirty="0"/>
              <a:t>袋に廃棄物が充分に浸る量</a:t>
            </a:r>
            <a:r>
              <a:rPr lang="ja-JP" altLang="en-US" sz="2800" dirty="0" smtClean="0"/>
              <a:t>の</a:t>
            </a:r>
            <a:r>
              <a:rPr lang="en-US" altLang="ja-JP" sz="2800" dirty="0" smtClean="0"/>
              <a:t>0.1%</a:t>
            </a:r>
            <a:r>
              <a:rPr lang="ja-JP" altLang="en-US" sz="2800" dirty="0" smtClean="0"/>
              <a:t>次</a:t>
            </a:r>
            <a:r>
              <a:rPr lang="ja-JP" altLang="en-US" sz="2800" dirty="0"/>
              <a:t>亜塩素酸</a:t>
            </a:r>
            <a:r>
              <a:rPr lang="ja-JP" altLang="en-US" sz="2800" dirty="0" smtClean="0"/>
              <a:t>ナトリウムを</a:t>
            </a:r>
            <a:r>
              <a:rPr lang="ja-JP" altLang="en-US" sz="2800" dirty="0"/>
              <a:t>入れることが望ましい。</a:t>
            </a:r>
            <a:r>
              <a:rPr lang="ja-JP" altLang="en-US" sz="2800" dirty="0" smtClean="0"/>
              <a:t>）</a:t>
            </a:r>
            <a:endParaRPr lang="ja-JP" altLang="en-US" sz="2800" dirty="0"/>
          </a:p>
        </p:txBody>
      </p:sp>
      <p:sp>
        <p:nvSpPr>
          <p:cNvPr id="5" name="タイトル 3"/>
          <p:cNvSpPr txBox="1">
            <a:spLocks noGrp="1"/>
          </p:cNvSpPr>
          <p:nvPr>
            <p:ph type="title"/>
          </p:nvPr>
        </p:nvSpPr>
        <p:spPr>
          <a:xfrm>
            <a:off x="865852" y="-5649"/>
            <a:ext cx="10515600" cy="1015806"/>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吐物・</a:t>
            </a:r>
            <a:r>
              <a:rPr lang="ja-JP" altLang="en-US" sz="2800" dirty="0" err="1" smtClean="0">
                <a:solidFill>
                  <a:schemeClr val="tx1"/>
                </a:solidFill>
                <a:latin typeface="HG丸ｺﾞｼｯｸM-PRO" panose="020F0600000000000000" pitchFamily="50" charset="-128"/>
                <a:ea typeface="HG丸ｺﾞｼｯｸM-PRO" panose="020F0600000000000000" pitchFamily="50" charset="-128"/>
              </a:rPr>
              <a:t>ふん</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便処理の方法について</a:t>
            </a:r>
            <a:endParaRPr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224787" y="4824218"/>
            <a:ext cx="11967213" cy="461665"/>
          </a:xfrm>
          <a:prstGeom prst="rect">
            <a:avLst/>
          </a:prstGeom>
          <a:solidFill>
            <a:schemeClr val="accent4">
              <a:lumMod val="20000"/>
              <a:lumOff val="80000"/>
            </a:schemeClr>
          </a:solidFill>
        </p:spPr>
        <p:txBody>
          <a:bodyPr wrap="square" rtlCol="0">
            <a:spAutoFit/>
          </a:bodyPr>
          <a:lstStyle/>
          <a:p>
            <a:r>
              <a:rPr lang="ja-JP" altLang="en-US" sz="2400" dirty="0" smtClean="0"/>
              <a:t>吐物処理の詳しい方法は</a:t>
            </a:r>
            <a:r>
              <a:rPr lang="en-US" altLang="ja-JP" sz="2400" dirty="0" smtClean="0"/>
              <a:t>『【</a:t>
            </a:r>
            <a:r>
              <a:rPr lang="ja-JP" altLang="en-US" sz="2400" dirty="0" smtClean="0"/>
              <a:t>食品衛生</a:t>
            </a:r>
            <a:r>
              <a:rPr lang="en-US" altLang="ja-JP" sz="2400" dirty="0" smtClean="0"/>
              <a:t>1-</a:t>
            </a:r>
            <a:r>
              <a:rPr lang="en-US" altLang="ja-JP" sz="2400" dirty="0"/>
              <a:t>2</a:t>
            </a:r>
            <a:r>
              <a:rPr lang="en-US" altLang="ja-JP" sz="2400" dirty="0" smtClean="0"/>
              <a:t>】</a:t>
            </a:r>
            <a:r>
              <a:rPr lang="ja-JP" altLang="en-US" sz="2400" dirty="0" smtClean="0"/>
              <a:t>嘔吐物処理について</a:t>
            </a:r>
            <a:r>
              <a:rPr lang="en-US" altLang="ja-JP" sz="2400" dirty="0"/>
              <a:t>』</a:t>
            </a:r>
            <a:r>
              <a:rPr lang="ja-JP" altLang="en-US" sz="2400" dirty="0" smtClean="0"/>
              <a:t>もご確認ください。</a:t>
            </a:r>
            <a:endParaRPr lang="en-US" altLang="ja-JP" sz="2400" dirty="0"/>
          </a:p>
        </p:txBody>
      </p:sp>
    </p:spTree>
    <p:extLst>
      <p:ext uri="{BB962C8B-B14F-4D97-AF65-F5344CB8AC3E}">
        <p14:creationId xmlns:p14="http://schemas.microsoft.com/office/powerpoint/2010/main" val="89777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0"/>
            <a:ext cx="10515600" cy="1052195"/>
          </a:xfrm>
          <a:prstGeom prst="horizontalScroll">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HG丸ｺﾞｼｯｸM-PRO" panose="020F0600000000000000" pitchFamily="50" charset="-128"/>
                <a:ea typeface="HG丸ｺﾞｼｯｸM-PRO" panose="020F0600000000000000" pitchFamily="50" charset="-128"/>
              </a:rPr>
              <a:t>ノロウイルスの特徴</a:t>
            </a:r>
          </a:p>
        </p:txBody>
      </p:sp>
      <p:sp>
        <p:nvSpPr>
          <p:cNvPr id="4" name="Text Box 33"/>
          <p:cNvSpPr txBox="1">
            <a:spLocks noChangeArrowheads="1"/>
          </p:cNvSpPr>
          <p:nvPr/>
        </p:nvSpPr>
        <p:spPr bwMode="auto">
          <a:xfrm>
            <a:off x="382946" y="1561198"/>
            <a:ext cx="876073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4000"/>
              </a:lnSpc>
              <a:spcBef>
                <a:spcPct val="0"/>
              </a:spcBef>
            </a:pPr>
            <a:r>
              <a:rPr lang="ja-JP" altLang="en-US" sz="2800" dirty="0" smtClean="0">
                <a:latin typeface="HG丸ｺﾞｼｯｸM-PRO" panose="020F0600000000000000" pitchFamily="50" charset="-128"/>
                <a:ea typeface="HG丸ｺﾞｼｯｸM-PRO" panose="020F0600000000000000" pitchFamily="50" charset="-128"/>
              </a:rPr>
              <a:t>冬を中心に一年中発生</a:t>
            </a:r>
            <a:endParaRPr lang="en-US" altLang="ja-JP" sz="2800" dirty="0" smtClean="0">
              <a:latin typeface="HG丸ｺﾞｼｯｸM-PRO" panose="020F0600000000000000" pitchFamily="50" charset="-128"/>
              <a:ea typeface="HG丸ｺﾞｼｯｸM-PRO" panose="020F0600000000000000" pitchFamily="50" charset="-128"/>
            </a:endParaRPr>
          </a:p>
          <a:p>
            <a:pPr>
              <a:lnSpc>
                <a:spcPts val="4000"/>
              </a:lnSpc>
              <a:spcBef>
                <a:spcPct val="0"/>
              </a:spcBef>
            </a:pPr>
            <a:r>
              <a:rPr lang="ja-JP" altLang="en-US" sz="2800" dirty="0">
                <a:latin typeface="HG丸ｺﾞｼｯｸM-PRO" panose="020F0600000000000000" pitchFamily="50" charset="-128"/>
                <a:ea typeface="HG丸ｺﾞｼｯｸM-PRO" panose="020F0600000000000000" pitchFamily="50" charset="-128"/>
              </a:rPr>
              <a:t>乳幼児から高齢者までの広範囲が</a:t>
            </a:r>
            <a:r>
              <a:rPr lang="ja-JP" altLang="en-US" sz="2800" dirty="0" smtClean="0">
                <a:latin typeface="HG丸ｺﾞｼｯｸM-PRO" panose="020F0600000000000000" pitchFamily="50" charset="-128"/>
                <a:ea typeface="HG丸ｺﾞｼｯｸM-PRO" panose="020F0600000000000000" pitchFamily="50" charset="-128"/>
              </a:rPr>
              <a:t>感染する</a:t>
            </a:r>
            <a:endParaRPr lang="en-US" altLang="ja-JP" sz="2800" dirty="0">
              <a:latin typeface="HG丸ｺﾞｼｯｸM-PRO" panose="020F0600000000000000" pitchFamily="50" charset="-128"/>
              <a:ea typeface="HG丸ｺﾞｼｯｸM-PRO" panose="020F0600000000000000" pitchFamily="50" charset="-128"/>
            </a:endParaRPr>
          </a:p>
          <a:p>
            <a:pPr>
              <a:lnSpc>
                <a:spcPts val="4000"/>
              </a:lnSpc>
              <a:spcBef>
                <a:spcPct val="0"/>
              </a:spcBef>
            </a:pPr>
            <a:r>
              <a:rPr lang="ja-JP" altLang="en-US" sz="2800" dirty="0">
                <a:latin typeface="HG丸ｺﾞｼｯｸM-PRO" panose="020F0600000000000000" pitchFamily="50" charset="-128"/>
                <a:ea typeface="HG丸ｺﾞｼｯｸM-PRO" panose="020F0600000000000000" pitchFamily="50" charset="-128"/>
              </a:rPr>
              <a:t>感染力がとても強く少量（</a:t>
            </a:r>
            <a:r>
              <a:rPr lang="en-US" altLang="ja-JP" sz="2800" dirty="0">
                <a:latin typeface="HG丸ｺﾞｼｯｸM-PRO" panose="020F0600000000000000" pitchFamily="50" charset="-128"/>
                <a:ea typeface="HG丸ｺﾞｼｯｸM-PRO" panose="020F0600000000000000" pitchFamily="50" charset="-128"/>
              </a:rPr>
              <a:t>100</a:t>
            </a:r>
            <a:r>
              <a:rPr lang="ja-JP" altLang="en-US" sz="2800" dirty="0">
                <a:latin typeface="HG丸ｺﾞｼｯｸM-PRO" panose="020F0600000000000000" pitchFamily="50" charset="-128"/>
                <a:ea typeface="HG丸ｺﾞｼｯｸM-PRO" panose="020F0600000000000000" pitchFamily="50" charset="-128"/>
              </a:rPr>
              <a:t>個以下）</a:t>
            </a:r>
            <a:r>
              <a:rPr lang="ja-JP" altLang="en-US" sz="2800" dirty="0" smtClean="0">
                <a:latin typeface="HG丸ｺﾞｼｯｸM-PRO" panose="020F0600000000000000" pitchFamily="50" charset="-128"/>
                <a:ea typeface="HG丸ｺﾞｼｯｸM-PRO" panose="020F0600000000000000" pitchFamily="50" charset="-128"/>
              </a:rPr>
              <a:t>でも　　　発症</a:t>
            </a:r>
            <a:r>
              <a:rPr lang="ja-JP" altLang="en-US" sz="2800" dirty="0">
                <a:latin typeface="HG丸ｺﾞｼｯｸM-PRO" panose="020F0600000000000000" pitchFamily="50" charset="-128"/>
                <a:ea typeface="HG丸ｺﾞｼｯｸM-PRO" panose="020F0600000000000000" pitchFamily="50" charset="-128"/>
              </a:rPr>
              <a:t>する</a:t>
            </a:r>
            <a:endParaRPr lang="en-US" altLang="ja-JP" sz="2800" dirty="0">
              <a:latin typeface="HG丸ｺﾞｼｯｸM-PRO" panose="020F0600000000000000" pitchFamily="50" charset="-128"/>
              <a:ea typeface="HG丸ｺﾞｼｯｸM-PRO" panose="020F0600000000000000" pitchFamily="50" charset="-128"/>
            </a:endParaRPr>
          </a:p>
          <a:p>
            <a:pPr>
              <a:lnSpc>
                <a:spcPts val="4000"/>
              </a:lnSpc>
              <a:spcBef>
                <a:spcPct val="0"/>
              </a:spcBef>
            </a:pPr>
            <a:r>
              <a:rPr lang="ja-JP" altLang="en-US" sz="2800" dirty="0">
                <a:latin typeface="HG丸ｺﾞｼｯｸM-PRO" panose="020F0600000000000000" pitchFamily="50" charset="-128"/>
                <a:ea typeface="HG丸ｺﾞｼｯｸM-PRO" panose="020F0600000000000000" pitchFamily="50" charset="-128"/>
              </a:rPr>
              <a:t>乾燥に強く、環境中で長期間生存</a:t>
            </a:r>
            <a:endParaRPr lang="en-US" altLang="ja-JP" sz="2800" dirty="0">
              <a:latin typeface="HG丸ｺﾞｼｯｸM-PRO" panose="020F0600000000000000" pitchFamily="50" charset="-128"/>
              <a:ea typeface="HG丸ｺﾞｼｯｸM-PRO" panose="020F0600000000000000" pitchFamily="50" charset="-128"/>
            </a:endParaRPr>
          </a:p>
          <a:p>
            <a:pPr>
              <a:lnSpc>
                <a:spcPts val="4000"/>
              </a:lnSpc>
              <a:spcBef>
                <a:spcPct val="0"/>
              </a:spcBef>
            </a:pPr>
            <a:r>
              <a:rPr lang="ja-JP" altLang="en-US" sz="2800" dirty="0" smtClean="0">
                <a:latin typeface="HG丸ｺﾞｼｯｸM-PRO" panose="020F0600000000000000" pitchFamily="50" charset="-128"/>
                <a:ea typeface="HG丸ｺﾞｼｯｸM-PRO" panose="020F0600000000000000" pitchFamily="50" charset="-128"/>
              </a:rPr>
              <a:t>集団生活を行う施設では集団</a:t>
            </a:r>
            <a:r>
              <a:rPr lang="ja-JP" altLang="en-US" sz="2800" dirty="0">
                <a:latin typeface="HG丸ｺﾞｼｯｸM-PRO" panose="020F0600000000000000" pitchFamily="50" charset="-128"/>
                <a:ea typeface="HG丸ｺﾞｼｯｸM-PRO" panose="020F0600000000000000" pitchFamily="50" charset="-128"/>
              </a:rPr>
              <a:t>発生を</a:t>
            </a:r>
            <a:r>
              <a:rPr lang="ja-JP" altLang="en-US" sz="2800" dirty="0" smtClean="0">
                <a:latin typeface="HG丸ｺﾞｼｯｸM-PRO" panose="020F0600000000000000" pitchFamily="50" charset="-128"/>
                <a:ea typeface="HG丸ｺﾞｼｯｸM-PRO" panose="020F0600000000000000" pitchFamily="50" charset="-128"/>
              </a:rPr>
              <a:t>起こしやすい</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683" y="2119134"/>
            <a:ext cx="2570162"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9143683" y="1613648"/>
            <a:ext cx="3048317" cy="584775"/>
          </a:xfrm>
          <a:prstGeom prst="rect">
            <a:avLst/>
          </a:prstGeom>
          <a:noFill/>
        </p:spPr>
        <p:txBody>
          <a:bodyPr wrap="square" rtlCol="0">
            <a:spAutoFit/>
          </a:bodyPr>
          <a:lstStyle/>
          <a:p>
            <a:r>
              <a:rPr kumimoji="1" lang="ja-JP" altLang="en-US" sz="3200" dirty="0" smtClean="0"/>
              <a:t>ノロウイルス</a:t>
            </a:r>
            <a:endParaRPr kumimoji="1" lang="ja-JP" altLang="en-US" sz="3200" dirty="0"/>
          </a:p>
        </p:txBody>
      </p:sp>
    </p:spTree>
    <p:extLst>
      <p:ext uri="{BB962C8B-B14F-4D97-AF65-F5344CB8AC3E}">
        <p14:creationId xmlns:p14="http://schemas.microsoft.com/office/powerpoint/2010/main" val="344578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973138" y="0"/>
            <a:ext cx="10515600" cy="823595"/>
          </a:xfrm>
          <a:prstGeom prst="horizontalScroll">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HG丸ｺﾞｼｯｸM-PRO" panose="020F0600000000000000" pitchFamily="50" charset="-128"/>
                <a:ea typeface="HG丸ｺﾞｼｯｸM-PRO" panose="020F0600000000000000" pitchFamily="50" charset="-128"/>
              </a:rPr>
              <a:t>ノロウイルスに感染すると</a:t>
            </a:r>
          </a:p>
        </p:txBody>
      </p:sp>
      <p:graphicFrame>
        <p:nvGraphicFramePr>
          <p:cNvPr id="4" name="Group 50"/>
          <p:cNvGraphicFramePr>
            <a:graphicFrameLocks/>
          </p:cNvGraphicFramePr>
          <p:nvPr>
            <p:extLst>
              <p:ext uri="{D42A27DB-BD31-4B8C-83A1-F6EECF244321}">
                <p14:modId xmlns:p14="http://schemas.microsoft.com/office/powerpoint/2010/main" val="1684232361"/>
              </p:ext>
            </p:extLst>
          </p:nvPr>
        </p:nvGraphicFramePr>
        <p:xfrm>
          <a:off x="312897" y="847090"/>
          <a:ext cx="11836082" cy="4524918"/>
        </p:xfrm>
        <a:graphic>
          <a:graphicData uri="http://schemas.openxmlformats.org/drawingml/2006/table">
            <a:tbl>
              <a:tblPr/>
              <a:tblGrid>
                <a:gridCol w="2026411">
                  <a:extLst>
                    <a:ext uri="{9D8B030D-6E8A-4147-A177-3AD203B41FA5}">
                      <a16:colId xmlns:a16="http://schemas.microsoft.com/office/drawing/2014/main" val="20000"/>
                    </a:ext>
                  </a:extLst>
                </a:gridCol>
                <a:gridCol w="9809671">
                  <a:extLst>
                    <a:ext uri="{9D8B030D-6E8A-4147-A177-3AD203B41FA5}">
                      <a16:colId xmlns:a16="http://schemas.microsoft.com/office/drawing/2014/main" val="20001"/>
                    </a:ext>
                  </a:extLst>
                </a:gridCol>
              </a:tblGrid>
              <a:tr h="67224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潜伏期間</a:t>
                      </a:r>
                    </a:p>
                  </a:txBody>
                  <a:tcPr marL="91448" marR="91448"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2</a:t>
                      </a: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日</a:t>
                      </a:r>
                    </a:p>
                  </a:txBody>
                  <a:tcPr marL="91448" marR="91448"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38078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主な症状</a:t>
                      </a:r>
                    </a:p>
                  </a:txBody>
                  <a:tcPr marL="91448" marR="91448"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・嘔吐、下痢、吐き気、腹痛、軽度な発熱</a:t>
                      </a: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が</a:t>
                      </a:r>
                      <a:r>
                        <a:rPr kumimoji="1" lang="en-US" altLang="ja-JP"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2</a:t>
                      </a: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3</a:t>
                      </a: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日続く。</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・高齢者では下痢や嘔吐に伴う脱水、嘔吐物による窒息で死亡する場合がある。</a:t>
                      </a:r>
                      <a:endParaRPr kumimoji="1" lang="en-US" altLang="ja-JP"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kumimoji="1" lang="ja-JP" altLang="en-US" sz="2800" b="1" i="0" u="sng"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（・感染していても症状が出ない（不顕性感染）場合も多く</a:t>
                      </a:r>
                      <a:r>
                        <a:rPr kumimoji="1" lang="ja-JP" altLang="en-US" sz="28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a:t>
                      </a:r>
                      <a:r>
                        <a:rPr kumimoji="1" lang="ja-JP" altLang="en-US" sz="2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気付かぬうちに感染源となっている可能性がある。）</a:t>
                      </a:r>
                      <a:endParaRPr kumimoji="1" lang="en-US" altLang="ja-JP" sz="2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48" marR="9144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144975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ウイルスの</a:t>
                      </a:r>
                    </a:p>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排出</a:t>
                      </a:r>
                    </a:p>
                  </a:txBody>
                  <a:tcPr marL="91448" marR="91448"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・症状がおさまってからも、ウイルスの排出があり、</a:t>
                      </a:r>
                      <a:r>
                        <a:rPr kumimoji="1" lang="en-US" altLang="ja-JP" sz="2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2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週間から長いと</a:t>
                      </a:r>
                      <a:r>
                        <a:rPr kumimoji="1" lang="en-US" altLang="ja-JP" sz="2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4</a:t>
                      </a:r>
                      <a:r>
                        <a:rPr kumimoji="1" lang="ja-JP" altLang="en-US" sz="2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週間、排便時に排出</a:t>
                      </a: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される。</a:t>
                      </a:r>
                      <a:endParaRPr kumimoji="1" lang="en-US" altLang="ja-JP"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・嘔吐時に、嘔吐物とともに排出される場合もある。</a:t>
                      </a:r>
                    </a:p>
                  </a:txBody>
                  <a:tcPr marL="91448" marR="91448"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659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a:spLocks noGrp="1"/>
          </p:cNvSpPr>
          <p:nvPr>
            <p:ph type="title"/>
          </p:nvPr>
        </p:nvSpPr>
        <p:spPr>
          <a:xfrm>
            <a:off x="952500" y="0"/>
            <a:ext cx="10515600" cy="937895"/>
          </a:xfrm>
          <a:prstGeom prst="horizontalScroll">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defRPr/>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ノロウイルスの主な感染経路（食中毒）</a:t>
            </a:r>
            <a:endParaRPr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814223" y="1358417"/>
            <a:ext cx="745589" cy="584775"/>
          </a:xfrm>
          <a:prstGeom prst="rect">
            <a:avLst/>
          </a:prstGeom>
        </p:spPr>
        <p:txBody>
          <a:bodyPr wrap="square">
            <a:spAutoFit/>
          </a:bodyPr>
          <a:lstStyle/>
          <a:p>
            <a:r>
              <a:rPr lang="ja-JP" altLang="en-US" sz="3200" dirty="0" smtClean="0"/>
              <a:t>①</a:t>
            </a:r>
            <a:endParaRPr lang="ja-JP" altLang="en-US" sz="3200" dirty="0"/>
          </a:p>
        </p:txBody>
      </p:sp>
      <p:sp>
        <p:nvSpPr>
          <p:cNvPr id="5" name="正方形/長方形 4"/>
          <p:cNvSpPr/>
          <p:nvPr/>
        </p:nvSpPr>
        <p:spPr>
          <a:xfrm>
            <a:off x="859445" y="3301754"/>
            <a:ext cx="745589" cy="584775"/>
          </a:xfrm>
          <a:prstGeom prst="rect">
            <a:avLst/>
          </a:prstGeom>
        </p:spPr>
        <p:txBody>
          <a:bodyPr wrap="square">
            <a:spAutoFit/>
          </a:bodyPr>
          <a:lstStyle/>
          <a:p>
            <a:r>
              <a:rPr lang="ja-JP" altLang="en-US" sz="3200" dirty="0" smtClean="0"/>
              <a:t>②</a:t>
            </a:r>
            <a:endParaRPr lang="ja-JP" altLang="en-US" sz="3200" dirty="0"/>
          </a:p>
        </p:txBody>
      </p:sp>
      <p:pic>
        <p:nvPicPr>
          <p:cNvPr id="6" name="Picture 2" descr="https://3.bp.blogspot.com/-VueA9iy4qTM/W-0hPHIffSI/AAAAAAABQQU/-X6scz4vlRoYymvE_A4NEzwAfcEdXn0QgCLcBGAs/s800/virus_fukutsuu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360" y="1220518"/>
            <a:ext cx="1708737" cy="1689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3.bp.blogspot.com/-rZ3MTC4MC0E/UZmCQ63o3GI/AAAAAAAATfE/5cL89pivJq0/s800/ryouri_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0087" y="3425123"/>
            <a:ext cx="1340103" cy="177831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矢印コネクタ 7"/>
          <p:cNvCxnSpPr/>
          <p:nvPr/>
        </p:nvCxnSpPr>
        <p:spPr>
          <a:xfrm>
            <a:off x="3126261" y="4616345"/>
            <a:ext cx="851535" cy="40396"/>
          </a:xfrm>
          <a:prstGeom prst="straightConnector1">
            <a:avLst/>
          </a:prstGeom>
          <a:ln w="1270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3065195" y="2227065"/>
            <a:ext cx="851535" cy="40396"/>
          </a:xfrm>
          <a:prstGeom prst="straightConnector1">
            <a:avLst/>
          </a:prstGeom>
          <a:ln w="127000">
            <a:solidFill>
              <a:srgbClr val="5B9BD5"/>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6" descr="https://1.bp.blogspot.com/-FDYtuWeacO0/UMaeXbwo0jI/AAAAAAAAHzs/RElO0u-LrmM/s1600/kak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4986" y="1586315"/>
            <a:ext cx="1570727" cy="1281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1.bp.blogspot.com/-ffHBaNc2aX4/XhwqXWqgJJI/AAAAAAABW-w/7PKGQLxAy7InP2cEb7SR4ZKuidUTXHi_gCNcBGAsYHQ/s1600/kai_open_asar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4681" y="919393"/>
            <a:ext cx="1608930" cy="1611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3.bp.blogspot.com/-k5kNYHe4C1E/VNgY2vm7mpI/AAAAAAAArfA/xcz1D7rDj10/s800/teisyoku_hiyayakk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7418" y="4017226"/>
            <a:ext cx="1968389" cy="15082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s://3.bp.blogspot.com/-nfoiBALhA-g/WtRzsLFHEMI/AAAAAAABLoQ/g9XhnAg0XVgXq0hJ27d9cXTOwQbtosxFwCLcBGAs/s800/syokuji_couple_smi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2898" y="2739862"/>
            <a:ext cx="2066128" cy="11931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4.bp.blogspot.com/-MiQGGDgZ-7M/VyNdsFrRHjI/AAAAAAAA6O4/-LiA_s-7un025WbfrKLdEKOL00X-LEg7ACLcB/s800/syudan_syokuchudoku.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33756" y="2267461"/>
            <a:ext cx="2280525" cy="213799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線矢印コネクタ 15"/>
          <p:cNvCxnSpPr/>
          <p:nvPr/>
        </p:nvCxnSpPr>
        <p:spPr>
          <a:xfrm>
            <a:off x="7044869" y="2199668"/>
            <a:ext cx="356058" cy="508136"/>
          </a:xfrm>
          <a:prstGeom prst="straightConnector1">
            <a:avLst/>
          </a:prstGeom>
          <a:ln w="1270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561237" y="4194561"/>
            <a:ext cx="839690" cy="421784"/>
          </a:xfrm>
          <a:prstGeom prst="straightConnector1">
            <a:avLst/>
          </a:prstGeom>
          <a:ln w="1270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9085624" y="3371126"/>
            <a:ext cx="851535" cy="40396"/>
          </a:xfrm>
          <a:prstGeom prst="straightConnector1">
            <a:avLst/>
          </a:prstGeom>
          <a:ln w="127000">
            <a:solidFill>
              <a:srgbClr val="5B9BD5"/>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277123">
            <a:off x="4754597" y="136044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277123">
            <a:off x="4609869" y="4029976"/>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83365">
            <a:off x="6323112" y="1520942"/>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83365">
            <a:off x="6018596" y="453012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p:cNvSpPr txBox="1"/>
          <p:nvPr/>
        </p:nvSpPr>
        <p:spPr>
          <a:xfrm>
            <a:off x="1436496" y="2896252"/>
            <a:ext cx="1874754" cy="461665"/>
          </a:xfrm>
          <a:prstGeom prst="rect">
            <a:avLst/>
          </a:prstGeom>
          <a:noFill/>
        </p:spPr>
        <p:txBody>
          <a:bodyPr wrap="square" rtlCol="0">
            <a:spAutoFit/>
          </a:bodyPr>
          <a:lstStyle/>
          <a:p>
            <a:r>
              <a:rPr lang="ja-JP" altLang="en-US" sz="2400" dirty="0" smtClean="0"/>
              <a:t>患者が排出</a:t>
            </a:r>
            <a:endParaRPr kumimoji="1" lang="ja-JP" altLang="en-US" sz="2400" dirty="0"/>
          </a:p>
        </p:txBody>
      </p:sp>
      <p:sp>
        <p:nvSpPr>
          <p:cNvPr id="27" name="テキスト ボックス 26"/>
          <p:cNvSpPr txBox="1"/>
          <p:nvPr/>
        </p:nvSpPr>
        <p:spPr>
          <a:xfrm>
            <a:off x="1700806" y="5138827"/>
            <a:ext cx="1257300" cy="461665"/>
          </a:xfrm>
          <a:prstGeom prst="rect">
            <a:avLst/>
          </a:prstGeom>
          <a:noFill/>
        </p:spPr>
        <p:txBody>
          <a:bodyPr wrap="square" rtlCol="0">
            <a:spAutoFit/>
          </a:bodyPr>
          <a:lstStyle/>
          <a:p>
            <a:r>
              <a:rPr kumimoji="1" lang="ja-JP" altLang="en-US" sz="2400" dirty="0" smtClean="0"/>
              <a:t>感染者</a:t>
            </a:r>
            <a:endParaRPr kumimoji="1" lang="ja-JP" altLang="en-US" sz="2400" dirty="0"/>
          </a:p>
        </p:txBody>
      </p:sp>
      <p:sp>
        <p:nvSpPr>
          <p:cNvPr id="28" name="テキスト ボックス 27"/>
          <p:cNvSpPr txBox="1"/>
          <p:nvPr/>
        </p:nvSpPr>
        <p:spPr>
          <a:xfrm>
            <a:off x="2815272" y="2447974"/>
            <a:ext cx="1640100" cy="461665"/>
          </a:xfrm>
          <a:prstGeom prst="rect">
            <a:avLst/>
          </a:prstGeom>
          <a:noFill/>
        </p:spPr>
        <p:txBody>
          <a:bodyPr wrap="square" rtlCol="0">
            <a:spAutoFit/>
          </a:bodyPr>
          <a:lstStyle/>
          <a:p>
            <a:r>
              <a:rPr lang="ja-JP" altLang="en-US" sz="2000" dirty="0"/>
              <a:t>川</a:t>
            </a:r>
            <a:r>
              <a:rPr lang="ja-JP" altLang="en-US" sz="2400" dirty="0" smtClean="0"/>
              <a:t>から</a:t>
            </a:r>
            <a:r>
              <a:rPr lang="ja-JP" altLang="en-US" sz="2000" dirty="0" smtClean="0"/>
              <a:t>海へ</a:t>
            </a:r>
            <a:endParaRPr kumimoji="1" lang="ja-JP" altLang="en-US" sz="2000" dirty="0"/>
          </a:p>
        </p:txBody>
      </p:sp>
      <p:sp>
        <p:nvSpPr>
          <p:cNvPr id="29" name="テキスト ボックス 28"/>
          <p:cNvSpPr txBox="1"/>
          <p:nvPr/>
        </p:nvSpPr>
        <p:spPr>
          <a:xfrm>
            <a:off x="4591805" y="2837576"/>
            <a:ext cx="1966881" cy="707886"/>
          </a:xfrm>
          <a:prstGeom prst="rect">
            <a:avLst/>
          </a:prstGeom>
          <a:noFill/>
        </p:spPr>
        <p:txBody>
          <a:bodyPr wrap="square" rtlCol="0">
            <a:spAutoFit/>
          </a:bodyPr>
          <a:lstStyle/>
          <a:p>
            <a:r>
              <a:rPr lang="ja-JP" altLang="en-US" sz="2000" dirty="0"/>
              <a:t>二枚貝</a:t>
            </a:r>
            <a:r>
              <a:rPr lang="ja-JP" altLang="en-US" sz="2000" dirty="0" smtClean="0"/>
              <a:t>に</a:t>
            </a:r>
            <a:endParaRPr lang="en-US" altLang="ja-JP" sz="2000" dirty="0" smtClean="0"/>
          </a:p>
          <a:p>
            <a:r>
              <a:rPr lang="ja-JP" altLang="en-US" sz="2000" dirty="0" smtClean="0"/>
              <a:t>ウイルスが蓄積</a:t>
            </a:r>
            <a:endParaRPr kumimoji="1" lang="ja-JP" altLang="en-US" sz="2000" dirty="0"/>
          </a:p>
        </p:txBody>
      </p:sp>
      <p:sp>
        <p:nvSpPr>
          <p:cNvPr id="30" name="テキスト ボックス 29"/>
          <p:cNvSpPr txBox="1"/>
          <p:nvPr/>
        </p:nvSpPr>
        <p:spPr>
          <a:xfrm>
            <a:off x="3122917" y="4938772"/>
            <a:ext cx="1257300" cy="400110"/>
          </a:xfrm>
          <a:prstGeom prst="rect">
            <a:avLst/>
          </a:prstGeom>
          <a:noFill/>
        </p:spPr>
        <p:txBody>
          <a:bodyPr wrap="square" rtlCol="0">
            <a:spAutoFit/>
          </a:bodyPr>
          <a:lstStyle/>
          <a:p>
            <a:r>
              <a:rPr lang="ja-JP" altLang="en-US" sz="2000" dirty="0"/>
              <a:t>調理</a:t>
            </a:r>
            <a:endParaRPr kumimoji="1" lang="ja-JP" altLang="en-US" sz="2000" dirty="0"/>
          </a:p>
        </p:txBody>
      </p:sp>
      <p:sp>
        <p:nvSpPr>
          <p:cNvPr id="31" name="テキスト ボックス 30"/>
          <p:cNvSpPr txBox="1"/>
          <p:nvPr/>
        </p:nvSpPr>
        <p:spPr>
          <a:xfrm>
            <a:off x="4419240" y="5433071"/>
            <a:ext cx="2627755" cy="400110"/>
          </a:xfrm>
          <a:prstGeom prst="rect">
            <a:avLst/>
          </a:prstGeom>
          <a:noFill/>
        </p:spPr>
        <p:txBody>
          <a:bodyPr wrap="square" rtlCol="0">
            <a:spAutoFit/>
          </a:bodyPr>
          <a:lstStyle/>
          <a:p>
            <a:r>
              <a:rPr lang="ja-JP" altLang="en-US" sz="2000" dirty="0" smtClean="0"/>
              <a:t>ノロウイルスが付着</a:t>
            </a:r>
            <a:endParaRPr kumimoji="1" lang="ja-JP" altLang="en-US" sz="2000" dirty="0"/>
          </a:p>
        </p:txBody>
      </p:sp>
      <p:sp>
        <p:nvSpPr>
          <p:cNvPr id="32" name="テキスト ボックス 31"/>
          <p:cNvSpPr txBox="1"/>
          <p:nvPr/>
        </p:nvSpPr>
        <p:spPr>
          <a:xfrm>
            <a:off x="7759757" y="3947266"/>
            <a:ext cx="1257300" cy="400110"/>
          </a:xfrm>
          <a:prstGeom prst="rect">
            <a:avLst/>
          </a:prstGeom>
          <a:noFill/>
        </p:spPr>
        <p:txBody>
          <a:bodyPr wrap="square" rtlCol="0">
            <a:spAutoFit/>
          </a:bodyPr>
          <a:lstStyle/>
          <a:p>
            <a:r>
              <a:rPr lang="ja-JP" altLang="en-US" sz="2000" dirty="0"/>
              <a:t>食</a:t>
            </a:r>
            <a:r>
              <a:rPr lang="ja-JP" altLang="en-US" sz="2000" dirty="0" smtClean="0"/>
              <a:t>べる</a:t>
            </a:r>
            <a:endParaRPr kumimoji="1" lang="ja-JP" altLang="en-US" sz="2000" dirty="0"/>
          </a:p>
        </p:txBody>
      </p:sp>
      <p:sp>
        <p:nvSpPr>
          <p:cNvPr id="33" name="テキスト ボックス 32"/>
          <p:cNvSpPr txBox="1"/>
          <p:nvPr/>
        </p:nvSpPr>
        <p:spPr>
          <a:xfrm>
            <a:off x="10245367" y="4468995"/>
            <a:ext cx="1768913" cy="400110"/>
          </a:xfrm>
          <a:prstGeom prst="rect">
            <a:avLst/>
          </a:prstGeom>
          <a:noFill/>
        </p:spPr>
        <p:txBody>
          <a:bodyPr wrap="square" rtlCol="0">
            <a:spAutoFit/>
          </a:bodyPr>
          <a:lstStyle/>
          <a:p>
            <a:r>
              <a:rPr lang="ja-JP" altLang="en-US" sz="2000" dirty="0" smtClean="0"/>
              <a:t>感染・発病</a:t>
            </a:r>
            <a:endParaRPr kumimoji="1" lang="ja-JP" altLang="en-US" sz="2000" dirty="0"/>
          </a:p>
        </p:txBody>
      </p:sp>
    </p:spTree>
    <p:extLst>
      <p:ext uri="{BB962C8B-B14F-4D97-AF65-F5344CB8AC3E}">
        <p14:creationId xmlns:p14="http://schemas.microsoft.com/office/powerpoint/2010/main" val="55480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a:spLocks noGrp="1"/>
          </p:cNvSpPr>
          <p:nvPr>
            <p:ph type="title"/>
          </p:nvPr>
        </p:nvSpPr>
        <p:spPr>
          <a:xfrm>
            <a:off x="838200" y="0"/>
            <a:ext cx="10515600" cy="732155"/>
          </a:xfrm>
          <a:prstGeom prst="horizontalScroll">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defRPr/>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ノロウイルスの主な感染経路（感染症）</a:t>
            </a:r>
            <a:endParaRPr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465405" y="1245244"/>
            <a:ext cx="745589" cy="584775"/>
          </a:xfrm>
          <a:prstGeom prst="rect">
            <a:avLst/>
          </a:prstGeom>
        </p:spPr>
        <p:txBody>
          <a:bodyPr wrap="square">
            <a:spAutoFit/>
          </a:bodyPr>
          <a:lstStyle/>
          <a:p>
            <a:r>
              <a:rPr lang="ja-JP" altLang="en-US" sz="3200" dirty="0"/>
              <a:t>③</a:t>
            </a:r>
          </a:p>
        </p:txBody>
      </p:sp>
      <p:sp>
        <p:nvSpPr>
          <p:cNvPr id="5" name="正方形/長方形 4"/>
          <p:cNvSpPr/>
          <p:nvPr/>
        </p:nvSpPr>
        <p:spPr>
          <a:xfrm>
            <a:off x="465404" y="2815710"/>
            <a:ext cx="745589" cy="584775"/>
          </a:xfrm>
          <a:prstGeom prst="rect">
            <a:avLst/>
          </a:prstGeom>
        </p:spPr>
        <p:txBody>
          <a:bodyPr wrap="square">
            <a:spAutoFit/>
          </a:bodyPr>
          <a:lstStyle/>
          <a:p>
            <a:r>
              <a:rPr lang="ja-JP" altLang="en-US" sz="3200" dirty="0" smtClean="0"/>
              <a:t>④</a:t>
            </a:r>
            <a:endParaRPr lang="ja-JP" altLang="en-US" sz="3200" dirty="0"/>
          </a:p>
        </p:txBody>
      </p:sp>
      <p:pic>
        <p:nvPicPr>
          <p:cNvPr id="6" name="Picture 2" descr="https://3.bp.blogspot.com/-eYleDEqAY3Y/WUJG4OxS8-I/AAAAAAABE0o/xUqPsvIZMkYvQ3AP-EgImvGcQFIrXM7VgCLcBGAs/s800/virus_fukutsuu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842" y="799945"/>
            <a:ext cx="1219961" cy="1349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3.bp.blogspot.com/-juvYA99EPAA/VJ6XjWxy8XI/AAAAAAAAqM0/bHcY2O3rxac/s800/kaigo_syokujikaij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9047" y="621051"/>
            <a:ext cx="2299863" cy="21101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4.bp.blogspot.com/-zMAWNK7rnkA/WUJG2kAzn0I/AAAAAAABE0c/Re78TR5YL_gr1XRh5b16w9daw7eD7s8cACLcBGAs/s800/souji_table_fuku_cle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3139" y="2389032"/>
            <a:ext cx="1717363" cy="1717363"/>
          </a:xfrm>
          <a:prstGeom prst="rect">
            <a:avLst/>
          </a:prstGeom>
          <a:noFill/>
          <a:extLst>
            <a:ext uri="{909E8E84-426E-40DD-AFC4-6F175D3DCCD1}">
              <a14:hiddenFill xmlns:a14="http://schemas.microsoft.com/office/drawing/2010/main">
                <a:solidFill>
                  <a:srgbClr val="FFFFFF"/>
                </a:solidFill>
              </a14:hiddenFill>
            </a:ext>
          </a:extLst>
        </p:spPr>
      </p:pic>
      <p:pic>
        <p:nvPicPr>
          <p:cNvPr id="9" name="図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6793" y="4567018"/>
            <a:ext cx="833975" cy="7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2657236" y="4691002"/>
            <a:ext cx="1759937" cy="646331"/>
          </a:xfrm>
          <a:prstGeom prst="rect">
            <a:avLst/>
          </a:prstGeom>
          <a:noFill/>
        </p:spPr>
        <p:txBody>
          <a:bodyPr wrap="square" rtlCol="0">
            <a:spAutoFit/>
          </a:bodyPr>
          <a:lstStyle/>
          <a:p>
            <a:r>
              <a:rPr kumimoji="1" lang="ja-JP" altLang="en-US" dirty="0"/>
              <a:t>ウイルス</a:t>
            </a:r>
            <a:r>
              <a:rPr kumimoji="1" lang="ja-JP" altLang="en-US" dirty="0" smtClean="0"/>
              <a:t>に</a:t>
            </a:r>
            <a:endParaRPr kumimoji="1" lang="en-US" altLang="ja-JP" dirty="0" smtClean="0"/>
          </a:p>
          <a:p>
            <a:r>
              <a:rPr kumimoji="1" lang="ja-JP" altLang="en-US" dirty="0" smtClean="0"/>
              <a:t>汚染された</a:t>
            </a:r>
            <a:r>
              <a:rPr lang="ja-JP" altLang="en-US" dirty="0" smtClean="0"/>
              <a:t>物</a:t>
            </a:r>
            <a:endParaRPr kumimoji="1" lang="ja-JP" altLang="en-US" dirty="0"/>
          </a:p>
        </p:txBody>
      </p:sp>
      <p:sp>
        <p:nvSpPr>
          <p:cNvPr id="11" name="テキスト ボックス 10"/>
          <p:cNvSpPr txBox="1"/>
          <p:nvPr/>
        </p:nvSpPr>
        <p:spPr>
          <a:xfrm>
            <a:off x="3082978" y="3536670"/>
            <a:ext cx="1653540" cy="646331"/>
          </a:xfrm>
          <a:prstGeom prst="rect">
            <a:avLst/>
          </a:prstGeom>
          <a:noFill/>
        </p:spPr>
        <p:txBody>
          <a:bodyPr wrap="square" rtlCol="0">
            <a:spAutoFit/>
          </a:bodyPr>
          <a:lstStyle/>
          <a:p>
            <a:r>
              <a:rPr lang="ja-JP" altLang="en-US" dirty="0" smtClean="0"/>
              <a:t>患者の糞便や嘔吐物を</a:t>
            </a:r>
            <a:r>
              <a:rPr kumimoji="1" lang="ja-JP" altLang="en-US" dirty="0" smtClean="0"/>
              <a:t>処理</a:t>
            </a:r>
            <a:endParaRPr kumimoji="1" lang="ja-JP" altLang="en-US" dirty="0"/>
          </a:p>
        </p:txBody>
      </p:sp>
      <p:sp>
        <p:nvSpPr>
          <p:cNvPr id="12" name="テキスト ボックス 11"/>
          <p:cNvSpPr txBox="1"/>
          <p:nvPr/>
        </p:nvSpPr>
        <p:spPr>
          <a:xfrm>
            <a:off x="2758807" y="1870503"/>
            <a:ext cx="1257300" cy="369332"/>
          </a:xfrm>
          <a:prstGeom prst="rect">
            <a:avLst/>
          </a:prstGeom>
          <a:noFill/>
        </p:spPr>
        <p:txBody>
          <a:bodyPr wrap="square" rtlCol="0">
            <a:spAutoFit/>
          </a:bodyPr>
          <a:lstStyle/>
          <a:p>
            <a:r>
              <a:rPr kumimoji="1" lang="ja-JP" altLang="en-US" dirty="0" smtClean="0"/>
              <a:t>感染者</a:t>
            </a:r>
            <a:endParaRPr kumimoji="1" lang="ja-JP" altLang="en-US" dirty="0"/>
          </a:p>
        </p:txBody>
      </p:sp>
      <p:pic>
        <p:nvPicPr>
          <p:cNvPr id="13" name="Picture 10" descr="https://1.bp.blogspot.com/-dCIAKZNuNiU/XlS6Xthl3KI/AAAAAAABXcU/IZKsWDI4NbgUUG9PSkexvOkKa_SiEreegCNcBGAsYHQ/s1600/virus_ha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4915" y="3810610"/>
            <a:ext cx="1420847" cy="14208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4.bp.blogspot.com/-MiQGGDgZ-7M/VyNdsFrRHjI/AAAAAAAA6O4/-LiA_s-7un025WbfrKLdEKOL00X-LEg7ACLcB/s800/syudan_syokuchudoku.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7365" y="2102482"/>
            <a:ext cx="2280525" cy="213799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矢印コネクタ 14"/>
          <p:cNvCxnSpPr/>
          <p:nvPr/>
        </p:nvCxnSpPr>
        <p:spPr>
          <a:xfrm>
            <a:off x="8030618" y="2279982"/>
            <a:ext cx="1275039" cy="455101"/>
          </a:xfrm>
          <a:prstGeom prst="straightConnector1">
            <a:avLst/>
          </a:prstGeom>
          <a:ln w="1270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7921236" y="3704459"/>
            <a:ext cx="1227632" cy="578451"/>
          </a:xfrm>
          <a:prstGeom prst="straightConnector1">
            <a:avLst/>
          </a:prstGeom>
          <a:ln w="1270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651632" y="4540496"/>
            <a:ext cx="1840230" cy="369332"/>
          </a:xfrm>
          <a:prstGeom prst="rect">
            <a:avLst/>
          </a:prstGeom>
          <a:noFill/>
        </p:spPr>
        <p:txBody>
          <a:bodyPr wrap="square" rtlCol="0">
            <a:spAutoFit/>
          </a:bodyPr>
          <a:lstStyle/>
          <a:p>
            <a:r>
              <a:rPr lang="ja-JP" altLang="en-US" dirty="0"/>
              <a:t>口</a:t>
            </a:r>
            <a:r>
              <a:rPr lang="ja-JP" altLang="en-US" dirty="0" smtClean="0"/>
              <a:t>から取り込む</a:t>
            </a:r>
            <a:endParaRPr kumimoji="1" lang="ja-JP" altLang="en-US" dirty="0"/>
          </a:p>
        </p:txBody>
      </p:sp>
      <p:sp>
        <p:nvSpPr>
          <p:cNvPr id="18" name="テキスト ボックス 17"/>
          <p:cNvSpPr txBox="1"/>
          <p:nvPr/>
        </p:nvSpPr>
        <p:spPr>
          <a:xfrm>
            <a:off x="10096500" y="4247785"/>
            <a:ext cx="1651390" cy="369332"/>
          </a:xfrm>
          <a:prstGeom prst="rect">
            <a:avLst/>
          </a:prstGeom>
          <a:noFill/>
        </p:spPr>
        <p:txBody>
          <a:bodyPr wrap="square" rtlCol="0">
            <a:spAutoFit/>
          </a:bodyPr>
          <a:lstStyle/>
          <a:p>
            <a:r>
              <a:rPr lang="ja-JP" altLang="en-US" dirty="0" smtClean="0"/>
              <a:t>感染・発病</a:t>
            </a:r>
            <a:endParaRPr kumimoji="1" lang="ja-JP" altLang="en-US" dirty="0"/>
          </a:p>
        </p:txBody>
      </p:sp>
      <p:cxnSp>
        <p:nvCxnSpPr>
          <p:cNvPr id="19" name="直線矢印コネクタ 18"/>
          <p:cNvCxnSpPr/>
          <p:nvPr/>
        </p:nvCxnSpPr>
        <p:spPr>
          <a:xfrm>
            <a:off x="4136810" y="1854538"/>
            <a:ext cx="946597" cy="15965"/>
          </a:xfrm>
          <a:prstGeom prst="straightConnector1">
            <a:avLst/>
          </a:prstGeom>
          <a:ln w="1270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845364" y="3704459"/>
            <a:ext cx="952024" cy="521626"/>
          </a:xfrm>
          <a:prstGeom prst="straightConnector1">
            <a:avLst/>
          </a:prstGeom>
          <a:ln w="1270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4428798" y="4675018"/>
            <a:ext cx="953251" cy="357817"/>
          </a:xfrm>
          <a:prstGeom prst="straightConnector1">
            <a:avLst/>
          </a:prstGeom>
          <a:ln w="1270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610108" y="5284472"/>
            <a:ext cx="1257300" cy="369332"/>
          </a:xfrm>
          <a:prstGeom prst="rect">
            <a:avLst/>
          </a:prstGeom>
          <a:noFill/>
        </p:spPr>
        <p:txBody>
          <a:bodyPr wrap="square" rtlCol="0">
            <a:spAutoFit/>
          </a:bodyPr>
          <a:lstStyle/>
          <a:p>
            <a:r>
              <a:rPr lang="ja-JP" altLang="en-US" dirty="0"/>
              <a:t>触</a:t>
            </a:r>
            <a:r>
              <a:rPr lang="ja-JP" altLang="en-US" dirty="0" smtClean="0"/>
              <a:t>れる</a:t>
            </a:r>
            <a:endParaRPr kumimoji="1" lang="ja-JP" altLang="en-US" dirty="0"/>
          </a:p>
        </p:txBody>
      </p:sp>
      <p:pic>
        <p:nvPicPr>
          <p:cNvPr id="2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277123">
            <a:off x="1258919" y="442784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277123">
            <a:off x="1449452" y="2996139"/>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277123">
            <a:off x="5746375" y="3703394"/>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183365">
            <a:off x="6806244" y="425053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5817355" y="5298428"/>
            <a:ext cx="1800493" cy="369332"/>
          </a:xfrm>
          <a:prstGeom prst="rect">
            <a:avLst/>
          </a:prstGeom>
        </p:spPr>
        <p:txBody>
          <a:bodyPr wrap="none">
            <a:spAutoFit/>
          </a:bodyPr>
          <a:lstStyle/>
          <a:p>
            <a:r>
              <a:rPr kumimoji="1" lang="ja-JP" altLang="en-US" dirty="0" smtClean="0"/>
              <a:t>ウイルスが付着</a:t>
            </a:r>
            <a:endParaRPr lang="ja-JP" altLang="en-US" dirty="0"/>
          </a:p>
        </p:txBody>
      </p:sp>
      <p:sp>
        <p:nvSpPr>
          <p:cNvPr id="29" name="テキスト ボックス 28"/>
          <p:cNvSpPr txBox="1"/>
          <p:nvPr/>
        </p:nvSpPr>
        <p:spPr>
          <a:xfrm>
            <a:off x="5823197" y="2659646"/>
            <a:ext cx="1896627" cy="646331"/>
          </a:xfrm>
          <a:prstGeom prst="rect">
            <a:avLst/>
          </a:prstGeom>
          <a:noFill/>
        </p:spPr>
        <p:txBody>
          <a:bodyPr wrap="square" rtlCol="0">
            <a:spAutoFit/>
          </a:bodyPr>
          <a:lstStyle/>
          <a:p>
            <a:r>
              <a:rPr lang="ja-JP" altLang="en-US" dirty="0" smtClean="0"/>
              <a:t>接触</a:t>
            </a:r>
            <a:endParaRPr lang="en-US" altLang="ja-JP" dirty="0" smtClean="0"/>
          </a:p>
          <a:p>
            <a:r>
              <a:rPr kumimoji="1" lang="ja-JP" altLang="en-US" dirty="0" smtClean="0"/>
              <a:t>飛沫を受け</a:t>
            </a:r>
            <a:r>
              <a:rPr lang="ja-JP" altLang="en-US" dirty="0"/>
              <a:t>る</a:t>
            </a:r>
            <a:endParaRPr kumimoji="1" lang="ja-JP" altLang="en-US" dirty="0"/>
          </a:p>
        </p:txBody>
      </p:sp>
    </p:spTree>
    <p:extLst>
      <p:ext uri="{BB962C8B-B14F-4D97-AF65-F5344CB8AC3E}">
        <p14:creationId xmlns:p14="http://schemas.microsoft.com/office/powerpoint/2010/main" val="387785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0580" y="-18864"/>
            <a:ext cx="10515600" cy="845820"/>
          </a:xfrm>
          <a:prstGeom prst="horizontalScroll">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ノロウイルス感染</a:t>
            </a:r>
            <a:r>
              <a:rPr lang="ja-JP" altLang="en-US" sz="2800" dirty="0">
                <a:solidFill>
                  <a:schemeClr val="tx1"/>
                </a:solidFill>
                <a:latin typeface="HG丸ｺﾞｼｯｸM-PRO" panose="020F0600000000000000" pitchFamily="50" charset="-128"/>
                <a:ea typeface="HG丸ｺﾞｼｯｸM-PRO" panose="020F0600000000000000" pitchFamily="50" charset="-128"/>
              </a:rPr>
              <a:t>予防の４原則</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670911" y="1133508"/>
            <a:ext cx="5139260" cy="228732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30580" y="1382891"/>
            <a:ext cx="4875941" cy="1815882"/>
          </a:xfrm>
          <a:prstGeom prst="rect">
            <a:avLst/>
          </a:prstGeom>
          <a:noFill/>
        </p:spPr>
        <p:txBody>
          <a:bodyPr wrap="square" rtlCol="0">
            <a:spAutoFit/>
          </a:bodyPr>
          <a:lstStyle/>
          <a:p>
            <a:r>
              <a:rPr kumimoji="1" lang="ja-JP" altLang="en-US" sz="2800" dirty="0" smtClean="0"/>
              <a:t>・消化器症状などを有している人は</a:t>
            </a:r>
            <a:r>
              <a:rPr lang="ja-JP" altLang="en-US" sz="2800" dirty="0" smtClean="0"/>
              <a:t>健康者との接触や、食品の扱いはさせない</a:t>
            </a:r>
            <a:endParaRPr lang="en-US" altLang="ja-JP" sz="2800" dirty="0" smtClean="0"/>
          </a:p>
          <a:p>
            <a:r>
              <a:rPr kumimoji="1" lang="ja-JP" altLang="en-US" sz="2800" dirty="0" smtClean="0"/>
              <a:t>・作着着は衛生的に取り扱う</a:t>
            </a:r>
            <a:endParaRPr kumimoji="1" lang="ja-JP" altLang="en-US" sz="2800" dirty="0"/>
          </a:p>
        </p:txBody>
      </p:sp>
      <p:sp>
        <p:nvSpPr>
          <p:cNvPr id="4" name="角丸四角形 3"/>
          <p:cNvSpPr/>
          <p:nvPr/>
        </p:nvSpPr>
        <p:spPr>
          <a:xfrm>
            <a:off x="274559" y="820628"/>
            <a:ext cx="3189160" cy="48070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smtClean="0">
                <a:latin typeface="HG丸ｺﾞｼｯｸM-PRO" panose="020F0600000000000000" pitchFamily="50" charset="-128"/>
                <a:ea typeface="HG丸ｺﾞｼｯｸM-PRO" panose="020F0600000000000000" pitchFamily="50" charset="-128"/>
              </a:rPr>
              <a:t>①持ち込まない</a:t>
            </a:r>
            <a:r>
              <a:rPr lang="ja-JP" altLang="en-US" sz="2000" dirty="0" smtClean="0">
                <a:latin typeface="HG丸ｺﾞｼｯｸM-PRO" panose="020F0600000000000000" pitchFamily="50" charset="-128"/>
                <a:ea typeface="HG丸ｺﾞｼｯｸM-PRO" panose="020F0600000000000000" pitchFamily="50" charset="-128"/>
              </a:rPr>
              <a:t>　</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670912" y="3727380"/>
            <a:ext cx="5139260" cy="1733869"/>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52124" y="4058670"/>
            <a:ext cx="4533362" cy="1384995"/>
          </a:xfrm>
          <a:prstGeom prst="rect">
            <a:avLst/>
          </a:prstGeom>
          <a:noFill/>
        </p:spPr>
        <p:txBody>
          <a:bodyPr wrap="square" rtlCol="0">
            <a:spAutoFit/>
          </a:bodyPr>
          <a:lstStyle/>
          <a:p>
            <a:r>
              <a:rPr kumimoji="1" lang="ja-JP" altLang="en-US" dirty="0" smtClean="0"/>
              <a:t>・</a:t>
            </a:r>
            <a:r>
              <a:rPr kumimoji="1" lang="ja-JP" altLang="en-US" sz="2800" dirty="0" smtClean="0"/>
              <a:t>ノロウイルスが死滅させるには、</a:t>
            </a:r>
            <a:r>
              <a:rPr kumimoji="1" lang="en-US" altLang="ja-JP" sz="2800" dirty="0" smtClean="0"/>
              <a:t>85</a:t>
            </a:r>
            <a:r>
              <a:rPr kumimoji="1" lang="ja-JP" altLang="en-US" sz="2800" dirty="0" smtClean="0"/>
              <a:t>～</a:t>
            </a:r>
            <a:r>
              <a:rPr kumimoji="1" lang="en-US" altLang="ja-JP" sz="2800" dirty="0" smtClean="0"/>
              <a:t>90</a:t>
            </a:r>
            <a:r>
              <a:rPr kumimoji="1" lang="ja-JP" altLang="en-US" sz="2800" dirty="0" smtClean="0"/>
              <a:t>℃で</a:t>
            </a:r>
            <a:r>
              <a:rPr kumimoji="1" lang="en-US" altLang="ja-JP" sz="2800" dirty="0" smtClean="0"/>
              <a:t>90</a:t>
            </a:r>
            <a:r>
              <a:rPr kumimoji="1" lang="ja-JP" altLang="en-US" sz="2800" dirty="0" smtClean="0"/>
              <a:t>秒以上の加熱が必要</a:t>
            </a:r>
            <a:endParaRPr kumimoji="1" lang="ja-JP" altLang="en-US" sz="2800" dirty="0"/>
          </a:p>
        </p:txBody>
      </p:sp>
      <p:sp>
        <p:nvSpPr>
          <p:cNvPr id="10" name="角丸四角形 9"/>
          <p:cNvSpPr/>
          <p:nvPr/>
        </p:nvSpPr>
        <p:spPr>
          <a:xfrm>
            <a:off x="174401" y="3587765"/>
            <a:ext cx="2196832" cy="47090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smtClean="0">
                <a:latin typeface="HG丸ｺﾞｼｯｸM-PRO" panose="020F0600000000000000" pitchFamily="50" charset="-128"/>
                <a:ea typeface="HG丸ｺﾞｼｯｸM-PRO" panose="020F0600000000000000" pitchFamily="50" charset="-128"/>
              </a:rPr>
              <a:t>③加熱する</a:t>
            </a:r>
            <a:endParaRPr lang="ja-JP" altLang="en-US" sz="2800"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6580254" y="1168906"/>
            <a:ext cx="5272027" cy="2313666"/>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670170" y="1494884"/>
            <a:ext cx="5164077" cy="2092881"/>
          </a:xfrm>
          <a:prstGeom prst="rect">
            <a:avLst/>
          </a:prstGeom>
          <a:noFill/>
        </p:spPr>
        <p:txBody>
          <a:bodyPr wrap="square" rtlCol="0">
            <a:spAutoFit/>
          </a:bodyPr>
          <a:lstStyle/>
          <a:p>
            <a:pPr>
              <a:defRPr/>
            </a:pPr>
            <a:r>
              <a:rPr lang="ja-JP" altLang="en-US" sz="2800" dirty="0" smtClean="0"/>
              <a:t>・適切な手洗いの実施</a:t>
            </a:r>
            <a:endParaRPr lang="en-US" altLang="ja-JP" sz="2800" dirty="0" smtClean="0"/>
          </a:p>
          <a:p>
            <a:pPr>
              <a:defRPr/>
            </a:pPr>
            <a:r>
              <a:rPr lang="ja-JP" altLang="en-US" sz="2800" dirty="0" smtClean="0"/>
              <a:t>・</a:t>
            </a:r>
            <a:r>
              <a:rPr lang="ja-JP" altLang="en-US" sz="2800" dirty="0"/>
              <a:t>トイレの維持管理、</a:t>
            </a:r>
            <a:r>
              <a:rPr lang="ja-JP" altLang="en-US" sz="2800" dirty="0" smtClean="0"/>
              <a:t>清掃消毒</a:t>
            </a:r>
            <a:endParaRPr lang="en-US" altLang="ja-JP" sz="2800" dirty="0" smtClean="0"/>
          </a:p>
          <a:p>
            <a:pPr>
              <a:defRPr/>
            </a:pPr>
            <a:r>
              <a:rPr lang="ja-JP" altLang="en-US" sz="2800" dirty="0"/>
              <a:t>・</a:t>
            </a:r>
            <a:r>
              <a:rPr lang="ja-JP" altLang="en-US" sz="2800" dirty="0" smtClean="0"/>
              <a:t>嘔吐物</a:t>
            </a:r>
            <a:r>
              <a:rPr lang="ja-JP" altLang="en-US" sz="2800" dirty="0"/>
              <a:t>の適切な</a:t>
            </a:r>
            <a:r>
              <a:rPr lang="ja-JP" altLang="en-US" sz="2800" dirty="0" smtClean="0"/>
              <a:t>処理</a:t>
            </a:r>
            <a:endParaRPr lang="en-US" altLang="ja-JP" sz="2800" dirty="0" smtClean="0"/>
          </a:p>
          <a:p>
            <a:pPr>
              <a:defRPr/>
            </a:pPr>
            <a:r>
              <a:rPr lang="ja-JP" altLang="en-US" sz="2800" dirty="0" smtClean="0"/>
              <a:t>・人がよく触れる場所を消毒</a:t>
            </a:r>
            <a:endParaRPr lang="ja-JP" altLang="en-US" sz="2800" dirty="0"/>
          </a:p>
          <a:p>
            <a:pPr algn="ctr">
              <a:defRPr/>
            </a:pPr>
            <a:endParaRPr lang="ja-JP" altLang="en-US" dirty="0"/>
          </a:p>
        </p:txBody>
      </p:sp>
      <p:sp>
        <p:nvSpPr>
          <p:cNvPr id="13" name="角丸四角形 12"/>
          <p:cNvSpPr/>
          <p:nvPr/>
        </p:nvSpPr>
        <p:spPr>
          <a:xfrm>
            <a:off x="6306683" y="854104"/>
            <a:ext cx="2065393" cy="558808"/>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smtClean="0">
                <a:latin typeface="HG丸ｺﾞｼｯｸM-PRO" panose="020F0600000000000000" pitchFamily="50" charset="-128"/>
                <a:ea typeface="HG丸ｺﾞｼｯｸM-PRO" panose="020F0600000000000000" pitchFamily="50" charset="-128"/>
              </a:rPr>
              <a:t>②拡げない</a:t>
            </a:r>
            <a:endParaRPr lang="ja-JP" altLang="en-US" sz="2800" dirty="0">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6634228" y="3922927"/>
            <a:ext cx="5164077" cy="1692909"/>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a:latin typeface="HG丸ｺﾞｼｯｸM-PRO" panose="020F0600000000000000" pitchFamily="50" charset="-128"/>
                <a:ea typeface="HG丸ｺﾞｼｯｸM-PRO" panose="020F0600000000000000" pitchFamily="50" charset="-128"/>
              </a:rPr>
              <a:t>拡げない</a:t>
            </a:r>
            <a:endParaRPr lang="ja-JP" altLang="en-US"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6782829" y="4127956"/>
            <a:ext cx="4866873" cy="1661993"/>
          </a:xfrm>
          <a:prstGeom prst="rect">
            <a:avLst/>
          </a:prstGeom>
          <a:noFill/>
        </p:spPr>
        <p:txBody>
          <a:bodyPr wrap="square" rtlCol="0">
            <a:spAutoFit/>
          </a:bodyPr>
          <a:lstStyle/>
          <a:p>
            <a:r>
              <a:rPr kumimoji="1" lang="ja-JP" altLang="en-US" dirty="0" smtClean="0"/>
              <a:t>・</a:t>
            </a:r>
            <a:r>
              <a:rPr kumimoji="1" lang="ja-JP" altLang="en-US" sz="2800" dirty="0" smtClean="0"/>
              <a:t>調理器具は使用後すぐに洗浄し、熱湯や塩素系漂白剤を使って消毒</a:t>
            </a:r>
            <a:endParaRPr lang="en-US" altLang="ja-JP" sz="2800" dirty="0" smtClean="0"/>
          </a:p>
          <a:p>
            <a:endParaRPr kumimoji="1" lang="ja-JP" altLang="en-US" dirty="0"/>
          </a:p>
        </p:txBody>
      </p:sp>
      <p:sp>
        <p:nvSpPr>
          <p:cNvPr id="16" name="角丸四角形 15"/>
          <p:cNvSpPr/>
          <p:nvPr/>
        </p:nvSpPr>
        <p:spPr>
          <a:xfrm>
            <a:off x="6306683" y="3587766"/>
            <a:ext cx="2221497" cy="47090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smtClean="0">
                <a:latin typeface="HG丸ｺﾞｼｯｸM-PRO" panose="020F0600000000000000" pitchFamily="50" charset="-128"/>
                <a:ea typeface="HG丸ｺﾞｼｯｸM-PRO" panose="020F0600000000000000" pitchFamily="50" charset="-128"/>
              </a:rPr>
              <a:t>④つけない</a:t>
            </a:r>
            <a:endParaRPr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7016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noGrp="1"/>
          </p:cNvSpPr>
          <p:nvPr>
            <p:ph type="title"/>
          </p:nvPr>
        </p:nvSpPr>
        <p:spPr>
          <a:xfrm>
            <a:off x="861060" y="0"/>
            <a:ext cx="10515600" cy="869315"/>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ja-JP" altLang="en-US" sz="2800" dirty="0">
                <a:solidFill>
                  <a:schemeClr val="tx1"/>
                </a:solidFill>
                <a:latin typeface="HG丸ｺﾞｼｯｸM-PRO" panose="020F0600000000000000" pitchFamily="50" charset="-128"/>
                <a:ea typeface="HG丸ｺﾞｼｯｸM-PRO" panose="020F0600000000000000" pitchFamily="50" charset="-128"/>
              </a:rPr>
              <a:t>手洗</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いについて</a:t>
            </a:r>
            <a:endParaRPr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703721" y="652145"/>
            <a:ext cx="6830278" cy="43434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2000" b="1" dirty="0" smtClean="0"/>
              <a:t>かからない</a:t>
            </a:r>
            <a:r>
              <a:rPr lang="ja-JP" altLang="en-US" sz="2000" b="1" dirty="0"/>
              <a:t>、広げないため</a:t>
            </a:r>
            <a:r>
              <a:rPr lang="ja-JP" altLang="en-US" sz="2000" dirty="0"/>
              <a:t>の対策として手洗いは</a:t>
            </a:r>
            <a:r>
              <a:rPr lang="ja-JP" altLang="en-US" sz="2000" dirty="0" smtClean="0"/>
              <a:t>重要</a:t>
            </a:r>
            <a:r>
              <a:rPr lang="ja-JP" altLang="en-US" sz="2400" dirty="0"/>
              <a:t>！</a:t>
            </a:r>
          </a:p>
        </p:txBody>
      </p:sp>
      <p:graphicFrame>
        <p:nvGraphicFramePr>
          <p:cNvPr id="5" name="表 4"/>
          <p:cNvGraphicFramePr>
            <a:graphicFrameLocks noGrp="1"/>
          </p:cNvGraphicFramePr>
          <p:nvPr>
            <p:extLst>
              <p:ext uri="{D42A27DB-BD31-4B8C-83A1-F6EECF244321}">
                <p14:modId xmlns:p14="http://schemas.microsoft.com/office/powerpoint/2010/main" val="3358825085"/>
              </p:ext>
            </p:extLst>
          </p:nvPr>
        </p:nvGraphicFramePr>
        <p:xfrm>
          <a:off x="619943" y="1266190"/>
          <a:ext cx="10997834" cy="944880"/>
        </p:xfrm>
        <a:graphic>
          <a:graphicData uri="http://schemas.openxmlformats.org/drawingml/2006/table">
            <a:tbl>
              <a:tblPr firstRow="1" bandRow="1">
                <a:tableStyleId>{D7AC3CCA-C797-4891-BE02-D94E43425B78}</a:tableStyleId>
              </a:tblPr>
              <a:tblGrid>
                <a:gridCol w="2902357">
                  <a:extLst>
                    <a:ext uri="{9D8B030D-6E8A-4147-A177-3AD203B41FA5}">
                      <a16:colId xmlns:a16="http://schemas.microsoft.com/office/drawing/2014/main" val="20000"/>
                    </a:ext>
                  </a:extLst>
                </a:gridCol>
                <a:gridCol w="8095477">
                  <a:extLst>
                    <a:ext uri="{9D8B030D-6E8A-4147-A177-3AD203B41FA5}">
                      <a16:colId xmlns:a16="http://schemas.microsoft.com/office/drawing/2014/main" val="20001"/>
                    </a:ext>
                  </a:extLst>
                </a:gridCol>
              </a:tblGrid>
              <a:tr h="425625">
                <a:tc>
                  <a:txBody>
                    <a:bodyPr/>
                    <a:lstStyle/>
                    <a:p>
                      <a:r>
                        <a:rPr kumimoji="1" lang="ja-JP" altLang="en-US" sz="2800" b="0" dirty="0" smtClean="0"/>
                        <a:t>手洗いが必要な</a:t>
                      </a:r>
                      <a:endParaRPr kumimoji="1" lang="en-US" altLang="ja-JP" sz="2800" b="0" dirty="0" smtClean="0"/>
                    </a:p>
                    <a:p>
                      <a:r>
                        <a:rPr kumimoji="1" lang="ja-JP" altLang="en-US" sz="2800" b="0" dirty="0" smtClean="0"/>
                        <a:t>タイミング</a:t>
                      </a:r>
                      <a:endParaRPr kumimoji="1" lang="ja-JP" altLang="en-US" sz="2800" b="0" dirty="0"/>
                    </a:p>
                  </a:txBody>
                  <a:tcPr/>
                </a:tc>
                <a:tc>
                  <a:txBody>
                    <a:bodyPr/>
                    <a:lstStyle/>
                    <a:p>
                      <a:r>
                        <a:rPr kumimoji="1" lang="ja-JP" altLang="en-US" sz="2800" b="0" dirty="0" smtClean="0"/>
                        <a:t>食事の前、調理を行う前、トイレの後、嘔吐物などの処理後、清掃作業後など</a:t>
                      </a:r>
                      <a:endParaRPr kumimoji="1" lang="ja-JP" altLang="en-US" sz="2800" b="0" dirty="0"/>
                    </a:p>
                  </a:txBody>
                  <a:tcPr/>
                </a:tc>
                <a:extLst>
                  <a:ext uri="{0D108BD9-81ED-4DB2-BD59-A6C34878D82A}">
                    <a16:rowId xmlns:a16="http://schemas.microsoft.com/office/drawing/2014/main" val="10000"/>
                  </a:ext>
                </a:extLst>
              </a:tr>
            </a:tbl>
          </a:graphicData>
        </a:graphic>
      </p:graphicFrame>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78733" y="2319653"/>
            <a:ext cx="4361845" cy="3273785"/>
          </a:xfrm>
          <a:prstGeom prst="rect">
            <a:avLst/>
          </a:prstGeom>
          <a:noFill/>
        </p:spPr>
      </p:pic>
      <p:sp>
        <p:nvSpPr>
          <p:cNvPr id="7" name="四角形吹き出し 6"/>
          <p:cNvSpPr/>
          <p:nvPr/>
        </p:nvSpPr>
        <p:spPr>
          <a:xfrm>
            <a:off x="4856379" y="2318702"/>
            <a:ext cx="7016383" cy="3274735"/>
          </a:xfrm>
          <a:prstGeom prst="wedgeRectCallout">
            <a:avLst>
              <a:gd name="adj1" fmla="val -63898"/>
              <a:gd name="adj2" fmla="val -1821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039258" y="2401797"/>
            <a:ext cx="6650623" cy="3108543"/>
          </a:xfrm>
          <a:prstGeom prst="rect">
            <a:avLst/>
          </a:prstGeom>
          <a:solidFill>
            <a:schemeClr val="bg1"/>
          </a:solidFill>
        </p:spPr>
        <p:txBody>
          <a:bodyPr wrap="square" rtlCol="0">
            <a:spAutoFit/>
          </a:bodyPr>
          <a:lstStyle/>
          <a:p>
            <a:r>
              <a:rPr lang="ja-JP" altLang="en-US" sz="2800" dirty="0"/>
              <a:t>・石鹸を使って</a:t>
            </a:r>
            <a:r>
              <a:rPr lang="en-US" altLang="ja-JP" sz="2800" dirty="0"/>
              <a:t>30</a:t>
            </a:r>
            <a:r>
              <a:rPr lang="ja-JP" altLang="en-US" sz="2800" dirty="0"/>
              <a:t>秒の手洗いを２回</a:t>
            </a:r>
            <a:r>
              <a:rPr lang="ja-JP" altLang="en-US" sz="2800" dirty="0" smtClean="0"/>
              <a:t>行う（アルコール消毒はノロウイルスに対して効果が少ないので、手洗いで洗い落とすことが必要）</a:t>
            </a:r>
            <a:endParaRPr lang="en-US" altLang="ja-JP" sz="2800" dirty="0" smtClean="0"/>
          </a:p>
          <a:p>
            <a:r>
              <a:rPr kumimoji="1" lang="ja-JP" altLang="en-US" sz="2800" dirty="0" smtClean="0"/>
              <a:t>・手のしわや指の間、指先は汚れが残りやすいため、特に気を付けて</a:t>
            </a:r>
            <a:endParaRPr kumimoji="1" lang="en-US" altLang="ja-JP" sz="2800" dirty="0" smtClean="0"/>
          </a:p>
          <a:p>
            <a:r>
              <a:rPr lang="ja-JP" altLang="en-US" sz="2800" dirty="0" smtClean="0"/>
              <a:t>・指輪や時計は外してから洗う</a:t>
            </a:r>
            <a:endParaRPr kumimoji="1" lang="en-US" altLang="ja-JP" sz="2800" dirty="0" smtClean="0"/>
          </a:p>
        </p:txBody>
      </p:sp>
    </p:spTree>
    <p:extLst>
      <p:ext uri="{BB962C8B-B14F-4D97-AF65-F5344CB8AC3E}">
        <p14:creationId xmlns:p14="http://schemas.microsoft.com/office/powerpoint/2010/main" val="342864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noGrp="1"/>
          </p:cNvSpPr>
          <p:nvPr>
            <p:ph type="title"/>
          </p:nvPr>
        </p:nvSpPr>
        <p:spPr>
          <a:xfrm>
            <a:off x="883920" y="182245"/>
            <a:ext cx="10515600" cy="869315"/>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日常的な清掃・消毒について</a:t>
            </a:r>
            <a:endParaRPr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テキスト プレースホルダー 2"/>
          <p:cNvSpPr txBox="1">
            <a:spLocks/>
          </p:cNvSpPr>
          <p:nvPr/>
        </p:nvSpPr>
        <p:spPr>
          <a:xfrm>
            <a:off x="687350" y="1051560"/>
            <a:ext cx="10908739" cy="1531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トイレは塩素系漂白剤を使用し日常的な清掃を</a:t>
            </a:r>
            <a:endParaRPr lang="en-US" altLang="ja-JP" dirty="0" smtClean="0"/>
          </a:p>
          <a:p>
            <a:r>
              <a:rPr lang="ja-JP" altLang="en-US" dirty="0" smtClean="0"/>
              <a:t>人が触れる場所は、すべてのノロウイルスの感染経路となるため、定期的な消毒が大切</a:t>
            </a:r>
            <a:endParaRPr lang="en-US" altLang="ja-JP" dirty="0" smtClean="0"/>
          </a:p>
        </p:txBody>
      </p:sp>
      <p:sp>
        <p:nvSpPr>
          <p:cNvPr id="5" name="Text Box 4"/>
          <p:cNvSpPr txBox="1">
            <a:spLocks noChangeArrowheads="1"/>
          </p:cNvSpPr>
          <p:nvPr/>
        </p:nvSpPr>
        <p:spPr bwMode="auto">
          <a:xfrm>
            <a:off x="2712589" y="2583180"/>
            <a:ext cx="82089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defTabSz="449263" fontAlgn="base">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49263" fontAlgn="base">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49263" fontAlgn="base">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49263" fontAlgn="base">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Clr>
                <a:srgbClr val="000000"/>
              </a:buClr>
              <a:buFont typeface="Times New Roman" panose="02020603050405020304" pitchFamily="18" charset="0"/>
              <a:buNone/>
            </a:pPr>
            <a:r>
              <a:rPr kumimoji="0" lang="ja-JP" altLang="en-US" b="1" dirty="0">
                <a:solidFill>
                  <a:srgbClr val="000000"/>
                </a:solidFill>
                <a:latin typeface="Meiryo UI" panose="020B0604030504040204" pitchFamily="50" charset="-128"/>
                <a:ea typeface="Meiryo UI" panose="020B0604030504040204" pitchFamily="50" charset="-128"/>
              </a:rPr>
              <a:t>ノロウイルスの汚染が起こりやすい場所</a:t>
            </a:r>
          </a:p>
        </p:txBody>
      </p:sp>
      <p:pic>
        <p:nvPicPr>
          <p:cNvPr id="6"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50" y="3619996"/>
            <a:ext cx="1681766" cy="19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8761" y="3619996"/>
            <a:ext cx="14763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70767" y="3460432"/>
            <a:ext cx="19939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9183" y="3418205"/>
            <a:ext cx="1728788"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1.bp.blogspot.com/-2d1BZDLEnlY/XlS6XhRFACI/AAAAAAABXcY/5RhO5r1xvEAD1ieNjpVUQ3m-75ffVtWeQCNcBGAsYHQ/s1600/virus_hand_tesur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66318" y="3310064"/>
            <a:ext cx="2262021" cy="21458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277123">
            <a:off x="802189" y="3824416"/>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277123">
            <a:off x="3043374" y="332548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277123">
            <a:off x="5052483" y="37941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277123">
            <a:off x="7676758" y="374434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277123">
            <a:off x="9684078" y="382441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83365">
            <a:off x="1686080" y="473722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83365">
            <a:off x="3813190" y="481667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83365">
            <a:off x="6022645" y="512118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83365">
            <a:off x="8439967" y="5023061"/>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83365">
            <a:off x="10864184" y="481667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18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0"/>
            <a:ext cx="10515600" cy="800735"/>
          </a:xfrm>
          <a:prstGeom prst="horizontalScroll">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ct val="0"/>
              </a:spcBef>
              <a:buClr>
                <a:srgbClr val="000000"/>
              </a:buClr>
            </a:pPr>
            <a:r>
              <a:rPr kumimoji="0" lang="ja-JP" altLang="en-US" sz="3200" b="1" dirty="0">
                <a:solidFill>
                  <a:schemeClr val="tx1"/>
                </a:solidFill>
                <a:latin typeface="HG丸ｺﾞｼｯｸM-PRO" panose="020F0600000000000000" pitchFamily="50" charset="-128"/>
                <a:ea typeface="HG丸ｺﾞｼｯｸM-PRO" panose="020F0600000000000000" pitchFamily="50" charset="-128"/>
              </a:rPr>
              <a:t>市販の塩素性漂白剤を使った消毒液の作り方</a:t>
            </a:r>
          </a:p>
        </p:txBody>
      </p:sp>
      <p:sp>
        <p:nvSpPr>
          <p:cNvPr id="4" name="正方形/長方形 3"/>
          <p:cNvSpPr/>
          <p:nvPr/>
        </p:nvSpPr>
        <p:spPr>
          <a:xfrm>
            <a:off x="2061676" y="681636"/>
            <a:ext cx="8068647" cy="48472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smtClean="0">
                <a:solidFill>
                  <a:schemeClr val="bg1"/>
                </a:solidFill>
                <a:latin typeface="HG丸ｺﾞｼｯｸM-PRO" panose="020F0600000000000000" pitchFamily="50" charset="-128"/>
                <a:ea typeface="HG丸ｺﾞｼｯｸM-PRO" panose="020F0600000000000000" pitchFamily="50" charset="-128"/>
              </a:rPr>
              <a:t>ノロウイルスの消毒には、塩素系漂白剤が有効</a:t>
            </a:r>
            <a:endParaRPr lang="en-US" altLang="ja-JP" sz="2800"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5" name="Group 57"/>
          <p:cNvGraphicFramePr>
            <a:graphicFrameLocks/>
          </p:cNvGraphicFramePr>
          <p:nvPr>
            <p:extLst>
              <p:ext uri="{D42A27DB-BD31-4B8C-83A1-F6EECF244321}">
                <p14:modId xmlns:p14="http://schemas.microsoft.com/office/powerpoint/2010/main" val="1639702170"/>
              </p:ext>
            </p:extLst>
          </p:nvPr>
        </p:nvGraphicFramePr>
        <p:xfrm>
          <a:off x="402045" y="1306285"/>
          <a:ext cx="11387910" cy="4267200"/>
        </p:xfrm>
        <a:graphic>
          <a:graphicData uri="http://schemas.openxmlformats.org/drawingml/2006/table">
            <a:tbl>
              <a:tblPr/>
              <a:tblGrid>
                <a:gridCol w="2611735">
                  <a:extLst>
                    <a:ext uri="{9D8B030D-6E8A-4147-A177-3AD203B41FA5}">
                      <a16:colId xmlns:a16="http://schemas.microsoft.com/office/drawing/2014/main" val="20000"/>
                    </a:ext>
                  </a:extLst>
                </a:gridCol>
                <a:gridCol w="1673895">
                  <a:extLst>
                    <a:ext uri="{9D8B030D-6E8A-4147-A177-3AD203B41FA5}">
                      <a16:colId xmlns:a16="http://schemas.microsoft.com/office/drawing/2014/main" val="20001"/>
                    </a:ext>
                  </a:extLst>
                </a:gridCol>
                <a:gridCol w="1642146">
                  <a:extLst>
                    <a:ext uri="{9D8B030D-6E8A-4147-A177-3AD203B41FA5}">
                      <a16:colId xmlns:a16="http://schemas.microsoft.com/office/drawing/2014/main" val="20002"/>
                    </a:ext>
                  </a:extLst>
                </a:gridCol>
                <a:gridCol w="2795231">
                  <a:extLst>
                    <a:ext uri="{9D8B030D-6E8A-4147-A177-3AD203B41FA5}">
                      <a16:colId xmlns:a16="http://schemas.microsoft.com/office/drawing/2014/main" val="20003"/>
                    </a:ext>
                  </a:extLst>
                </a:gridCol>
                <a:gridCol w="2664903">
                  <a:extLst>
                    <a:ext uri="{9D8B030D-6E8A-4147-A177-3AD203B41FA5}">
                      <a16:colId xmlns:a16="http://schemas.microsoft.com/office/drawing/2014/main" val="20004"/>
                    </a:ext>
                  </a:extLst>
                </a:gridCol>
              </a:tblGrid>
              <a:tr h="48412">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消毒液</a:t>
                      </a:r>
                      <a:endParaRPr kumimoji="1" lang="ja-JP" altLang="ja-JP" sz="2800" b="1" i="0" u="none" strike="noStrike" cap="none" normalizeH="0" baseline="0" dirty="0" smtClean="0">
                        <a:ln>
                          <a:noFill/>
                        </a:ln>
                        <a:solidFill>
                          <a:srgbClr val="000099"/>
                        </a:solidFill>
                        <a:effectLst/>
                        <a:latin typeface="HGPｺﾞｼｯｸM" pitchFamily="50" charset="-128"/>
                        <a:ea typeface="HGPｺﾞｼｯｸM" pitchFamily="50"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tx1"/>
                          </a:solidFill>
                          <a:effectLst/>
                          <a:latin typeface="HGPｺﾞｼｯｸM" pitchFamily="50" charset="-128"/>
                          <a:ea typeface="HGPｺﾞｼｯｸM" pitchFamily="50" charset="-128"/>
                        </a:rPr>
                        <a:t>原液濃度</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tx1"/>
                          </a:solidFill>
                          <a:effectLst/>
                          <a:latin typeface="HGPｺﾞｼｯｸM" pitchFamily="50" charset="-128"/>
                          <a:ea typeface="HGPｺﾞｼｯｸM" pitchFamily="50" charset="-128"/>
                        </a:rPr>
                        <a:t>希釈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tx1"/>
                          </a:solidFill>
                          <a:effectLst/>
                          <a:latin typeface="HGPｺﾞｼｯｸM" pitchFamily="50" charset="-128"/>
                          <a:ea typeface="HGPｺﾞｼｯｸM" pitchFamily="50" charset="-128"/>
                        </a:rPr>
                        <a:t>方法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tx1"/>
                          </a:solidFill>
                          <a:effectLst/>
                          <a:latin typeface="HGPｺﾞｼｯｸM" pitchFamily="50" charset="-128"/>
                          <a:ea typeface="HGPｺﾞｼｯｸM" pitchFamily="50" charset="-128"/>
                        </a:rPr>
                        <a:t>用途</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70560">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800" b="1" i="0" u="none" strike="noStrike" cap="none" normalizeH="0" baseline="0" dirty="0" smtClean="0">
                          <a:ln>
                            <a:noFill/>
                          </a:ln>
                          <a:solidFill>
                            <a:srgbClr val="000099"/>
                          </a:solidFill>
                          <a:effectLst/>
                          <a:latin typeface="HGPｺﾞｼｯｸM" pitchFamily="50" charset="-128"/>
                          <a:ea typeface="HGPｺﾞｼｯｸM" pitchFamily="50" charset="-128"/>
                        </a:rPr>
                        <a:t>0.1</a:t>
                      </a: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次亜塩素酸ナトリウム</a:t>
                      </a:r>
                      <a:endParaRPr kumimoji="1" lang="en-US" altLang="ja-JP" sz="2800" b="1" i="0" u="none" strike="noStrike" cap="none" normalizeH="0" baseline="0" dirty="0" smtClean="0">
                        <a:ln>
                          <a:noFill/>
                        </a:ln>
                        <a:solidFill>
                          <a:srgbClr val="000099"/>
                        </a:solidFill>
                        <a:effectLst/>
                        <a:latin typeface="HGPｺﾞｼｯｸM" pitchFamily="50" charset="-128"/>
                        <a:ea typeface="HGPｺﾞｼｯｸM" pitchFamily="50" charset="-128"/>
                      </a:endParaRP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a:t>
                      </a:r>
                      <a:r>
                        <a:rPr kumimoji="1" lang="en-US" altLang="ja-JP" sz="2800" b="1" i="0" u="none" strike="noStrike" cap="none" normalizeH="0" baseline="0" dirty="0" smtClean="0">
                          <a:ln>
                            <a:noFill/>
                          </a:ln>
                          <a:solidFill>
                            <a:srgbClr val="000099"/>
                          </a:solidFill>
                          <a:effectLst/>
                          <a:latin typeface="HGPｺﾞｼｯｸM" pitchFamily="50" charset="-128"/>
                          <a:ea typeface="HGPｺﾞｼｯｸM" pitchFamily="50" charset="-128"/>
                        </a:rPr>
                        <a:t>1000</a:t>
                      </a: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ｐｐｍ）</a:t>
                      </a:r>
                    </a:p>
                  </a:txBody>
                  <a:tcPr marL="108015" marR="108015"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800" b="1" i="0" u="none" strike="noStrike" cap="none" normalizeH="0" baseline="0" dirty="0" smtClean="0">
                          <a:ln>
                            <a:noFill/>
                          </a:ln>
                          <a:solidFill>
                            <a:srgbClr val="000099"/>
                          </a:solidFill>
                          <a:effectLst/>
                          <a:latin typeface="HGPｺﾞｼｯｸM" pitchFamily="50" charset="-128"/>
                          <a:ea typeface="HGPｺﾞｼｯｸM" pitchFamily="50" charset="-128"/>
                        </a:rPr>
                        <a:t>50</a:t>
                      </a: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倍</a:t>
                      </a:r>
                    </a:p>
                  </a:txBody>
                  <a:tcPr marL="0" marR="10801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原液</a:t>
                      </a:r>
                      <a:r>
                        <a:rPr kumimoji="1" lang="en-US" altLang="ja-JP" sz="2800" b="1" i="0" u="none" strike="noStrike" cap="none" normalizeH="0" baseline="0" dirty="0" smtClean="0">
                          <a:ln>
                            <a:noFill/>
                          </a:ln>
                          <a:solidFill>
                            <a:srgbClr val="000099"/>
                          </a:solidFill>
                          <a:effectLst/>
                          <a:latin typeface="HGPｺﾞｼｯｸM" pitchFamily="50" charset="-128"/>
                          <a:ea typeface="HGPｺﾞｼｯｸM"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＋水</a:t>
                      </a:r>
                      <a:r>
                        <a:rPr kumimoji="1" lang="en-US" altLang="ja-JP" sz="2800" b="1" i="0" u="none" strike="noStrike" cap="none" normalizeH="0" baseline="0" dirty="0" smtClean="0">
                          <a:ln>
                            <a:noFill/>
                          </a:ln>
                          <a:solidFill>
                            <a:srgbClr val="000099"/>
                          </a:solidFill>
                          <a:effectLst/>
                          <a:latin typeface="HGPｺﾞｼｯｸM" pitchFamily="50" charset="-128"/>
                          <a:ea typeface="HGPｺﾞｼｯｸM" pitchFamily="50" charset="-128"/>
                        </a:rPr>
                        <a:t>500mL</a:t>
                      </a:r>
                    </a:p>
                  </a:txBody>
                  <a:tcPr marL="108015"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嘔吐物や便が直接付いた場所や衣類</a:t>
                      </a:r>
                    </a:p>
                  </a:txBody>
                  <a:tcPr marL="108015" marR="108015"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801978">
                <a:tc vMerge="1">
                  <a:txBody>
                    <a:bodyPr/>
                    <a:lstStyle/>
                    <a:p>
                      <a:endParaRPr kumimoji="1" lang="ja-JP" altLang="en-US"/>
                    </a:p>
                  </a:txBody>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800" b="1" i="0" u="none" strike="noStrike" cap="none" normalizeH="0" baseline="0" dirty="0" smtClean="0">
                          <a:ln>
                            <a:noFill/>
                          </a:ln>
                          <a:solidFill>
                            <a:srgbClr val="000099"/>
                          </a:solidFill>
                          <a:effectLst/>
                          <a:latin typeface="HGPｺﾞｼｯｸM" pitchFamily="50" charset="-128"/>
                          <a:ea typeface="HGPｺﾞｼｯｸM" pitchFamily="50" charset="-128"/>
                        </a:rPr>
                        <a:t>60</a:t>
                      </a: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倍</a:t>
                      </a:r>
                    </a:p>
                  </a:txBody>
                  <a:tcPr marL="0" marR="10801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原液</a:t>
                      </a:r>
                      <a:r>
                        <a:rPr kumimoji="1" lang="en-US" altLang="ja-JP" sz="2800" b="1" i="0" u="none" strike="noStrike" cap="none" normalizeH="0" baseline="0" dirty="0" smtClean="0">
                          <a:ln>
                            <a:noFill/>
                          </a:ln>
                          <a:solidFill>
                            <a:srgbClr val="000099"/>
                          </a:solidFill>
                          <a:effectLst/>
                          <a:latin typeface="HGPｺﾞｼｯｸM" pitchFamily="50" charset="-128"/>
                          <a:ea typeface="HGPｺﾞｼｯｸM"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rgbClr val="000099"/>
                          </a:solidFill>
                          <a:effectLst/>
                          <a:latin typeface="HGPｺﾞｼｯｸM" pitchFamily="50" charset="-128"/>
                          <a:ea typeface="HGPｺﾞｼｯｸM" pitchFamily="50" charset="-128"/>
                        </a:rPr>
                        <a:t>＋水</a:t>
                      </a:r>
                      <a:r>
                        <a:rPr kumimoji="1" lang="en-US" altLang="ja-JP" sz="2800" b="1" i="0" u="none" strike="noStrike" cap="none" normalizeH="0" baseline="0" dirty="0" smtClean="0">
                          <a:ln>
                            <a:noFill/>
                          </a:ln>
                          <a:solidFill>
                            <a:srgbClr val="000099"/>
                          </a:solidFill>
                          <a:effectLst/>
                          <a:latin typeface="HGPｺﾞｼｯｸM" pitchFamily="50" charset="-128"/>
                          <a:ea typeface="HGPｺﾞｼｯｸM" pitchFamily="50" charset="-128"/>
                        </a:rPr>
                        <a:t>600mL</a:t>
                      </a:r>
                    </a:p>
                  </a:txBody>
                  <a:tcPr marL="108015"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endParaRPr kumimoji="1" lang="ja-JP" altLang="en-US"/>
                    </a:p>
                  </a:txBody>
                  <a:tcPr/>
                </a:tc>
                <a:extLst>
                  <a:ext uri="{0D108BD9-81ED-4DB2-BD59-A6C34878D82A}">
                    <a16:rowId xmlns:a16="http://schemas.microsoft.com/office/drawing/2014/main" val="10002"/>
                  </a:ext>
                </a:extLst>
              </a:tr>
              <a:tr h="670560">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800" b="1" i="0" u="none" strike="noStrike" cap="none" normalizeH="0" baseline="0" dirty="0" smtClean="0">
                          <a:ln>
                            <a:noFill/>
                          </a:ln>
                          <a:solidFill>
                            <a:schemeClr val="folHlink"/>
                          </a:solidFill>
                          <a:effectLst/>
                          <a:latin typeface="HGPｺﾞｼｯｸM" pitchFamily="50" charset="-128"/>
                          <a:ea typeface="HGPｺﾞｼｯｸM" pitchFamily="50" charset="-128"/>
                        </a:rPr>
                        <a:t>0.02</a:t>
                      </a: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次亜塩素酸</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ナトリウム</a:t>
                      </a:r>
                      <a:endParaRPr kumimoji="1" lang="en-US" altLang="ja-JP" sz="2800" b="1" i="0" u="none" strike="noStrike" cap="none" normalizeH="0" baseline="0" dirty="0" smtClean="0">
                        <a:ln>
                          <a:noFill/>
                        </a:ln>
                        <a:solidFill>
                          <a:schemeClr val="folHlink"/>
                        </a:solidFill>
                        <a:effectLst/>
                        <a:latin typeface="HGPｺﾞｼｯｸM" pitchFamily="50" charset="-128"/>
                        <a:ea typeface="HGPｺﾞｼｯｸM" pitchFamily="50" charset="-128"/>
                      </a:endParaRP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a:t>
                      </a:r>
                      <a:r>
                        <a:rPr kumimoji="1" lang="en-US" altLang="ja-JP" sz="2800" b="1" i="0" u="none" strike="noStrike" cap="none" normalizeH="0" baseline="0" dirty="0" smtClean="0">
                          <a:ln>
                            <a:noFill/>
                          </a:ln>
                          <a:solidFill>
                            <a:schemeClr val="folHlink"/>
                          </a:solidFill>
                          <a:effectLst/>
                          <a:latin typeface="HGPｺﾞｼｯｸM" pitchFamily="50" charset="-128"/>
                          <a:ea typeface="HGPｺﾞｼｯｸM" pitchFamily="50" charset="-128"/>
                        </a:rPr>
                        <a:t>200</a:t>
                      </a: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ｐｐｍ）</a:t>
                      </a:r>
                    </a:p>
                  </a:txBody>
                  <a:tcPr marL="108015" marR="108015"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800" b="1" i="0" u="none" strike="noStrike" cap="none" normalizeH="0" baseline="0" dirty="0" smtClean="0">
                          <a:ln>
                            <a:noFill/>
                          </a:ln>
                          <a:solidFill>
                            <a:schemeClr val="folHlink"/>
                          </a:solidFill>
                          <a:effectLst/>
                          <a:latin typeface="HGPｺﾞｼｯｸM" pitchFamily="50" charset="-128"/>
                          <a:ea typeface="HGPｺﾞｼｯｸM" pitchFamily="50" charset="-128"/>
                        </a:rPr>
                        <a:t>250</a:t>
                      </a: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倍</a:t>
                      </a:r>
                    </a:p>
                  </a:txBody>
                  <a:tcPr marL="0" marR="10801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原液</a:t>
                      </a:r>
                      <a:r>
                        <a:rPr kumimoji="1" lang="en-US" altLang="ja-JP" sz="2800" b="1" i="0" u="none" strike="noStrike" cap="none" normalizeH="0" baseline="0" dirty="0" smtClean="0">
                          <a:ln>
                            <a:noFill/>
                          </a:ln>
                          <a:solidFill>
                            <a:schemeClr val="folHlink"/>
                          </a:solidFill>
                          <a:effectLst/>
                          <a:latin typeface="HGPｺﾞｼｯｸM" pitchFamily="50" charset="-128"/>
                          <a:ea typeface="HGPｺﾞｼｯｸM"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＋水</a:t>
                      </a:r>
                      <a:r>
                        <a:rPr kumimoji="1" lang="en-US" altLang="ja-JP" sz="2800" b="1" i="0" u="none" strike="noStrike" cap="none" normalizeH="0" baseline="0" dirty="0" smtClean="0">
                          <a:ln>
                            <a:noFill/>
                          </a:ln>
                          <a:solidFill>
                            <a:schemeClr val="folHlink"/>
                          </a:solidFill>
                          <a:effectLst/>
                          <a:latin typeface="HGPｺﾞｼｯｸM" pitchFamily="50" charset="-128"/>
                          <a:ea typeface="HGPｺﾞｼｯｸM" pitchFamily="50" charset="-128"/>
                        </a:rPr>
                        <a:t>2.5L</a:t>
                      </a:r>
                    </a:p>
                  </a:txBody>
                  <a:tcPr marL="108015"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調理器具、床、トイレのドアノブ、便座など</a:t>
                      </a:r>
                    </a:p>
                  </a:txBody>
                  <a:tcPr marL="108015" marR="108015"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01978">
                <a:tc vMerge="1">
                  <a:txBody>
                    <a:bodyPr/>
                    <a:lstStyle/>
                    <a:p>
                      <a:endParaRPr kumimoji="1" lang="ja-JP" altLang="en-US"/>
                    </a:p>
                  </a:txBody>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smtClean="0">
                          <a:ln>
                            <a:noFill/>
                          </a:ln>
                          <a:solidFill>
                            <a:schemeClr val="folHlink"/>
                          </a:solidFill>
                          <a:effectLst/>
                          <a:latin typeface="HGPｺﾞｼｯｸM" pitchFamily="50" charset="-128"/>
                          <a:ea typeface="HGPｺﾞｼｯｸM" pitchFamily="50" charset="-128"/>
                        </a:rPr>
                        <a:t>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800" b="1" i="0" u="none" strike="noStrike" cap="none" normalizeH="0" baseline="0" dirty="0" smtClean="0">
                          <a:ln>
                            <a:noFill/>
                          </a:ln>
                          <a:solidFill>
                            <a:schemeClr val="folHlink"/>
                          </a:solidFill>
                          <a:effectLst/>
                          <a:latin typeface="HGPｺﾞｼｯｸM" pitchFamily="50" charset="-128"/>
                          <a:ea typeface="HGPｺﾞｼｯｸM" pitchFamily="50" charset="-128"/>
                        </a:rPr>
                        <a:t>300</a:t>
                      </a: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倍</a:t>
                      </a:r>
                    </a:p>
                  </a:txBody>
                  <a:tcPr marL="0" marR="10801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原液</a:t>
                      </a:r>
                      <a:r>
                        <a:rPr kumimoji="1" lang="en-US" altLang="ja-JP" sz="2800" b="1" i="0" u="none" strike="noStrike" cap="none" normalizeH="0" baseline="0" dirty="0" smtClean="0">
                          <a:ln>
                            <a:noFill/>
                          </a:ln>
                          <a:solidFill>
                            <a:schemeClr val="folHlink"/>
                          </a:solidFill>
                          <a:effectLst/>
                          <a:latin typeface="HGPｺﾞｼｯｸM" pitchFamily="50" charset="-128"/>
                          <a:ea typeface="HGPｺﾞｼｯｸM"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1" i="0" u="none" strike="noStrike" cap="none" normalizeH="0" baseline="0" dirty="0" smtClean="0">
                          <a:ln>
                            <a:noFill/>
                          </a:ln>
                          <a:solidFill>
                            <a:schemeClr val="folHlink"/>
                          </a:solidFill>
                          <a:effectLst/>
                          <a:latin typeface="HGPｺﾞｼｯｸM" pitchFamily="50" charset="-128"/>
                          <a:ea typeface="HGPｺﾞｼｯｸM" pitchFamily="50" charset="-128"/>
                        </a:rPr>
                        <a:t>＋水３</a:t>
                      </a:r>
                      <a:r>
                        <a:rPr kumimoji="1" lang="en-US" altLang="ja-JP" sz="2800" b="1" i="0" u="none" strike="noStrike" cap="none" normalizeH="0" baseline="0" dirty="0" smtClean="0">
                          <a:ln>
                            <a:noFill/>
                          </a:ln>
                          <a:solidFill>
                            <a:schemeClr val="folHlink"/>
                          </a:solidFill>
                          <a:effectLst/>
                          <a:latin typeface="HGPｺﾞｼｯｸM" pitchFamily="50" charset="-128"/>
                          <a:ea typeface="HGPｺﾞｼｯｸM" pitchFamily="50" charset="-128"/>
                        </a:rPr>
                        <a:t>L</a:t>
                      </a:r>
                    </a:p>
                  </a:txBody>
                  <a:tcPr marL="108015"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610807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2174</Words>
  <Application>Microsoft Office PowerPoint</Application>
  <PresentationFormat>ワイド画面</PresentationFormat>
  <Paragraphs>174</Paragraphs>
  <Slides>11</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11</vt:i4>
      </vt:variant>
    </vt:vector>
  </HeadingPairs>
  <TitlesOfParts>
    <vt:vector size="23" baseType="lpstr">
      <vt:lpstr>HGPｺﾞｼｯｸM</vt:lpstr>
      <vt:lpstr>HG丸ｺﾞｼｯｸM-PRO</vt:lpstr>
      <vt:lpstr>Meiryo UI</vt:lpstr>
      <vt:lpstr>ＭＳ Ｐゴシック</vt:lpstr>
      <vt:lpstr>游ゴシック</vt:lpstr>
      <vt:lpstr>游ゴシック Light</vt:lpstr>
      <vt:lpstr>Arial</vt:lpstr>
      <vt:lpstr>Calibri</vt:lpstr>
      <vt:lpstr>Calibri Light</vt:lpstr>
      <vt:lpstr>Times New Roman</vt:lpstr>
      <vt:lpstr>Wingdings</vt:lpstr>
      <vt:lpstr>Office テーマ</vt:lpstr>
      <vt:lpstr>ノロウイルスによる 食中毒・感染性胃腸炎について</vt:lpstr>
      <vt:lpstr>ノロウイルスの特徴</vt:lpstr>
      <vt:lpstr>ノロウイルスに感染すると</vt:lpstr>
      <vt:lpstr>ノロウイルスの主な感染経路（食中毒）</vt:lpstr>
      <vt:lpstr>ノロウイルスの主な感染経路（感染症）</vt:lpstr>
      <vt:lpstr>ノロウイルス感染予防の４原則</vt:lpstr>
      <vt:lpstr>手洗いについて</vt:lpstr>
      <vt:lpstr>日常的な清掃・消毒について</vt:lpstr>
      <vt:lpstr>市販の塩素性漂白剤を使った消毒液の作り方</vt:lpstr>
      <vt:lpstr>吐物・ふん便処理について</vt:lpstr>
      <vt:lpstr>吐物・ふん便処理の方法について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2020-10-26T06:10:07Z</dcterms:created>
  <dcterms:modified xsi:type="dcterms:W3CDTF">2020-10-26T06:10:24Z</dcterms:modified>
</cp:coreProperties>
</file>