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16"/>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12" autoAdjust="0"/>
  </p:normalViewPr>
  <p:slideViewPr>
    <p:cSldViewPr snapToGrid="0">
      <p:cViewPr varScale="1">
        <p:scale>
          <a:sx n="34" d="100"/>
          <a:sy n="34" d="100"/>
        </p:scale>
        <p:origin x="12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AFCD-0DCD-444C-B9AB-2BE076623868}" type="datetimeFigureOut">
              <a:rPr kumimoji="1" lang="ja-JP" altLang="en-US" smtClean="0"/>
              <a:t>2020/10/26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6B21A-D70F-4FAA-9D50-428D003AC47E}" type="slidenum">
              <a:rPr kumimoji="1" lang="ja-JP" altLang="en-US" smtClean="0"/>
              <a:t>‹#›</a:t>
            </a:fld>
            <a:endParaRPr kumimoji="1" lang="ja-JP" altLang="en-US"/>
          </a:p>
        </p:txBody>
      </p:sp>
    </p:spTree>
    <p:extLst>
      <p:ext uri="{BB962C8B-B14F-4D97-AF65-F5344CB8AC3E}">
        <p14:creationId xmlns:p14="http://schemas.microsoft.com/office/powerpoint/2010/main" val="36404191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このスライドでは、環境衛生対策による予防が有効な</a:t>
            </a:r>
            <a:endParaRPr kumimoji="1" lang="en-US" altLang="ja-JP" dirty="0" smtClean="0"/>
          </a:p>
          <a:p>
            <a:r>
              <a:rPr kumimoji="1" lang="ja-JP" altLang="en-US" dirty="0" smtClean="0"/>
              <a:t>①レジオネラ症</a:t>
            </a:r>
            <a:endParaRPr kumimoji="1" lang="en-US" altLang="ja-JP" dirty="0" smtClean="0"/>
          </a:p>
          <a:p>
            <a:r>
              <a:rPr kumimoji="1" lang="ja-JP" altLang="en-US" dirty="0" smtClean="0"/>
              <a:t>②蚊媒介感染症</a:t>
            </a:r>
            <a:endParaRPr kumimoji="1" lang="en-US" altLang="ja-JP" dirty="0" smtClean="0"/>
          </a:p>
          <a:p>
            <a:r>
              <a:rPr kumimoji="1" lang="ja-JP" altLang="en-US" dirty="0" smtClean="0"/>
              <a:t>③新型コロナウイルス感染症</a:t>
            </a:r>
            <a:endParaRPr kumimoji="1" lang="en-US" altLang="ja-JP" dirty="0" smtClean="0"/>
          </a:p>
          <a:p>
            <a:r>
              <a:rPr kumimoji="1" lang="ja-JP" altLang="en-US" dirty="0" smtClean="0"/>
              <a:t>の３種類の感染症を取り上げます。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a:t>
            </a:fld>
            <a:endParaRPr kumimoji="1" lang="ja-JP" altLang="en-US"/>
          </a:p>
        </p:txBody>
      </p:sp>
    </p:spTree>
    <p:extLst>
      <p:ext uri="{BB962C8B-B14F-4D97-AF65-F5344CB8AC3E}">
        <p14:creationId xmlns:p14="http://schemas.microsoft.com/office/powerpoint/2010/main" val="235806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最後に、新型コロナウイルス感染症の予防策について簡単に触れます。</a:t>
            </a:r>
            <a:endParaRPr kumimoji="1" lang="en-US" altLang="ja-JP" dirty="0" smtClean="0"/>
          </a:p>
          <a:p>
            <a:r>
              <a:rPr kumimoji="1" lang="ja-JP" altLang="en-US" dirty="0" smtClean="0"/>
              <a:t>感染経路は２パターン知られており、</a:t>
            </a:r>
            <a:endParaRPr kumimoji="1" lang="en-US" altLang="ja-JP" dirty="0" smtClean="0"/>
          </a:p>
          <a:p>
            <a:r>
              <a:rPr kumimoji="1" lang="ja-JP" altLang="en-US" dirty="0" smtClean="0"/>
              <a:t>感染者の口から出た細かいしぶきを吸い込むことで直接感染する「飛沫感染」と、</a:t>
            </a:r>
            <a:endParaRPr kumimoji="1" lang="en-US" altLang="ja-JP" dirty="0" smtClean="0"/>
          </a:p>
          <a:p>
            <a:r>
              <a:rPr kumimoji="1" lang="ja-JP" altLang="en-US" dirty="0" smtClean="0"/>
              <a:t>感染者が手で触った場所を触り、その手で自分の口などを触ることで間接的に感染する「接触感染」です。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10</a:t>
            </a:fld>
            <a:endParaRPr kumimoji="1" lang="ja-JP" altLang="en-US"/>
          </a:p>
        </p:txBody>
      </p:sp>
    </p:spTree>
    <p:extLst>
      <p:ext uri="{BB962C8B-B14F-4D97-AF65-F5344CB8AC3E}">
        <p14:creationId xmlns:p14="http://schemas.microsoft.com/office/powerpoint/2010/main" val="330638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この「飛沫感染」と「接触感染」を起こさない、断ち切ることが</a:t>
            </a:r>
            <a:endParaRPr kumimoji="1" lang="en-US" altLang="ja-JP" dirty="0" smtClean="0"/>
          </a:p>
          <a:p>
            <a:r>
              <a:rPr kumimoji="1" lang="ja-JP" altLang="en-US" dirty="0" smtClean="0"/>
              <a:t>防止対策となります。</a:t>
            </a:r>
            <a:endParaRPr kumimoji="1" lang="en-US" altLang="ja-JP" dirty="0" smtClean="0"/>
          </a:p>
          <a:p>
            <a:r>
              <a:rPr kumimoji="1" lang="ja-JP" altLang="en-US" dirty="0" smtClean="0"/>
              <a:t>やはり、密閉、密集、密接のいわゆる「３つの密」の防止が基本的な</a:t>
            </a:r>
            <a:endParaRPr kumimoji="1" lang="en-US" altLang="ja-JP" dirty="0" smtClean="0"/>
          </a:p>
          <a:p>
            <a:r>
              <a:rPr kumimoji="1" lang="ja-JP" altLang="en-US" dirty="0" smtClean="0"/>
              <a:t>対策となります。特に、食事、喫煙、カラオケなど、マスクを外すタイミング</a:t>
            </a:r>
            <a:endParaRPr kumimoji="1" lang="en-US" altLang="ja-JP" dirty="0" smtClean="0"/>
          </a:p>
          <a:p>
            <a:r>
              <a:rPr kumimoji="1" lang="ja-JP" altLang="en-US" dirty="0" smtClean="0"/>
              <a:t>は要注意です。真向かいを避け、互い違いに座る、間隔をあけるなどの</a:t>
            </a:r>
            <a:endParaRPr kumimoji="1" lang="en-US" altLang="ja-JP" dirty="0" smtClean="0"/>
          </a:p>
          <a:p>
            <a:r>
              <a:rPr kumimoji="1" lang="ja-JP" altLang="en-US" dirty="0" smtClean="0"/>
              <a:t>工夫が必要です。</a:t>
            </a:r>
            <a:endParaRPr kumimoji="1" lang="en-US" altLang="ja-JP" dirty="0" smtClean="0"/>
          </a:p>
          <a:p>
            <a:r>
              <a:rPr kumimoji="1" lang="ja-JP" altLang="en-US" dirty="0" smtClean="0"/>
              <a:t>使用する施設・設備の消毒も効果的です。そして何より、皆様一人ひとりの</a:t>
            </a:r>
            <a:endParaRPr kumimoji="1" lang="en-US" altLang="ja-JP" dirty="0" smtClean="0"/>
          </a:p>
          <a:p>
            <a:r>
              <a:rPr kumimoji="1" lang="ja-JP" altLang="en-US" dirty="0" smtClean="0"/>
              <a:t>健康管理が重要です。手洗いの徹底、マスク着用、体温測定を実施して</a:t>
            </a:r>
            <a:endParaRPr kumimoji="1" lang="en-US" altLang="ja-JP" dirty="0" smtClean="0"/>
          </a:p>
          <a:p>
            <a:r>
              <a:rPr kumimoji="1" lang="ja-JP" altLang="en-US" dirty="0" smtClean="0"/>
              <a:t>いただくとともに、体調の悪い時は従業・活動を控えることを是非お願いします。</a:t>
            </a:r>
            <a:endParaRPr kumimoji="1" lang="en-US" altLang="ja-JP" dirty="0" smtClean="0"/>
          </a:p>
          <a:p>
            <a:r>
              <a:rPr kumimoji="1" lang="ja-JP" altLang="en-US" dirty="0" smtClean="0"/>
              <a:t>これらの対策は、どれかを行えば</a:t>
            </a:r>
            <a:r>
              <a:rPr kumimoji="1" lang="en-US" altLang="ja-JP" dirty="0" smtClean="0"/>
              <a:t>100</a:t>
            </a:r>
            <a:r>
              <a:rPr kumimoji="1" lang="ja-JP" altLang="en-US" dirty="0" smtClean="0"/>
              <a:t>パーセント感染を防止できる、というものでは</a:t>
            </a:r>
            <a:endParaRPr kumimoji="1" lang="en-US" altLang="ja-JP" dirty="0" smtClean="0"/>
          </a:p>
          <a:p>
            <a:r>
              <a:rPr kumimoji="1" lang="ja-JP" altLang="en-US" dirty="0" smtClean="0"/>
              <a:t>ありません。できる限りの対策を実施し、感染リスクを最大限下げるということを</a:t>
            </a:r>
            <a:endParaRPr kumimoji="1" lang="en-US" altLang="ja-JP" dirty="0" smtClean="0"/>
          </a:p>
          <a:p>
            <a:r>
              <a:rPr kumimoji="1" lang="ja-JP" altLang="en-US" dirty="0" smtClean="0"/>
              <a:t>意識して実践してください。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11</a:t>
            </a:fld>
            <a:endParaRPr kumimoji="1" lang="ja-JP" altLang="en-US"/>
          </a:p>
        </p:txBody>
      </p:sp>
    </p:spTree>
    <p:extLst>
      <p:ext uri="{BB962C8B-B14F-4D97-AF65-F5344CB8AC3E}">
        <p14:creationId xmlns:p14="http://schemas.microsoft.com/office/powerpoint/2010/main" val="53192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対策の１つ、換気について。</a:t>
            </a:r>
            <a:endParaRPr kumimoji="1" lang="en-US" altLang="ja-JP" dirty="0" smtClean="0"/>
          </a:p>
          <a:p>
            <a:r>
              <a:rPr kumimoji="1" lang="ja-JP" altLang="en-US" dirty="0" smtClean="0"/>
              <a:t>まず、一般的なエアコンでは換気、つまり外気の導入ができないことに</a:t>
            </a:r>
            <a:endParaRPr kumimoji="1" lang="en-US" altLang="ja-JP" dirty="0" smtClean="0"/>
          </a:p>
          <a:p>
            <a:r>
              <a:rPr kumimoji="1" lang="ja-JP" altLang="en-US" dirty="0" smtClean="0"/>
              <a:t>御注意ください。</a:t>
            </a:r>
            <a:endParaRPr kumimoji="1" lang="en-US" altLang="ja-JP" dirty="0" smtClean="0"/>
          </a:p>
          <a:p>
            <a:r>
              <a:rPr kumimoji="1" lang="ja-JP" altLang="en-US" dirty="0" smtClean="0"/>
              <a:t>窓開け、換気扇でできるだけ外気を取り入れましょう。</a:t>
            </a:r>
            <a:endParaRPr kumimoji="1" lang="en-US" altLang="ja-JP" dirty="0" smtClean="0"/>
          </a:p>
          <a:p>
            <a:r>
              <a:rPr kumimoji="1" lang="ja-JP" altLang="en-US" dirty="0" smtClean="0"/>
              <a:t>開口部は位置関係が反対側だとより効率的に換気できます。</a:t>
            </a:r>
            <a:endParaRPr kumimoji="1" lang="en-US" altLang="ja-JP" dirty="0" smtClean="0"/>
          </a:p>
          <a:p>
            <a:r>
              <a:rPr kumimoji="1" lang="ja-JP" altLang="en-US" dirty="0" smtClean="0"/>
              <a:t>換気扇は人がいる時は常にオンにしましょう。</a:t>
            </a:r>
            <a:endParaRPr kumimoji="1" lang="en-US" altLang="ja-JP" dirty="0" smtClean="0"/>
          </a:p>
          <a:p>
            <a:r>
              <a:rPr kumimoji="1" lang="ja-JP" altLang="en-US" dirty="0" smtClean="0"/>
              <a:t>また、夏はエアコンも併用し、熱中症にも気をつけてください。</a:t>
            </a:r>
            <a:endParaRPr kumimoji="1" lang="en-US" altLang="ja-JP" dirty="0" smtClean="0"/>
          </a:p>
          <a:p>
            <a:r>
              <a:rPr kumimoji="1" lang="ja-JP" altLang="en-US" dirty="0" smtClean="0"/>
              <a:t>室内の二酸化炭素濃度は換気の達成状況の指標となります。可能であれば</a:t>
            </a:r>
            <a:endParaRPr kumimoji="1" lang="en-US" altLang="ja-JP" dirty="0" smtClean="0"/>
          </a:p>
          <a:p>
            <a:r>
              <a:rPr kumimoji="1" lang="ja-JP" altLang="en-US" dirty="0" smtClean="0"/>
              <a:t>１回測定し、目安となる</a:t>
            </a:r>
            <a:r>
              <a:rPr kumimoji="1" lang="en-US" altLang="ja-JP" dirty="0" smtClean="0"/>
              <a:t>1,000ppm</a:t>
            </a:r>
            <a:r>
              <a:rPr kumimoji="1" lang="ja-JP" altLang="en-US" dirty="0" smtClean="0"/>
              <a:t>以下が達成できているか確認してみましょう。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12</a:t>
            </a:fld>
            <a:endParaRPr kumimoji="1" lang="ja-JP" altLang="en-US"/>
          </a:p>
        </p:txBody>
      </p:sp>
    </p:spTree>
    <p:extLst>
      <p:ext uri="{BB962C8B-B14F-4D97-AF65-F5344CB8AC3E}">
        <p14:creationId xmlns:p14="http://schemas.microsoft.com/office/powerpoint/2010/main" val="363660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次に、消毒について。</a:t>
            </a:r>
            <a:endParaRPr kumimoji="1" lang="en-US" altLang="ja-JP" dirty="0" smtClean="0"/>
          </a:p>
          <a:p>
            <a:r>
              <a:rPr kumimoji="1" lang="ja-JP" altLang="en-US" dirty="0" smtClean="0"/>
              <a:t>手については、石けんを使って十分に流水洗浄し、よく拭いてから</a:t>
            </a:r>
            <a:endParaRPr kumimoji="1" lang="en-US" altLang="ja-JP" dirty="0" smtClean="0"/>
          </a:p>
          <a:p>
            <a:r>
              <a:rPr kumimoji="1" lang="ja-JP" altLang="en-US" dirty="0" smtClean="0"/>
              <a:t>消毒用エタノールを使用して消毒します。</a:t>
            </a:r>
            <a:endParaRPr kumimoji="1" lang="en-US" altLang="ja-JP" dirty="0" smtClean="0"/>
          </a:p>
          <a:p>
            <a:r>
              <a:rPr kumimoji="1" lang="ja-JP" altLang="en-US" dirty="0" smtClean="0"/>
              <a:t>モノについては、多くの人の手が触れる場所を中心に、「消毒用エタノール」</a:t>
            </a:r>
            <a:endParaRPr kumimoji="1" lang="en-US" altLang="ja-JP" dirty="0" smtClean="0"/>
          </a:p>
          <a:p>
            <a:r>
              <a:rPr kumimoji="1" lang="ja-JP" altLang="en-US" dirty="0" smtClean="0"/>
              <a:t>又は「次亜塩素酸ナトリウム水溶液」を含ませたペーパータオル等で拭き取って</a:t>
            </a:r>
            <a:endParaRPr kumimoji="1" lang="en-US" altLang="ja-JP" dirty="0" smtClean="0"/>
          </a:p>
          <a:p>
            <a:r>
              <a:rPr kumimoji="1" lang="ja-JP" altLang="en-US" dirty="0" smtClean="0"/>
              <a:t>消毒します。薬液の作り方等はスライド掲載のリンク先を確認してください。</a:t>
            </a:r>
            <a:endParaRPr kumimoji="1" lang="en-US" altLang="ja-JP" dirty="0" smtClean="0"/>
          </a:p>
          <a:p>
            <a:r>
              <a:rPr kumimoji="1" lang="ja-JP" altLang="en-US" dirty="0" smtClean="0"/>
              <a:t>また、薬液の噴霧は、表面についたウイルス等が拡散する可能性があるため</a:t>
            </a:r>
            <a:endParaRPr kumimoji="1" lang="en-US" altLang="ja-JP" dirty="0" smtClean="0"/>
          </a:p>
          <a:p>
            <a:r>
              <a:rPr kumimoji="1" lang="ja-JP" altLang="en-US" dirty="0" smtClean="0"/>
              <a:t>避けましょう。</a:t>
            </a:r>
            <a:endParaRPr kumimoji="1" lang="en-US" altLang="ja-JP" dirty="0" smtClean="0"/>
          </a:p>
          <a:p>
            <a:r>
              <a:rPr kumimoji="1" lang="ja-JP" altLang="en-US" dirty="0" smtClean="0"/>
              <a:t>なお、「次亜塩素酸水」はエタノールや次亜塩素酸ナトリウムに比べて消毒効果</a:t>
            </a:r>
            <a:endParaRPr kumimoji="1" lang="en-US" altLang="ja-JP" dirty="0" smtClean="0"/>
          </a:p>
          <a:p>
            <a:r>
              <a:rPr kumimoji="1" lang="ja-JP" altLang="en-US" dirty="0" smtClean="0"/>
              <a:t>が低く、使用する場合は「ヒタヒタに濡らす」「</a:t>
            </a:r>
            <a:r>
              <a:rPr kumimoji="1" lang="en-US" altLang="ja-JP" dirty="0" smtClean="0"/>
              <a:t>20</a:t>
            </a:r>
            <a:r>
              <a:rPr kumimoji="1" lang="ja-JP" altLang="en-US" dirty="0" smtClean="0"/>
              <a:t>秒以上放置」が必要になります。</a:t>
            </a:r>
            <a:endParaRPr kumimoji="1" lang="en-US" altLang="ja-JP" dirty="0" smtClean="0"/>
          </a:p>
          <a:p>
            <a:r>
              <a:rPr kumimoji="1" lang="ja-JP" altLang="en-US" dirty="0" smtClean="0"/>
              <a:t>作業効率の面からも、エタノール・次亜塩素酸ナトリウムを強く勧めます。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13</a:t>
            </a:fld>
            <a:endParaRPr kumimoji="1" lang="ja-JP" altLang="en-US"/>
          </a:p>
        </p:txBody>
      </p:sp>
    </p:spTree>
    <p:extLst>
      <p:ext uri="{BB962C8B-B14F-4D97-AF65-F5344CB8AC3E}">
        <p14:creationId xmlns:p14="http://schemas.microsoft.com/office/powerpoint/2010/main" val="147379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以上で研修は終了になります。お疲れさま</a:t>
            </a:r>
            <a:r>
              <a:rPr kumimoji="1" lang="ja-JP" altLang="en-US" dirty="0" err="1" smtClean="0"/>
              <a:t>で</a:t>
            </a:r>
            <a:r>
              <a:rPr kumimoji="1" lang="ja-JP" altLang="en-US" dirty="0" smtClean="0"/>
              <a:t>した。</a:t>
            </a:r>
            <a:endParaRPr kumimoji="1" lang="en-US" altLang="ja-JP" dirty="0" smtClean="0"/>
          </a:p>
          <a:p>
            <a:r>
              <a:rPr kumimoji="1" lang="ja-JP" altLang="en-US" dirty="0" smtClean="0"/>
              <a:t>施設の衛生管理は、特定の人だけががんばっても達成できません。</a:t>
            </a:r>
            <a:endParaRPr kumimoji="1" lang="en-US" altLang="ja-JP" dirty="0" smtClean="0"/>
          </a:p>
          <a:p>
            <a:r>
              <a:rPr kumimoji="1" lang="ja-JP" altLang="en-US" dirty="0" smtClean="0"/>
              <a:t>この内容は職員・スタッフの皆さんで是非共有し、より良い衛生管理に</a:t>
            </a:r>
            <a:endParaRPr kumimoji="1" lang="en-US" altLang="ja-JP" dirty="0" smtClean="0"/>
          </a:p>
          <a:p>
            <a:r>
              <a:rPr kumimoji="1" lang="ja-JP" altLang="en-US" dirty="0" smtClean="0"/>
              <a:t>お役立てください。</a:t>
            </a:r>
            <a:endParaRPr kumimoji="1" lang="en-US" altLang="ja-JP" dirty="0" smtClean="0"/>
          </a:p>
          <a:p>
            <a:r>
              <a:rPr kumimoji="1" lang="ja-JP" altLang="en-US" dirty="0" smtClean="0"/>
              <a:t>御不明な点等あれば、お気軽に生活衛生課環境衛生係にお問い合わせください。</a:t>
            </a:r>
            <a:endParaRPr kumimoji="1" lang="en-US" altLang="ja-JP" dirty="0" smtClean="0"/>
          </a:p>
          <a:p>
            <a:r>
              <a:rPr kumimoji="1" lang="ja-JP" altLang="en-US" dirty="0" smtClean="0"/>
              <a:t>最後まで受講いただきありがとうございました。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14</a:t>
            </a:fld>
            <a:endParaRPr kumimoji="1" lang="ja-JP" altLang="en-US"/>
          </a:p>
        </p:txBody>
      </p:sp>
    </p:spTree>
    <p:extLst>
      <p:ext uri="{BB962C8B-B14F-4D97-AF65-F5344CB8AC3E}">
        <p14:creationId xmlns:p14="http://schemas.microsoft.com/office/powerpoint/2010/main" val="187522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初めに、レジオネラ症について。</a:t>
            </a:r>
            <a:endParaRPr kumimoji="1" lang="en-US" altLang="ja-JP" dirty="0" smtClean="0"/>
          </a:p>
          <a:p>
            <a:r>
              <a:rPr kumimoji="1" lang="ja-JP" altLang="en-US" dirty="0" smtClean="0"/>
              <a:t>レジオネラ症はレジオネラ属菌が原因で起こる感染症です。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発症形態は「レジオネラ肺炎」と比較的症状の軽い「ポンティアック熱」の２パターンあり、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前者の場合、重篤化すると死亡することがあります。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また、ヒトからヒトへは感染しません。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レジオネラ属菌を含む細かい水しぶき（エアロゾル）を吸い込むことで感染します。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レジオネラ属菌は、水がたまっている場所や、水が循環している場所の、ヌメり（アメーバ）の中で</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増殖する特徴があります。このヌメ</a:t>
            </a:r>
            <a:r>
              <a:rPr kumimoji="1" lang="ja-JP" altLang="en-US" dirty="0" err="1" smtClean="0"/>
              <a:t>りを</a:t>
            </a:r>
            <a:r>
              <a:rPr kumimoji="1" lang="ja-JP" altLang="en-US" dirty="0" smtClean="0"/>
              <a:t>除去することが、防止対策では重要になります。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2</a:t>
            </a:fld>
            <a:endParaRPr kumimoji="1" lang="ja-JP" altLang="en-US"/>
          </a:p>
        </p:txBody>
      </p:sp>
    </p:spTree>
    <p:extLst>
      <p:ext uri="{BB962C8B-B14F-4D97-AF65-F5344CB8AC3E}">
        <p14:creationId xmlns:p14="http://schemas.microsoft.com/office/powerpoint/2010/main" val="214466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レジオネラ症の防止対策、まずは家庭用加湿器です。</a:t>
            </a:r>
            <a:endParaRPr kumimoji="1" lang="en-US" altLang="ja-JP" dirty="0" smtClean="0"/>
          </a:p>
          <a:p>
            <a:r>
              <a:rPr kumimoji="1" lang="ja-JP" altLang="en-US" dirty="0" smtClean="0"/>
              <a:t>過去には家庭用加湿器を原因としたレジオネラ症死亡事故も発生しており、</a:t>
            </a:r>
            <a:endParaRPr kumimoji="1" lang="en-US" altLang="ja-JP" dirty="0" smtClean="0"/>
          </a:p>
          <a:p>
            <a:r>
              <a:rPr kumimoji="1" lang="ja-JP" altLang="en-US" dirty="0" smtClean="0"/>
              <a:t>適切な維持管理が必要な設備です。</a:t>
            </a:r>
            <a:endParaRPr kumimoji="1" lang="en-US" altLang="ja-JP" dirty="0" smtClean="0"/>
          </a:p>
          <a:p>
            <a:r>
              <a:rPr kumimoji="1" lang="ja-JP" altLang="en-US" dirty="0" smtClean="0"/>
              <a:t>先ほど説明したとおり、レジオネラはたまり水のヌメ</a:t>
            </a:r>
            <a:r>
              <a:rPr kumimoji="1" lang="ja-JP" altLang="en-US" dirty="0" err="1" smtClean="0"/>
              <a:t>りや</a:t>
            </a:r>
            <a:r>
              <a:rPr kumimoji="1" lang="ja-JP" altLang="en-US" dirty="0" smtClean="0"/>
              <a:t>汚れの中で増殖するので、</a:t>
            </a:r>
            <a:endParaRPr kumimoji="1" lang="en-US" altLang="ja-JP" dirty="0" smtClean="0"/>
          </a:p>
          <a:p>
            <a:r>
              <a:rPr kumimoji="1" lang="ja-JP" altLang="en-US" dirty="0" smtClean="0"/>
              <a:t>それらの発生を防止、除去することがポイントです。具体的には、</a:t>
            </a:r>
            <a:endParaRPr kumimoji="1" lang="en-US" altLang="ja-JP" dirty="0" smtClean="0"/>
          </a:p>
          <a:p>
            <a:r>
              <a:rPr kumimoji="1" lang="ja-JP" altLang="en-US" dirty="0" smtClean="0"/>
              <a:t>・給水タンクの水は、注ぎ足しではなく、毎日完全交換する</a:t>
            </a:r>
            <a:endParaRPr kumimoji="1" lang="en-US" altLang="ja-JP" dirty="0" smtClean="0"/>
          </a:p>
          <a:p>
            <a:r>
              <a:rPr kumimoji="1" lang="ja-JP" altLang="en-US" dirty="0" smtClean="0"/>
              <a:t>・タンクの中は、水の交換時に掃除する。構造的に掃除ができない場合は、石けん水等でよくすすぐ</a:t>
            </a:r>
            <a:endParaRPr kumimoji="1" lang="en-US" altLang="ja-JP" dirty="0" smtClean="0"/>
          </a:p>
          <a:p>
            <a:r>
              <a:rPr kumimoji="1" lang="ja-JP" altLang="en-US" dirty="0" smtClean="0"/>
              <a:t>・長期間使用しない場合は水を抜き、タンクを掃除→乾燥する</a:t>
            </a:r>
            <a:endParaRPr kumimoji="1" lang="en-US" altLang="ja-JP" dirty="0" smtClean="0"/>
          </a:p>
          <a:p>
            <a:r>
              <a:rPr kumimoji="1" lang="ja-JP" altLang="en-US" dirty="0" smtClean="0"/>
              <a:t>といった対策を講じましょう。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3</a:t>
            </a:fld>
            <a:endParaRPr kumimoji="1" lang="ja-JP" altLang="en-US"/>
          </a:p>
        </p:txBody>
      </p:sp>
    </p:spTree>
    <p:extLst>
      <p:ext uri="{BB962C8B-B14F-4D97-AF65-F5344CB8AC3E}">
        <p14:creationId xmlns:p14="http://schemas.microsoft.com/office/powerpoint/2010/main" val="4098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次に、お風呂（浴槽）のレジオネラ対策です。</a:t>
            </a:r>
            <a:endParaRPr kumimoji="1" lang="en-US" altLang="ja-JP" dirty="0" smtClean="0"/>
          </a:p>
          <a:p>
            <a:r>
              <a:rPr kumimoji="1" lang="ja-JP" altLang="en-US" dirty="0" smtClean="0"/>
              <a:t>・ヌメリ、汚れを付けない・増やさないため、浴槽の湯はできるだけ１日ごとに交換</a:t>
            </a:r>
            <a:endParaRPr kumimoji="1" lang="en-US" altLang="ja-JP" dirty="0" smtClean="0"/>
          </a:p>
          <a:p>
            <a:r>
              <a:rPr kumimoji="1" lang="ja-JP" altLang="en-US" dirty="0" smtClean="0"/>
              <a:t>・換水時、洗剤とスポンジで掃除し、汚れを落とす。壁面にお湯の出口がある浴槽は、</a:t>
            </a:r>
            <a:endParaRPr kumimoji="1" lang="en-US" altLang="ja-JP" dirty="0" smtClean="0"/>
          </a:p>
          <a:p>
            <a:r>
              <a:rPr kumimoji="1" lang="ja-JP" altLang="en-US" dirty="0" smtClean="0"/>
              <a:t>　ここも忘れずに洗う</a:t>
            </a:r>
            <a:endParaRPr kumimoji="1" lang="en-US" altLang="ja-JP" dirty="0" smtClean="0"/>
          </a:p>
          <a:p>
            <a:r>
              <a:rPr kumimoji="1" lang="ja-JP" altLang="en-US" dirty="0" smtClean="0"/>
              <a:t>・追い炊き用配管は、市販の配管洗浄剤等を使って、定期的に汚れを排出</a:t>
            </a:r>
            <a:endParaRPr kumimoji="1" lang="en-US" altLang="ja-JP" dirty="0" smtClean="0"/>
          </a:p>
          <a:p>
            <a:r>
              <a:rPr kumimoji="1" lang="ja-JP" altLang="en-US" dirty="0" smtClean="0"/>
              <a:t>など、日常の管理をしっかり行うことが重要です。</a:t>
            </a:r>
            <a:endParaRPr kumimoji="1" lang="en-US" altLang="ja-JP" dirty="0" smtClean="0"/>
          </a:p>
          <a:p>
            <a:r>
              <a:rPr kumimoji="1" lang="ja-JP" altLang="en-US" dirty="0" smtClean="0"/>
              <a:t>なお、機械浴槽については、製品ごとに構造等が異なるため、</a:t>
            </a:r>
            <a:endParaRPr kumimoji="1" lang="en-US" altLang="ja-JP" dirty="0" smtClean="0"/>
          </a:p>
          <a:p>
            <a:r>
              <a:rPr kumimoji="1" lang="ja-JP" altLang="en-US" dirty="0" smtClean="0"/>
              <a:t>・取扱説明書を基本に、機械浴槽のメーカー等の専門家と連携して維持管理手順を</a:t>
            </a:r>
            <a:endParaRPr kumimoji="1" lang="en-US" altLang="ja-JP" dirty="0" smtClean="0"/>
          </a:p>
          <a:p>
            <a:r>
              <a:rPr kumimoji="1" lang="ja-JP" altLang="en-US" dirty="0" smtClean="0"/>
              <a:t>　定めて実行する</a:t>
            </a:r>
            <a:endParaRPr kumimoji="1" lang="en-US" altLang="ja-JP" dirty="0" smtClean="0"/>
          </a:p>
          <a:p>
            <a:r>
              <a:rPr kumimoji="1" lang="ja-JP" altLang="en-US" dirty="0" smtClean="0"/>
              <a:t>ようにしましょう。</a:t>
            </a:r>
            <a:endParaRPr kumimoji="1" lang="en-US" altLang="ja-JP" dirty="0" smtClean="0"/>
          </a:p>
          <a:p>
            <a:r>
              <a:rPr kumimoji="1" lang="ja-JP" altLang="en-US" dirty="0" smtClean="0"/>
              <a:t>また、循環式浴槽については、家庭用浴槽に比べて構造が複雑なため、より徹底した管理が</a:t>
            </a:r>
            <a:endParaRPr kumimoji="1" lang="en-US" altLang="ja-JP" dirty="0" smtClean="0"/>
          </a:p>
          <a:p>
            <a:r>
              <a:rPr kumimoji="1" lang="ja-JP" altLang="en-US" dirty="0" smtClean="0"/>
              <a:t>必要になり、レジオネラの水質検査等も必要になります。詳細は次ページの参照先に記載されています。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4</a:t>
            </a:fld>
            <a:endParaRPr kumimoji="1" lang="ja-JP" altLang="en-US"/>
          </a:p>
        </p:txBody>
      </p:sp>
    </p:spTree>
    <p:extLst>
      <p:ext uri="{BB962C8B-B14F-4D97-AF65-F5344CB8AC3E}">
        <p14:creationId xmlns:p14="http://schemas.microsoft.com/office/powerpoint/2010/main" val="64919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参考資料の</a:t>
            </a:r>
            <a:r>
              <a:rPr kumimoji="1" lang="en-US" altLang="ja-JP" dirty="0" smtClean="0"/>
              <a:t>URL</a:t>
            </a:r>
            <a:r>
              <a:rPr kumimoji="1" lang="ja-JP" altLang="en-US" dirty="0" err="1" smtClean="0"/>
              <a:t>を添</a:t>
            </a:r>
            <a:r>
              <a:rPr kumimoji="1" lang="ja-JP" altLang="en-US" dirty="0" smtClean="0"/>
              <a:t>付しました。</a:t>
            </a:r>
            <a:endParaRPr kumimoji="1" lang="en-US" altLang="ja-JP" dirty="0" smtClean="0"/>
          </a:p>
          <a:p>
            <a:r>
              <a:rPr kumimoji="1" lang="ja-JP" altLang="en-US" dirty="0" smtClean="0"/>
              <a:t>「一般向けリーフレット」には、先ほど紹介した加湿器や家庭用浴槽の維持管理等</a:t>
            </a:r>
            <a:endParaRPr kumimoji="1" lang="en-US" altLang="ja-JP" dirty="0" smtClean="0"/>
          </a:p>
          <a:p>
            <a:r>
              <a:rPr kumimoji="1" lang="ja-JP" altLang="en-US" dirty="0" smtClean="0"/>
              <a:t>「事業者向けパンフレット」には、循環式浴槽などのより大規模な設備に関する維持管理等</a:t>
            </a:r>
            <a:endParaRPr kumimoji="1" lang="en-US" altLang="ja-JP" dirty="0" smtClean="0"/>
          </a:p>
          <a:p>
            <a:r>
              <a:rPr kumimoji="1" lang="ja-JP" altLang="en-US" dirty="0" smtClean="0"/>
              <a:t>が掲載されていますので、適宜参照してください。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5</a:t>
            </a:fld>
            <a:endParaRPr kumimoji="1" lang="ja-JP" altLang="en-US"/>
          </a:p>
        </p:txBody>
      </p:sp>
    </p:spTree>
    <p:extLst>
      <p:ext uri="{BB962C8B-B14F-4D97-AF65-F5344CB8AC3E}">
        <p14:creationId xmlns:p14="http://schemas.microsoft.com/office/powerpoint/2010/main" val="327109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次に、蚊媒介感染症について。</a:t>
            </a:r>
            <a:endParaRPr kumimoji="1" lang="en-US" altLang="ja-JP" dirty="0" smtClean="0"/>
          </a:p>
          <a:p>
            <a:r>
              <a:rPr kumimoji="1" lang="ja-JP" altLang="en-US" dirty="0" smtClean="0"/>
              <a:t>文字どおり、蚊が媒介することで引き起こす（ヒトの）感染症のことです。</a:t>
            </a:r>
            <a:endParaRPr kumimoji="1" lang="en-US" altLang="ja-JP" dirty="0" smtClean="0"/>
          </a:p>
          <a:p>
            <a:r>
              <a:rPr kumimoji="1" lang="ja-JP" altLang="en-US" dirty="0" smtClean="0"/>
              <a:t>国内では感染例は少ない（直近では</a:t>
            </a:r>
            <a:r>
              <a:rPr kumimoji="1" lang="en-US" altLang="ja-JP" dirty="0" smtClean="0"/>
              <a:t>2014</a:t>
            </a:r>
            <a:r>
              <a:rPr kumimoji="1" lang="ja-JP" altLang="en-US" dirty="0" smtClean="0"/>
              <a:t>年デング熱の国内感染例あり）ですが、</a:t>
            </a:r>
            <a:endParaRPr kumimoji="1" lang="en-US" altLang="ja-JP" dirty="0" smtClean="0"/>
          </a:p>
          <a:p>
            <a:r>
              <a:rPr kumimoji="1" lang="ja-JP" altLang="en-US" dirty="0" smtClean="0"/>
              <a:t>海外では、年間数十万人もの人が蚊媒介感染症で死亡しており、</a:t>
            </a:r>
            <a:endParaRPr kumimoji="1" lang="en-US" altLang="ja-JP" dirty="0" smtClean="0"/>
          </a:p>
          <a:p>
            <a:r>
              <a:rPr kumimoji="1" lang="ja-JP" altLang="en-US" dirty="0" smtClean="0"/>
              <a:t>我が国においても引き続き警戒が必要な状況です。</a:t>
            </a:r>
            <a:endParaRPr kumimoji="1" lang="en-US" altLang="ja-JP" dirty="0" smtClean="0"/>
          </a:p>
          <a:p>
            <a:r>
              <a:rPr kumimoji="1" lang="ja-JP" altLang="en-US" dirty="0" smtClean="0"/>
              <a:t>感染を起こさないためには、ごく基本的なことですが、</a:t>
            </a:r>
            <a:endParaRPr kumimoji="1" lang="en-US" altLang="ja-JP" dirty="0" smtClean="0"/>
          </a:p>
          <a:p>
            <a:r>
              <a:rPr kumimoji="1" lang="ja-JP" altLang="en-US" dirty="0" smtClean="0"/>
              <a:t>①蚊を増やさない②蚊に刺されない</a:t>
            </a:r>
            <a:endParaRPr kumimoji="1" lang="en-US" altLang="ja-JP" dirty="0" smtClean="0"/>
          </a:p>
          <a:p>
            <a:r>
              <a:rPr kumimoji="1" lang="ja-JP" altLang="en-US" dirty="0" smtClean="0"/>
              <a:t>の２つの対策が何よりも重要です。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6</a:t>
            </a:fld>
            <a:endParaRPr kumimoji="1" lang="ja-JP" altLang="en-US"/>
          </a:p>
        </p:txBody>
      </p:sp>
    </p:spTree>
    <p:extLst>
      <p:ext uri="{BB962C8B-B14F-4D97-AF65-F5344CB8AC3E}">
        <p14:creationId xmlns:p14="http://schemas.microsoft.com/office/powerpoint/2010/main" val="41602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蚊の一生をイラストにしました。</a:t>
            </a:r>
            <a:endParaRPr kumimoji="1" lang="en-US" altLang="ja-JP" dirty="0" smtClean="0"/>
          </a:p>
          <a:p>
            <a:r>
              <a:rPr kumimoji="1" lang="ja-JP" altLang="en-US" dirty="0" smtClean="0"/>
              <a:t>ご覧のとおり、成虫の時以外は水の中で生きています。</a:t>
            </a:r>
            <a:endParaRPr kumimoji="1" lang="en-US" altLang="ja-JP" dirty="0" smtClean="0"/>
          </a:p>
          <a:p>
            <a:r>
              <a:rPr kumimoji="1" lang="ja-JP" altLang="en-US" dirty="0" smtClean="0"/>
              <a:t>言い換えれば、水が無ければ蚊は生まれず、増えません。</a:t>
            </a:r>
            <a:endParaRPr kumimoji="1" lang="en-US" altLang="ja-JP" dirty="0" smtClean="0"/>
          </a:p>
          <a:p>
            <a:r>
              <a:rPr kumimoji="1" lang="ja-JP" altLang="en-US" dirty="0" smtClean="0"/>
              <a:t>ただ、空き缶や植木鉢の受け皿にたまった水など、ほんの少しの</a:t>
            </a:r>
            <a:endParaRPr kumimoji="1" lang="en-US" altLang="ja-JP" dirty="0" smtClean="0"/>
          </a:p>
          <a:p>
            <a:r>
              <a:rPr kumimoji="1" lang="ja-JP" altLang="en-US" dirty="0" smtClean="0"/>
              <a:t>水量で産卵・成長できます。</a:t>
            </a:r>
            <a:endParaRPr kumimoji="1" lang="en-US" altLang="ja-JP" dirty="0" smtClean="0"/>
          </a:p>
          <a:p>
            <a:r>
              <a:rPr kumimoji="1" lang="ja-JP" altLang="en-US" dirty="0" smtClean="0"/>
              <a:t>卵から２週間程度で成虫になり、成虫の寿命は約１か月です。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7</a:t>
            </a:fld>
            <a:endParaRPr kumimoji="1" lang="ja-JP" altLang="en-US"/>
          </a:p>
        </p:txBody>
      </p:sp>
    </p:spTree>
    <p:extLst>
      <p:ext uri="{BB962C8B-B14F-4D97-AF65-F5344CB8AC3E}">
        <p14:creationId xmlns:p14="http://schemas.microsoft.com/office/powerpoint/2010/main" val="257993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対策の１つ目、蚊を増やさない。</a:t>
            </a:r>
            <a:endParaRPr kumimoji="1" lang="en-US" altLang="ja-JP" dirty="0" smtClean="0"/>
          </a:p>
          <a:p>
            <a:r>
              <a:rPr kumimoji="1" lang="ja-JP" altLang="en-US" dirty="0" smtClean="0"/>
              <a:t>先ほどのスライドのとおり、たまり水が蚊（幼虫）の発生源となります。</a:t>
            </a:r>
            <a:endParaRPr kumimoji="1" lang="en-US" altLang="ja-JP" dirty="0" smtClean="0"/>
          </a:p>
          <a:p>
            <a:r>
              <a:rPr kumimoji="1" lang="ja-JP" altLang="en-US" dirty="0" smtClean="0"/>
              <a:t>空き缶、バケツなど水たまりの原因となるものは放置せず片付け、</a:t>
            </a:r>
            <a:endParaRPr kumimoji="1" lang="en-US" altLang="ja-JP" dirty="0" smtClean="0"/>
          </a:p>
          <a:p>
            <a:r>
              <a:rPr kumimoji="1" lang="ja-JP" altLang="en-US" dirty="0" smtClean="0"/>
              <a:t>植木鉢の受け皿にたまった水は１週間に１回程度は捨てるようにしましょう。</a:t>
            </a:r>
            <a:endParaRPr kumimoji="1" lang="en-US" altLang="ja-JP" dirty="0" smtClean="0"/>
          </a:p>
          <a:p>
            <a:r>
              <a:rPr kumimoji="1" lang="ja-JP" altLang="en-US" dirty="0" smtClean="0"/>
              <a:t>また、成虫の潜み場所となる草むら、やぶを無くし、風通しを良くすることも</a:t>
            </a:r>
            <a:endParaRPr kumimoji="1" lang="en-US" altLang="ja-JP" dirty="0" smtClean="0"/>
          </a:p>
          <a:p>
            <a:r>
              <a:rPr kumimoji="1" lang="ja-JP" altLang="en-US" dirty="0" smtClean="0"/>
              <a:t>有効な対策です。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8</a:t>
            </a:fld>
            <a:endParaRPr kumimoji="1" lang="ja-JP" altLang="en-US"/>
          </a:p>
        </p:txBody>
      </p:sp>
    </p:spTree>
    <p:extLst>
      <p:ext uri="{BB962C8B-B14F-4D97-AF65-F5344CB8AC3E}">
        <p14:creationId xmlns:p14="http://schemas.microsoft.com/office/powerpoint/2010/main" val="109844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対策の２つ目、蚊に刺されない。</a:t>
            </a:r>
            <a:endParaRPr kumimoji="1" lang="en-US" altLang="ja-JP" dirty="0" smtClean="0"/>
          </a:p>
          <a:p>
            <a:r>
              <a:rPr kumimoji="1" lang="ja-JP" altLang="en-US" dirty="0" smtClean="0"/>
              <a:t>蚊の多い時期に外出する際は、できるだけ長袖・長ズボンを着用すること、</a:t>
            </a:r>
            <a:endParaRPr kumimoji="1" lang="en-US" altLang="ja-JP" dirty="0" smtClean="0"/>
          </a:p>
          <a:p>
            <a:r>
              <a:rPr kumimoji="1" lang="ja-JP" altLang="en-US" dirty="0" smtClean="0"/>
              <a:t>虫よけ剤を正しく使用し、汗をかいたらこまめに塗り直す、という防御策に</a:t>
            </a:r>
            <a:endParaRPr kumimoji="1" lang="en-US" altLang="ja-JP" dirty="0" smtClean="0"/>
          </a:p>
          <a:p>
            <a:r>
              <a:rPr kumimoji="1" lang="ja-JP" altLang="en-US" dirty="0" smtClean="0"/>
              <a:t>なります。</a:t>
            </a:r>
            <a:endParaRPr kumimoji="1" lang="en-US" altLang="ja-JP" dirty="0" smtClean="0"/>
          </a:p>
          <a:p>
            <a:r>
              <a:rPr kumimoji="1" lang="ja-JP" altLang="en-US" dirty="0" smtClean="0"/>
              <a:t>また、そもそも蚊の多そうな草むら等には近づかないようにすることも重要です。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5006B21A-D70F-4FAA-9D50-428D003AC47E}" type="slidenum">
              <a:rPr kumimoji="1" lang="ja-JP" altLang="en-US" smtClean="0"/>
              <a:t>9</a:t>
            </a:fld>
            <a:endParaRPr kumimoji="1" lang="ja-JP" altLang="en-US"/>
          </a:p>
        </p:txBody>
      </p:sp>
    </p:spTree>
    <p:extLst>
      <p:ext uri="{BB962C8B-B14F-4D97-AF65-F5344CB8AC3E}">
        <p14:creationId xmlns:p14="http://schemas.microsoft.com/office/powerpoint/2010/main" val="180957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0918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5073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2265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ユーザー設定レイアウト">
    <p:bg>
      <p:bgPr>
        <a:blipFill dpi="0" rotWithShape="1">
          <a:blip r:embed="rId2">
            <a:lum/>
          </a:blip>
          <a:srcRect/>
          <a:stretch>
            <a:fillRect t="82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a:xfrm>
            <a:off x="9054737" y="6199597"/>
            <a:ext cx="2743200" cy="365125"/>
          </a:xfrm>
        </p:spPr>
        <p:txBody>
          <a:bodyPr/>
          <a:lstStyle>
            <a:lvl1pPr>
              <a:defRPr sz="1050"/>
            </a:lvl1pPr>
          </a:lstStyle>
          <a:p>
            <a:fld id="{80BA07C7-230E-441F-9E0D-77DBAEF36945}" type="slidenum">
              <a:rPr lang="ja-JP" altLang="en-US" smtClean="0"/>
              <a:pPr/>
              <a:t>‹#›</a:t>
            </a:fld>
            <a:endParaRPr lang="ja-JP" altLang="en-US" dirty="0"/>
          </a:p>
        </p:txBody>
      </p:sp>
    </p:spTree>
    <p:extLst>
      <p:ext uri="{BB962C8B-B14F-4D97-AF65-F5344CB8AC3E}">
        <p14:creationId xmlns:p14="http://schemas.microsoft.com/office/powerpoint/2010/main" val="12409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3896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15136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75913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72137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9425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5719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2384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3993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18046727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hyperlink" Target="https://www.mhlw.go.jp/stf/seisakunitsuite/bunya/syoudoku_00001.html" TargetMode="External"/><Relationship Id="rId4" Type="http://schemas.openxmlformats.org/officeDocument/2006/relationships/hyperlink" Target="https://www.city.yokohama.lg.jp/kurashi/kenko-iryo/yobosesshu/kansensho/coronavirus/coronavirus.files/0041_20200428.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ni-kankyo@city.yokohama.jp"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ty.yokohama.lg.jp/kurashi/sumai-kurashi/seikatsu/kaiteki/eiseiho/building.files/0049_20190822.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city.yokohama.lg.jp/kurashi/sumai-kurashi/seikatsu/kaiteki/eiseiho/building.files/0050_2019082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3123" y="2105653"/>
            <a:ext cx="7886700" cy="994172"/>
          </a:xfrm>
        </p:spPr>
        <p:txBody>
          <a:bodyPr>
            <a:normAutofit/>
          </a:bodyPr>
          <a:lstStyle/>
          <a:p>
            <a:pPr algn="ctr"/>
            <a:r>
              <a:rPr kumimoji="1" lang="ja-JP" altLang="en-US" dirty="0" smtClean="0">
                <a:latin typeface="ＭＳ Ｐゴシック" panose="020B0600070205080204" pitchFamily="50" charset="-128"/>
                <a:ea typeface="ＭＳ Ｐゴシック" panose="020B0600070205080204" pitchFamily="50" charset="-128"/>
              </a:rPr>
              <a:t>環境衛生対策について</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6276473" y="3247742"/>
            <a:ext cx="5762007" cy="2386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①　レジオネラ症</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②　蚊媒介感染症</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③　新型コロナ感染症（換気、消毒）</a:t>
            </a:r>
            <a:endParaRPr lang="ja-JP" altLang="en-US" sz="2800"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8928845" y="268943"/>
            <a:ext cx="2985247" cy="7126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smtClean="0">
                <a:latin typeface="ＭＳ Ｐゴシック" panose="020B0600070205080204" pitchFamily="50" charset="-128"/>
                <a:ea typeface="ＭＳ Ｐゴシック" panose="020B0600070205080204" pitchFamily="50" charset="-128"/>
              </a:rPr>
              <a:t>令和２年８月作成</a:t>
            </a:r>
            <a:endParaRPr lang="en-US" altLang="ja-JP" sz="1800" dirty="0">
              <a:latin typeface="ＭＳ Ｐゴシック" panose="020B0600070205080204" pitchFamily="50" charset="-128"/>
              <a:ea typeface="ＭＳ Ｐゴシック" panose="020B0600070205080204" pitchFamily="50" charset="-128"/>
            </a:endParaRPr>
          </a:p>
          <a:p>
            <a:pPr>
              <a:lnSpc>
                <a:spcPct val="100000"/>
              </a:lnSpc>
            </a:pPr>
            <a:r>
              <a:rPr lang="ja-JP" altLang="en-US" sz="1800" dirty="0" smtClean="0">
                <a:latin typeface="ＭＳ Ｐゴシック" panose="020B0600070205080204" pitchFamily="50" charset="-128"/>
                <a:ea typeface="ＭＳ Ｐゴシック" panose="020B0600070205080204" pitchFamily="50" charset="-128"/>
              </a:rPr>
              <a:t>西区生活衛生課環境衛生係</a:t>
            </a:r>
            <a:endParaRPr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0530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新型コロナ感染症　～概要～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569259" y="1690688"/>
            <a:ext cx="10242176" cy="35402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新型コロナウイルス</a:t>
            </a:r>
            <a:r>
              <a:rPr lang="ja-JP" altLang="en-US" sz="2800" dirty="0" smtClean="0">
                <a:latin typeface="ＭＳ Ｐゴシック" panose="020B0600070205080204" pitchFamily="50" charset="-128"/>
                <a:ea typeface="ＭＳ Ｐゴシック" panose="020B0600070205080204" pitchFamily="50" charset="-128"/>
              </a:rPr>
              <a:t>が原因で起こる感染症（</a:t>
            </a:r>
            <a:r>
              <a:rPr lang="en-US" altLang="ja-JP" sz="2800" dirty="0" smtClean="0">
                <a:latin typeface="ＭＳ Ｐゴシック" panose="020B0600070205080204" pitchFamily="50" charset="-128"/>
                <a:ea typeface="ＭＳ Ｐゴシック" panose="020B0600070205080204" pitchFamily="50" charset="-128"/>
              </a:rPr>
              <a:t>COVID-19</a:t>
            </a:r>
            <a:r>
              <a:rPr lang="ja-JP" altLang="en-US" sz="2800" dirty="0" smtClean="0">
                <a:latin typeface="ＭＳ Ｐゴシック" panose="020B0600070205080204" pitchFamily="50" charset="-128"/>
                <a:ea typeface="ＭＳ Ｐゴシック" panose="020B0600070205080204" pitchFamily="50" charset="-128"/>
              </a:rPr>
              <a:t>）</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smtClean="0">
                <a:latin typeface="ＭＳ Ｐゴシック" panose="020B0600070205080204" pitchFamily="50" charset="-128"/>
                <a:ea typeface="ＭＳ Ｐゴシック" panose="020B0600070205080204" pitchFamily="50" charset="-128"/>
              </a:rPr>
              <a:t>○　感染経路は次の２パターン</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pP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　　　飛沫感染</a:t>
            </a:r>
            <a:r>
              <a:rPr lang="ja-JP" altLang="en-US" sz="2800" dirty="0" smtClean="0">
                <a:latin typeface="ＭＳ Ｐゴシック" panose="020B0600070205080204" pitchFamily="50" charset="-128"/>
                <a:ea typeface="ＭＳ Ｐゴシック" panose="020B0600070205080204" pitchFamily="50" charset="-128"/>
              </a:rPr>
              <a:t>：感染者の口から出た飛沫（しぶき）に含まれる</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pPr>
            <a:r>
              <a:rPr lang="ja-JP" altLang="en-US" sz="2800" dirty="0" smtClean="0">
                <a:latin typeface="ＭＳ Ｐゴシック" panose="020B0600070205080204" pitchFamily="50" charset="-128"/>
                <a:ea typeface="ＭＳ Ｐゴシック" panose="020B0600070205080204" pitchFamily="50" charset="-128"/>
              </a:rPr>
              <a:t>　　　　　　　　　　ウイルスを、口・鼻から吸い込むことで感染</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　　　接触感染</a:t>
            </a:r>
            <a:r>
              <a:rPr lang="ja-JP" altLang="en-US" sz="2800" dirty="0">
                <a:latin typeface="ＭＳ Ｐゴシック" panose="020B0600070205080204" pitchFamily="50" charset="-128"/>
                <a:ea typeface="ＭＳ Ｐゴシック" panose="020B0600070205080204" pitchFamily="50" charset="-128"/>
              </a:rPr>
              <a:t>：感染者がウイルス</a:t>
            </a:r>
            <a:r>
              <a:rPr lang="ja-JP" altLang="en-US" sz="2800" dirty="0" smtClean="0">
                <a:latin typeface="ＭＳ Ｐゴシック" panose="020B0600070205080204" pitchFamily="50" charset="-128"/>
                <a:ea typeface="ＭＳ Ｐゴシック" panose="020B0600070205080204" pitchFamily="50" charset="-128"/>
              </a:rPr>
              <a:t>の付着した手で触った場所を</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別の人が触り、その手で目・鼻・口を触ることで感染</a:t>
            </a:r>
            <a:endParaRPr lang="en-US" altLang="ja-JP" sz="28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242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新型コロナ感染症</a:t>
            </a:r>
            <a:r>
              <a:rPr kumimoji="1" lang="ja-JP" altLang="en-US" dirty="0" smtClean="0">
                <a:latin typeface="ＭＳ Ｐゴシック" panose="020B0600070205080204" pitchFamily="50" charset="-128"/>
                <a:ea typeface="ＭＳ Ｐゴシック" panose="020B0600070205080204" pitchFamily="50" charset="-128"/>
              </a:rPr>
              <a:t>　～対策：総論～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1246093" y="1677241"/>
            <a:ext cx="9856696" cy="39032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いわゆる</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「３つの密」</a:t>
            </a:r>
            <a:r>
              <a:rPr lang="ja-JP" altLang="en-US" sz="2800" dirty="0" smtClean="0">
                <a:latin typeface="ＭＳ Ｐゴシック" panose="020B0600070205080204" pitchFamily="50" charset="-128"/>
                <a:ea typeface="ＭＳ Ｐゴシック" panose="020B0600070205080204" pitchFamily="50" charset="-128"/>
              </a:rPr>
              <a:t>の防止</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　「密閉」の防止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換気</a:t>
            </a:r>
            <a:r>
              <a:rPr lang="ja-JP" altLang="en-US" sz="2800" dirty="0" smtClean="0">
                <a:latin typeface="ＭＳ Ｐゴシック" panose="020B0600070205080204" pitchFamily="50" charset="-128"/>
                <a:ea typeface="ＭＳ Ｐゴシック" panose="020B0600070205080204" pitchFamily="50" charset="-128"/>
              </a:rPr>
              <a:t>の徹底</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　</a:t>
            </a: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密集</a:t>
            </a: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の防止　</a:t>
            </a:r>
            <a:r>
              <a:rPr lang="ja-JP" altLang="en-US" sz="2800" dirty="0" smtClean="0">
                <a:latin typeface="ＭＳ Ｐゴシック" panose="020B0600070205080204" pitchFamily="50" charset="-128"/>
                <a:ea typeface="ＭＳ Ｐゴシック" panose="020B0600070205080204" pitchFamily="50" charset="-128"/>
              </a:rPr>
              <a:t>⇒人との間隔の確保</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「密接」</a:t>
            </a:r>
            <a:r>
              <a:rPr lang="ja-JP" altLang="en-US" sz="2800" dirty="0">
                <a:latin typeface="ＭＳ Ｐゴシック" panose="020B0600070205080204" pitchFamily="50" charset="-128"/>
                <a:ea typeface="ＭＳ Ｐゴシック" panose="020B0600070205080204" pitchFamily="50" charset="-128"/>
              </a:rPr>
              <a:t>の防止　</a:t>
            </a:r>
            <a:r>
              <a:rPr lang="ja-JP" altLang="en-US" sz="2800" dirty="0" smtClean="0">
                <a:latin typeface="ＭＳ Ｐゴシック" panose="020B0600070205080204" pitchFamily="50" charset="-128"/>
                <a:ea typeface="ＭＳ Ｐゴシック" panose="020B0600070205080204" pitchFamily="50" charset="-128"/>
              </a:rPr>
              <a:t>⇒飛沫を飛ばさない・浴びない</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施設・設備の</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消毒</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　健康管理</a:t>
            </a:r>
            <a:r>
              <a:rPr lang="ja-JP" altLang="en-US" sz="2800" dirty="0" smtClean="0">
                <a:latin typeface="ＭＳ Ｐゴシック" panose="020B0600070205080204" pitchFamily="50" charset="-128"/>
                <a:ea typeface="ＭＳ Ｐゴシック" panose="020B0600070205080204" pitchFamily="50" charset="-128"/>
              </a:rPr>
              <a:t>の徹底</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　体温測定、体調チェック、こまめな手洗い（石けん使</a:t>
            </a:r>
            <a:r>
              <a:rPr lang="ja-JP" altLang="en-US" sz="2800" dirty="0">
                <a:latin typeface="ＭＳ Ｐゴシック" panose="020B0600070205080204" pitchFamily="50" charset="-128"/>
                <a:ea typeface="ＭＳ Ｐゴシック" panose="020B0600070205080204" pitchFamily="50" charset="-128"/>
              </a:rPr>
              <a:t>用</a:t>
            </a:r>
            <a:r>
              <a:rPr lang="ja-JP" altLang="en-US" sz="2800" dirty="0" smtClean="0">
                <a:latin typeface="ＭＳ Ｐゴシック" panose="020B0600070205080204" pitchFamily="50" charset="-128"/>
                <a:ea typeface="ＭＳ Ｐゴシック" panose="020B0600070205080204" pitchFamily="50" charset="-128"/>
              </a:rPr>
              <a:t>）、</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手の消毒（可能なら）、マスク着用</a:t>
            </a:r>
            <a:endParaRPr lang="en-US" altLang="ja-JP" sz="2800" dirty="0" smtClean="0">
              <a:latin typeface="ＭＳ Ｐゴシック" panose="020B0600070205080204" pitchFamily="50" charset="-128"/>
              <a:ea typeface="ＭＳ Ｐゴシック" panose="020B0600070205080204" pitchFamily="50" charset="-128"/>
            </a:endParaRPr>
          </a:p>
        </p:txBody>
      </p:sp>
      <p:sp>
        <p:nvSpPr>
          <p:cNvPr id="2" name="角丸四角形吹き出し 1"/>
          <p:cNvSpPr/>
          <p:nvPr/>
        </p:nvSpPr>
        <p:spPr>
          <a:xfrm>
            <a:off x="6763870" y="1562381"/>
            <a:ext cx="1963272" cy="380159"/>
          </a:xfrm>
          <a:prstGeom prst="wedgeRoundRectCallout">
            <a:avLst>
              <a:gd name="adj1" fmla="val -52157"/>
              <a:gd name="adj2" fmla="val 1155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002060"/>
                </a:solidFill>
                <a:latin typeface="ＭＳ Ｐゴシック" panose="020B0600070205080204" pitchFamily="50" charset="-128"/>
                <a:ea typeface="ＭＳ Ｐゴシック" panose="020B0600070205080204" pitchFamily="50" charset="-128"/>
              </a:rPr>
              <a:t>後段で解説します。</a:t>
            </a:r>
            <a:endParaRPr kumimoji="1" lang="ja-JP" altLang="en-US" dirty="0">
              <a:solidFill>
                <a:srgbClr val="002060"/>
              </a:solidFill>
              <a:latin typeface="ＭＳ Ｐゴシック" panose="020B0600070205080204" pitchFamily="50" charset="-128"/>
              <a:ea typeface="ＭＳ Ｐゴシック" panose="020B0600070205080204" pitchFamily="50" charset="-128"/>
            </a:endParaRPr>
          </a:p>
        </p:txBody>
      </p:sp>
      <p:sp>
        <p:nvSpPr>
          <p:cNvPr id="8" name="角丸四角形吹き出し 7"/>
          <p:cNvSpPr/>
          <p:nvPr/>
        </p:nvSpPr>
        <p:spPr>
          <a:xfrm>
            <a:off x="4693024" y="4008483"/>
            <a:ext cx="1963272" cy="366711"/>
          </a:xfrm>
          <a:prstGeom prst="wedgeRoundRectCallout">
            <a:avLst>
              <a:gd name="adj1" fmla="val -59007"/>
              <a:gd name="adj2" fmla="val -56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002060"/>
                </a:solidFill>
                <a:latin typeface="ＭＳ Ｐゴシック" panose="020B0600070205080204" pitchFamily="50" charset="-128"/>
                <a:ea typeface="ＭＳ Ｐゴシック" panose="020B0600070205080204" pitchFamily="50" charset="-128"/>
              </a:rPr>
              <a:t>後段で解説します。</a:t>
            </a:r>
            <a:endParaRPr kumimoji="1" lang="ja-JP" altLang="en-US" dirty="0">
              <a:solidFill>
                <a:srgbClr val="002060"/>
              </a:solidFill>
              <a:latin typeface="ＭＳ Ｐゴシック" panose="020B0600070205080204" pitchFamily="50" charset="-128"/>
              <a:ea typeface="ＭＳ Ｐゴシック" panose="020B0600070205080204" pitchFamily="50" charset="-128"/>
            </a:endParaRPr>
          </a:p>
        </p:txBody>
      </p:sp>
      <p:sp>
        <p:nvSpPr>
          <p:cNvPr id="9" name="角丸四角形吹き出し 8"/>
          <p:cNvSpPr/>
          <p:nvPr/>
        </p:nvSpPr>
        <p:spPr>
          <a:xfrm>
            <a:off x="7543799" y="3596527"/>
            <a:ext cx="3868271" cy="823913"/>
          </a:xfrm>
          <a:prstGeom prst="wedgeRoundRectCallout">
            <a:avLst>
              <a:gd name="adj1" fmla="val -82786"/>
              <a:gd name="adj2" fmla="val -7182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dirty="0" smtClean="0">
                <a:solidFill>
                  <a:srgbClr val="002060"/>
                </a:solidFill>
                <a:latin typeface="ＭＳ Ｐゴシック" panose="020B0600070205080204" pitchFamily="50" charset="-128"/>
                <a:ea typeface="ＭＳ Ｐゴシック" panose="020B0600070205080204" pitchFamily="50" charset="-128"/>
              </a:rPr>
              <a:t>マスクを外すタイミング（食事、喫煙）は要注意！真向かいを避け、互い違いに座るなど工夫しましょう。</a:t>
            </a:r>
            <a:endParaRPr kumimoji="1" lang="ja-JP" altLang="en-US" dirty="0">
              <a:solidFill>
                <a:srgbClr val="002060"/>
              </a:solidFill>
              <a:latin typeface="ＭＳ Ｐゴシック" panose="020B0600070205080204" pitchFamily="50" charset="-128"/>
              <a:ea typeface="ＭＳ Ｐゴシック" panose="020B0600070205080204" pitchFamily="50" charset="-128"/>
            </a:endParaRPr>
          </a:p>
        </p:txBody>
      </p:sp>
      <p:pic>
        <p:nvPicPr>
          <p:cNvPr id="12" name="図 11"/>
          <p:cNvPicPr>
            <a:picLocks noChangeAspect="1"/>
          </p:cNvPicPr>
          <p:nvPr/>
        </p:nvPicPr>
        <p:blipFill>
          <a:blip r:embed="rId3"/>
          <a:stretch>
            <a:fillRect/>
          </a:stretch>
        </p:blipFill>
        <p:spPr>
          <a:xfrm>
            <a:off x="10322575" y="868263"/>
            <a:ext cx="1188107" cy="1874569"/>
          </a:xfrm>
          <a:prstGeom prst="rect">
            <a:avLst/>
          </a:prstGeom>
        </p:spPr>
      </p:pic>
      <p:cxnSp>
        <p:nvCxnSpPr>
          <p:cNvPr id="13" name="直線コネクタ 12"/>
          <p:cNvCxnSpPr/>
          <p:nvPr/>
        </p:nvCxnSpPr>
        <p:spPr>
          <a:xfrm flipV="1">
            <a:off x="11249799" y="1562381"/>
            <a:ext cx="147637" cy="15086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1249799" y="1417966"/>
            <a:ext cx="147637" cy="135731"/>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0763051" y="1429458"/>
            <a:ext cx="146229" cy="112333"/>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763051" y="1565604"/>
            <a:ext cx="143848" cy="147637"/>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958" y="4433887"/>
            <a:ext cx="757429" cy="1261502"/>
          </a:xfrm>
          <a:prstGeom prst="rect">
            <a:avLst/>
          </a:prstGeom>
        </p:spPr>
      </p:pic>
    </p:spTree>
    <p:extLst>
      <p:ext uri="{BB962C8B-B14F-4D97-AF65-F5344CB8AC3E}">
        <p14:creationId xmlns:p14="http://schemas.microsoft.com/office/powerpoint/2010/main" val="267224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新型コロナ感染症</a:t>
            </a:r>
            <a:r>
              <a:rPr kumimoji="1" lang="ja-JP" altLang="en-US" dirty="0" smtClean="0">
                <a:latin typeface="ＭＳ Ｐゴシック" panose="020B0600070205080204" pitchFamily="50" charset="-128"/>
                <a:ea typeface="ＭＳ Ｐゴシック" panose="020B0600070205080204" pitchFamily="50" charset="-128"/>
              </a:rPr>
              <a:t>　～対策：</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換気</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786970" y="1502430"/>
            <a:ext cx="9856696" cy="31500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en-US" altLang="ja-JP" sz="2800" dirty="0">
                <a:solidFill>
                  <a:srgbClr val="FF0000"/>
                </a:solidFill>
                <a:latin typeface="ＭＳ Ｐゴシック" panose="020B0600070205080204" pitchFamily="50" charset="-128"/>
                <a:ea typeface="ＭＳ Ｐゴシック" panose="020B0600070205080204" pitchFamily="50" charset="-128"/>
              </a:rPr>
              <a:t>《</a:t>
            </a:r>
            <a:r>
              <a:rPr lang="ja-JP" altLang="en-US" sz="2800" dirty="0">
                <a:solidFill>
                  <a:srgbClr val="FF0000"/>
                </a:solidFill>
                <a:latin typeface="ＭＳ Ｐゴシック" panose="020B0600070205080204" pitchFamily="50" charset="-128"/>
                <a:ea typeface="ＭＳ Ｐゴシック" panose="020B0600070205080204" pitchFamily="50" charset="-128"/>
              </a:rPr>
              <a:t>注意</a:t>
            </a:r>
            <a:r>
              <a:rPr lang="en-US" altLang="ja-JP" sz="2800" dirty="0">
                <a:solidFill>
                  <a:srgbClr val="FF0000"/>
                </a:solidFill>
                <a:latin typeface="ＭＳ Ｐゴシック" panose="020B0600070205080204" pitchFamily="50" charset="-128"/>
                <a:ea typeface="ＭＳ Ｐゴシック" panose="020B0600070205080204" pitchFamily="50" charset="-128"/>
              </a:rPr>
              <a:t>》</a:t>
            </a:r>
            <a:r>
              <a:rPr lang="ja-JP" altLang="en-US" sz="2800" dirty="0">
                <a:solidFill>
                  <a:srgbClr val="FF0000"/>
                </a:solidFill>
                <a:latin typeface="ＭＳ Ｐゴシック" panose="020B0600070205080204" pitchFamily="50" charset="-128"/>
                <a:ea typeface="ＭＳ Ｐゴシック" panose="020B0600070205080204" pitchFamily="50" charset="-128"/>
              </a:rPr>
              <a:t>　一般的なエアコンでは換気（外気導入）できません！</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窓</a:t>
            </a:r>
            <a:r>
              <a:rPr lang="ja-JP" altLang="en-US" sz="2800" dirty="0" smtClean="0">
                <a:latin typeface="ＭＳ Ｐゴシック" panose="020B0600070205080204" pitchFamily="50" charset="-128"/>
                <a:ea typeface="ＭＳ Ｐゴシック" panose="020B0600070205080204" pitchFamily="50" charset="-128"/>
              </a:rPr>
              <a:t>を開ける</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　</a:t>
            </a:r>
            <a:r>
              <a:rPr lang="en-US" altLang="ja-JP" sz="2800" dirty="0" smtClean="0">
                <a:latin typeface="ＭＳ Ｐゴシック" panose="020B0600070205080204" pitchFamily="50" charset="-128"/>
                <a:ea typeface="ＭＳ Ｐゴシック" panose="020B0600070205080204" pitchFamily="50" charset="-128"/>
              </a:rPr>
              <a:t>30</a:t>
            </a:r>
            <a:r>
              <a:rPr lang="ja-JP" altLang="en-US" sz="2800" dirty="0" smtClean="0">
                <a:latin typeface="ＭＳ Ｐゴシック" panose="020B0600070205080204" pitchFamily="50" charset="-128"/>
                <a:ea typeface="ＭＳ Ｐゴシック" panose="020B0600070205080204" pitchFamily="50" charset="-128"/>
              </a:rPr>
              <a:t>分に１回、数分間程度</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a:solidFill>
                  <a:srgbClr val="0070C0"/>
                </a:solidFill>
                <a:latin typeface="ＭＳ Ｐゴシック" panose="020B0600070205080204" pitchFamily="50" charset="-128"/>
                <a:ea typeface="ＭＳ Ｐゴシック" panose="020B0600070205080204" pitchFamily="50" charset="-128"/>
              </a:rPr>
              <a:t>２方向</a:t>
            </a:r>
            <a:r>
              <a:rPr lang="ja-JP" altLang="en-US" sz="2800" dirty="0">
                <a:latin typeface="ＭＳ Ｐゴシック" panose="020B0600070205080204" pitchFamily="50" charset="-128"/>
                <a:ea typeface="ＭＳ Ｐゴシック" panose="020B0600070205080204" pitchFamily="50" charset="-128"/>
              </a:rPr>
              <a:t>ある場合は両方、無い場合は</a:t>
            </a:r>
            <a:r>
              <a:rPr lang="ja-JP" altLang="en-US" sz="2800" dirty="0">
                <a:solidFill>
                  <a:srgbClr val="0070C0"/>
                </a:solidFill>
                <a:latin typeface="ＭＳ Ｐゴシック" panose="020B0600070205080204" pitchFamily="50" charset="-128"/>
                <a:ea typeface="ＭＳ Ｐゴシック" panose="020B0600070205080204" pitchFamily="50" charset="-128"/>
              </a:rPr>
              <a:t>出入口</a:t>
            </a:r>
            <a:r>
              <a:rPr lang="ja-JP" altLang="en-US" sz="2800" dirty="0" smtClean="0">
                <a:latin typeface="ＭＳ Ｐゴシック" panose="020B0600070205080204" pitchFamily="50" charset="-128"/>
                <a:ea typeface="ＭＳ Ｐゴシック" panose="020B0600070205080204" pitchFamily="50" charset="-128"/>
              </a:rPr>
              <a:t>も開放</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換気扇</a:t>
            </a:r>
            <a:r>
              <a:rPr lang="ja-JP" altLang="en-US" sz="2800" dirty="0" smtClean="0">
                <a:latin typeface="ＭＳ Ｐゴシック" panose="020B0600070205080204" pitchFamily="50" charset="-128"/>
                <a:ea typeface="ＭＳ Ｐゴシック" panose="020B0600070205080204" pitchFamily="50" charset="-128"/>
              </a:rPr>
              <a:t>を回す</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　換気扇がある場合、人がいる時は常に</a:t>
            </a:r>
            <a:r>
              <a:rPr lang="en-US" altLang="ja-JP" sz="2800" dirty="0" smtClean="0">
                <a:latin typeface="ＭＳ Ｐゴシック" panose="020B0600070205080204" pitchFamily="50" charset="-128"/>
                <a:ea typeface="ＭＳ Ｐゴシック" panose="020B0600070205080204" pitchFamily="50" charset="-128"/>
              </a:rPr>
              <a:t>ON</a:t>
            </a:r>
            <a:endParaRPr lang="ja-JP" altLang="en-US" sz="2800" dirty="0" smtClean="0">
              <a:latin typeface="ＭＳ Ｐゴシック" panose="020B0600070205080204" pitchFamily="50" charset="-128"/>
              <a:ea typeface="ＭＳ Ｐゴシック" panose="020B0600070205080204" pitchFamily="50" charset="-128"/>
            </a:endParaRPr>
          </a:p>
        </p:txBody>
      </p:sp>
      <p:grpSp>
        <p:nvGrpSpPr>
          <p:cNvPr id="5" name="Group 2"/>
          <p:cNvGrpSpPr>
            <a:grpSpLocks noChangeAspect="1"/>
          </p:cNvGrpSpPr>
          <p:nvPr/>
        </p:nvGrpSpPr>
        <p:grpSpPr bwMode="auto">
          <a:xfrm>
            <a:off x="9544309" y="2067020"/>
            <a:ext cx="2559600" cy="1744746"/>
            <a:chOff x="8154" y="5258"/>
            <a:chExt cx="2671" cy="1820"/>
          </a:xfrm>
        </p:grpSpPr>
        <p:pic>
          <p:nvPicPr>
            <p:cNvPr id="1027" name="Picture 3" descr="換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 y="5258"/>
              <a:ext cx="2671" cy="1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マスク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6016">
              <a:off x="10007" y="6113"/>
              <a:ext cx="304" cy="21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直線コネクタ 9"/>
          <p:cNvCxnSpPr/>
          <p:nvPr/>
        </p:nvCxnSpPr>
        <p:spPr>
          <a:xfrm flipH="1">
            <a:off x="11604967" y="2889492"/>
            <a:ext cx="130018" cy="5179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11595570" y="2998921"/>
            <a:ext cx="133349" cy="6667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269909" y="2817946"/>
            <a:ext cx="70073" cy="8255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256117" y="2889492"/>
            <a:ext cx="62433" cy="151498"/>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058347" y="4652482"/>
            <a:ext cx="9313941" cy="1015663"/>
          </a:xfrm>
          <a:prstGeom prst="rect">
            <a:avLst/>
          </a:prstGeom>
          <a:solidFill>
            <a:schemeClr val="accent2">
              <a:lumMod val="40000"/>
              <a:lumOff val="60000"/>
            </a:schemeClr>
          </a:solidFill>
        </p:spPr>
        <p:txBody>
          <a:bodyPr wrap="square" rtlCol="0">
            <a:spAutoFit/>
          </a:bodyPr>
          <a:lstStyle/>
          <a:p>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　暑い日はエアコンを正しく使用して、</a:t>
            </a:r>
            <a:r>
              <a:rPr kumimoji="1" lang="ja-JP" altLang="en-US" sz="2000" b="1" dirty="0" smtClean="0">
                <a:solidFill>
                  <a:srgbClr val="FF0000"/>
                </a:solidFill>
                <a:latin typeface="ＭＳ Ｐゴシック" panose="020B0600070205080204" pitchFamily="50" charset="-128"/>
                <a:ea typeface="ＭＳ Ｐゴシック" panose="020B0600070205080204" pitchFamily="50" charset="-128"/>
              </a:rPr>
              <a:t>熱中症</a:t>
            </a:r>
            <a:r>
              <a:rPr kumimoji="1" lang="ja-JP" altLang="en-US" sz="2000" dirty="0" smtClean="0">
                <a:latin typeface="ＭＳ Ｐゴシック" panose="020B0600070205080204" pitchFamily="50" charset="-128"/>
                <a:ea typeface="ＭＳ Ｐゴシック" panose="020B0600070205080204" pitchFamily="50" charset="-128"/>
              </a:rPr>
              <a:t>にも注意しましょう。</a:t>
            </a:r>
            <a:endParaRPr kumimoji="1" lang="en-US" altLang="ja-JP" sz="2000" dirty="0" smtClean="0">
              <a:latin typeface="ＭＳ Ｐゴシック" panose="020B0600070205080204" pitchFamily="50" charset="-128"/>
              <a:ea typeface="ＭＳ Ｐゴシック" panose="020B0600070205080204" pitchFamily="50" charset="-128"/>
            </a:endParaRPr>
          </a:p>
          <a:p>
            <a:r>
              <a:rPr kumimoji="1"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　もし可能であれば、室内の二酸化炭素濃度を測定し、換気の達成状況を確認して</a:t>
            </a:r>
            <a:endParaRPr kumimoji="1" lang="en-US" altLang="ja-JP" sz="2000" dirty="0" smtClean="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r>
              <a:rPr kumimoji="1" lang="ja-JP" altLang="en-US" sz="2000" dirty="0" smtClean="0">
                <a:latin typeface="ＭＳ Ｐゴシック" panose="020B0600070205080204" pitchFamily="50" charset="-128"/>
                <a:ea typeface="ＭＳ Ｐゴシック" panose="020B0600070205080204" pitchFamily="50" charset="-128"/>
              </a:rPr>
              <a:t>　みましょう（目安：</a:t>
            </a:r>
            <a:r>
              <a:rPr kumimoji="1" lang="en-US" altLang="ja-JP" sz="2000" dirty="0" smtClean="0">
                <a:latin typeface="ＭＳ Ｐゴシック" panose="020B0600070205080204" pitchFamily="50" charset="-128"/>
                <a:ea typeface="ＭＳ Ｐゴシック" panose="020B0600070205080204" pitchFamily="50" charset="-128"/>
              </a:rPr>
              <a:t>1,000ppm</a:t>
            </a:r>
            <a:r>
              <a:rPr kumimoji="1" lang="ja-JP" altLang="en-US" sz="2000" dirty="0" smtClean="0">
                <a:latin typeface="ＭＳ Ｐゴシック" panose="020B0600070205080204" pitchFamily="50" charset="-128"/>
                <a:ea typeface="ＭＳ Ｐゴシック" panose="020B0600070205080204" pitchFamily="50" charset="-128"/>
              </a:rPr>
              <a:t>以下）。</a:t>
            </a:r>
            <a:endParaRPr kumimoji="1" lang="ja-JP" altLang="en-US" sz="2000" dirty="0">
              <a:latin typeface="ＭＳ Ｐゴシック" panose="020B0600070205080204" pitchFamily="50" charset="-128"/>
              <a:ea typeface="ＭＳ Ｐゴシック" panose="020B0600070205080204" pitchFamily="50" charset="-128"/>
            </a:endParaRPr>
          </a:p>
        </p:txBody>
      </p:sp>
      <p:pic>
        <p:nvPicPr>
          <p:cNvPr id="1029" name="Picture 5" descr="換気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7421" y="4440916"/>
            <a:ext cx="744782" cy="81011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p:cNvGrpSpPr>
            <a:grpSpLocks noChangeAspect="1"/>
          </p:cNvGrpSpPr>
          <p:nvPr/>
        </p:nvGrpSpPr>
        <p:grpSpPr>
          <a:xfrm>
            <a:off x="10725190" y="4578048"/>
            <a:ext cx="923600" cy="813102"/>
            <a:chOff x="0" y="0"/>
            <a:chExt cx="1007110" cy="887095"/>
          </a:xfrm>
        </p:grpSpPr>
        <p:sp>
          <p:nvSpPr>
            <p:cNvPr id="31" name="円弧 30"/>
            <p:cNvSpPr/>
            <p:nvPr/>
          </p:nvSpPr>
          <p:spPr>
            <a:xfrm>
              <a:off x="333375" y="0"/>
              <a:ext cx="271604" cy="95061"/>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円弧 31"/>
            <p:cNvSpPr/>
            <p:nvPr/>
          </p:nvSpPr>
          <p:spPr>
            <a:xfrm>
              <a:off x="317500" y="31750"/>
              <a:ext cx="271604" cy="95061"/>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円弧 32"/>
            <p:cNvSpPr/>
            <p:nvPr/>
          </p:nvSpPr>
          <p:spPr>
            <a:xfrm rot="5400000">
              <a:off x="622300" y="203200"/>
              <a:ext cx="270510" cy="104140"/>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円弧 33"/>
            <p:cNvSpPr/>
            <p:nvPr/>
          </p:nvSpPr>
          <p:spPr>
            <a:xfrm rot="5400000">
              <a:off x="600075" y="180975"/>
              <a:ext cx="271080" cy="104437"/>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円弧 34"/>
            <p:cNvSpPr/>
            <p:nvPr/>
          </p:nvSpPr>
          <p:spPr>
            <a:xfrm rot="10800000">
              <a:off x="438150" y="447675"/>
              <a:ext cx="271145" cy="94615"/>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円弧 35"/>
            <p:cNvSpPr/>
            <p:nvPr/>
          </p:nvSpPr>
          <p:spPr>
            <a:xfrm rot="10800000">
              <a:off x="422275" y="482600"/>
              <a:ext cx="271145" cy="94615"/>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円弧 36"/>
            <p:cNvSpPr/>
            <p:nvPr/>
          </p:nvSpPr>
          <p:spPr>
            <a:xfrm rot="16200000">
              <a:off x="180975" y="269875"/>
              <a:ext cx="270510" cy="104140"/>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円弧 37"/>
            <p:cNvSpPr/>
            <p:nvPr/>
          </p:nvSpPr>
          <p:spPr>
            <a:xfrm rot="16200000">
              <a:off x="158750" y="244475"/>
              <a:ext cx="270510" cy="104140"/>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上カーブ矢印 38"/>
            <p:cNvSpPr>
              <a:spLocks noChangeAspect="1"/>
            </p:cNvSpPr>
            <p:nvPr/>
          </p:nvSpPr>
          <p:spPr>
            <a:xfrm>
              <a:off x="0" y="635000"/>
              <a:ext cx="419735" cy="252095"/>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上カーブ矢印 39"/>
            <p:cNvSpPr>
              <a:spLocks noChangeAspect="1"/>
            </p:cNvSpPr>
            <p:nvPr/>
          </p:nvSpPr>
          <p:spPr>
            <a:xfrm flipH="1">
              <a:off x="587375" y="635000"/>
              <a:ext cx="419735" cy="252095"/>
            </a:xfrm>
            <a:prstGeom prst="curvedUp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203310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新型コロナ感染症</a:t>
            </a:r>
            <a:r>
              <a:rPr kumimoji="1" lang="ja-JP" altLang="en-US" dirty="0" smtClean="0">
                <a:latin typeface="ＭＳ Ｐゴシック" panose="020B0600070205080204" pitchFamily="50" charset="-128"/>
                <a:ea typeface="ＭＳ Ｐゴシック" panose="020B0600070205080204" pitchFamily="50" charset="-128"/>
              </a:rPr>
              <a:t>　～対策：</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消毒</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786970" y="1744476"/>
            <a:ext cx="9856696" cy="20844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多くの人の</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手が触れる場所</a:t>
            </a:r>
            <a:r>
              <a:rPr lang="ja-JP" altLang="en-US" sz="2800" dirty="0" smtClean="0">
                <a:latin typeface="ＭＳ Ｐゴシック" panose="020B0600070205080204" pitchFamily="50" charset="-128"/>
                <a:ea typeface="ＭＳ Ｐゴシック" panose="020B0600070205080204" pitchFamily="50" charset="-128"/>
              </a:rPr>
              <a:t>を消毒</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　テーブル、ドアノブ、スイッチ、電話、蛇口、エレベーターのボタン　等</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消毒用エタノール</a:t>
            </a:r>
            <a:r>
              <a:rPr lang="ja-JP" altLang="en-US" sz="2800" dirty="0" smtClean="0">
                <a:latin typeface="ＭＳ Ｐゴシック" panose="020B0600070205080204" pitchFamily="50" charset="-128"/>
                <a:ea typeface="ＭＳ Ｐゴシック" panose="020B0600070205080204" pitchFamily="50" charset="-128"/>
              </a:rPr>
              <a:t>又は</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次亜塩素酸ナトリウム水溶液</a:t>
            </a:r>
            <a:r>
              <a:rPr lang="ja-JP" altLang="en-US" sz="2800" dirty="0" smtClean="0">
                <a:latin typeface="ＭＳ Ｐゴシック" panose="020B0600070205080204" pitchFamily="50" charset="-128"/>
                <a:ea typeface="ＭＳ Ｐゴシック" panose="020B0600070205080204" pitchFamily="50" charset="-128"/>
              </a:rPr>
              <a:t>を使用</a:t>
            </a:r>
            <a:endParaRPr lang="en-US" altLang="ja-JP" sz="2800" dirty="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薬液を含ませた</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ペーパータオル</a:t>
            </a:r>
            <a:r>
              <a:rPr lang="ja-JP" altLang="en-US" sz="2800" dirty="0" smtClean="0">
                <a:latin typeface="ＭＳ Ｐゴシック" panose="020B0600070205080204" pitchFamily="50" charset="-128"/>
                <a:ea typeface="ＭＳ Ｐゴシック" panose="020B0600070205080204" pitchFamily="50" charset="-128"/>
              </a:rPr>
              <a:t>等で拭く</a:t>
            </a:r>
          </a:p>
          <a:p>
            <a:pPr>
              <a:lnSpc>
                <a:spcPct val="100000"/>
              </a:lnSpc>
              <a:spcBef>
                <a:spcPts val="0"/>
              </a:spcBef>
            </a:pPr>
            <a:endParaRPr lang="en-US" altLang="ja-JP" sz="1400" dirty="0" smtClean="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9890422" y="365125"/>
            <a:ext cx="1506488" cy="1719169"/>
          </a:xfrm>
          <a:prstGeom prst="rect">
            <a:avLst/>
          </a:prstGeom>
        </p:spPr>
      </p:pic>
      <p:sp>
        <p:nvSpPr>
          <p:cNvPr id="9" name="テキスト ボックス 8"/>
          <p:cNvSpPr txBox="1"/>
          <p:nvPr/>
        </p:nvSpPr>
        <p:spPr>
          <a:xfrm>
            <a:off x="738463" y="3936487"/>
            <a:ext cx="9953709" cy="1631216"/>
          </a:xfrm>
          <a:prstGeom prst="rect">
            <a:avLst/>
          </a:prstGeom>
          <a:solidFill>
            <a:schemeClr val="accent1">
              <a:lumMod val="40000"/>
              <a:lumOff val="60000"/>
            </a:schemeClr>
          </a:solidFill>
        </p:spPr>
        <p:txBody>
          <a:bodyPr wrap="square" rtlCol="0">
            <a:spAutoFit/>
          </a:bodyPr>
          <a:lstStyle/>
          <a:p>
            <a:pPr lvl="0"/>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消毒の詳細はこちら</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p>
          <a:p>
            <a:pPr lvl="0"/>
            <a:r>
              <a:rPr lang="ja-JP" altLang="en-US" sz="2000" dirty="0">
                <a:solidFill>
                  <a:prstClr val="black"/>
                </a:solidFill>
                <a:latin typeface="ＭＳ Ｐゴシック" panose="020B0600070205080204" pitchFamily="50" charset="-128"/>
                <a:ea typeface="ＭＳ Ｐゴシック" panose="020B0600070205080204" pitchFamily="50" charset="-128"/>
              </a:rPr>
              <a:t>●　新型コロナウイルス感染症の予防法・消毒法（横浜市</a:t>
            </a:r>
            <a:r>
              <a:rPr lang="en-US" altLang="ja-JP" sz="2000" dirty="0">
                <a:solidFill>
                  <a:prstClr val="black"/>
                </a:solidFill>
                <a:latin typeface="ＭＳ Ｐゴシック" panose="020B0600070205080204" pitchFamily="50" charset="-128"/>
                <a:ea typeface="ＭＳ Ｐゴシック" panose="020B0600070205080204" pitchFamily="50" charset="-128"/>
              </a:rPr>
              <a:t>HP</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a:p>
            <a:pPr lvl="0">
              <a:lnSpc>
                <a:spcPts val="1800"/>
              </a:lnSpc>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400" dirty="0">
                <a:solidFill>
                  <a:prstClr val="black"/>
                </a:solidFill>
                <a:latin typeface="ＭＳ Ｐゴシック" panose="020B0600070205080204" pitchFamily="50" charset="-128"/>
                <a:ea typeface="ＭＳ Ｐゴシック" panose="020B0600070205080204" pitchFamily="50" charset="-128"/>
                <a:hlinkClick r:id="rId4"/>
              </a:rPr>
              <a:t>https://www.city.yokohama.lg.jp/kurashi/kenko-iryo/yobosesshu/kansensho/coronavirus/coronavirus.files/0041_20200428.pdf</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lvl="0">
              <a:spcBef>
                <a:spcPts val="1200"/>
              </a:spcBef>
            </a:pPr>
            <a:r>
              <a:rPr lang="ja-JP" altLang="en-US" sz="2000" dirty="0">
                <a:solidFill>
                  <a:prstClr val="black"/>
                </a:solidFill>
                <a:latin typeface="ＭＳ Ｐゴシック" panose="020B0600070205080204" pitchFamily="50" charset="-128"/>
                <a:ea typeface="ＭＳ Ｐゴシック" panose="020B0600070205080204" pitchFamily="50" charset="-128"/>
              </a:rPr>
              <a:t>●　新型コロナウイルスの消毒・除菌方法について（</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厚労省</a:t>
            </a:r>
            <a:r>
              <a:rPr lang="ja-JP" altLang="en-US"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経産省</a:t>
            </a:r>
            <a:r>
              <a:rPr lang="ja-JP" altLang="en-US"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消費者庁</a:t>
            </a:r>
            <a:r>
              <a:rPr lang="en-US" altLang="ja-JP" sz="2000" dirty="0" smtClean="0">
                <a:solidFill>
                  <a:prstClr val="black"/>
                </a:solidFill>
                <a:latin typeface="ＭＳ Ｐゴシック" panose="020B0600070205080204" pitchFamily="50" charset="-128"/>
                <a:ea typeface="ＭＳ Ｐゴシック" panose="020B0600070205080204" pitchFamily="50" charset="-128"/>
              </a:rPr>
              <a:t>HP</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a:p>
            <a:pPr lvl="0">
              <a:lnSpc>
                <a:spcPts val="1800"/>
              </a:lnSpc>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400" u="sng" dirty="0">
                <a:latin typeface="ＭＳ Ｐゴシック" panose="020B0600070205080204" pitchFamily="50" charset="-128"/>
                <a:ea typeface="ＭＳ Ｐゴシック" panose="020B0600070205080204" pitchFamily="50" charset="-128"/>
                <a:hlinkClick r:id="rId5"/>
              </a:rPr>
              <a:t>https://www.mhlw.go.jp/stf/seisakunitsuite/bunya/syoudoku_00001.html</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6"/>
          <a:stretch>
            <a:fillRect/>
          </a:stretch>
        </p:blipFill>
        <p:spPr>
          <a:xfrm>
            <a:off x="10337655" y="2828535"/>
            <a:ext cx="1854345" cy="1762685"/>
          </a:xfrm>
          <a:prstGeom prst="rect">
            <a:avLst/>
          </a:prstGeom>
        </p:spPr>
      </p:pic>
    </p:spTree>
    <p:extLst>
      <p:ext uri="{BB962C8B-B14F-4D97-AF65-F5344CB8AC3E}">
        <p14:creationId xmlns:p14="http://schemas.microsoft.com/office/powerpoint/2010/main" val="748019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172" y="713472"/>
            <a:ext cx="10515600" cy="3539217"/>
          </a:xfrm>
        </p:spPr>
        <p:txBody>
          <a:bodyPr anchor="t">
            <a:normAutofit/>
          </a:bodyPr>
          <a:lstStyle/>
          <a:p>
            <a:r>
              <a:rPr kumimoji="1" lang="ja-JP" altLang="en-US" dirty="0" smtClean="0">
                <a:latin typeface="ＭＳ Ｐゴシック" panose="020B0600070205080204" pitchFamily="50" charset="-128"/>
                <a:ea typeface="ＭＳ Ｐゴシック" panose="020B0600070205080204" pitchFamily="50" charset="-128"/>
              </a:rPr>
              <a:t>研修終了です。</a:t>
            </a:r>
            <a:r>
              <a:rPr kumimoji="1" lang="en-US" altLang="ja-JP" dirty="0" smtClean="0">
                <a:latin typeface="ＭＳ Ｐゴシック" panose="020B0600070205080204" pitchFamily="50" charset="-128"/>
                <a:ea typeface="ＭＳ Ｐゴシック" panose="020B0600070205080204" pitchFamily="50" charset="-128"/>
              </a:rPr>
              <a:t/>
            </a:r>
            <a:br>
              <a:rPr kumimoji="1" lang="en-US" altLang="ja-JP" dirty="0" smtClean="0">
                <a:latin typeface="ＭＳ Ｐゴシック" panose="020B0600070205080204" pitchFamily="50" charset="-128"/>
                <a:ea typeface="ＭＳ Ｐゴシック" panose="020B0600070205080204" pitchFamily="50" charset="-128"/>
              </a:rPr>
            </a:br>
            <a:r>
              <a:rPr lang="ja-JP" altLang="en-US" dirty="0" smtClean="0">
                <a:latin typeface="ＭＳ Ｐゴシック" panose="020B0600070205080204" pitchFamily="50" charset="-128"/>
                <a:ea typeface="ＭＳ Ｐゴシック" panose="020B0600070205080204" pitchFamily="50" charset="-128"/>
              </a:rPr>
              <a:t>お疲れさま</a:t>
            </a:r>
            <a:r>
              <a:rPr lang="ja-JP" altLang="en-US" dirty="0" err="1" smtClean="0">
                <a:latin typeface="ＭＳ Ｐゴシック" panose="020B0600070205080204" pitchFamily="50" charset="-128"/>
                <a:ea typeface="ＭＳ Ｐゴシック" panose="020B0600070205080204" pitchFamily="50" charset="-128"/>
              </a:rPr>
              <a:t>で</a:t>
            </a:r>
            <a:r>
              <a:rPr lang="ja-JP" altLang="en-US" dirty="0" smtClean="0">
                <a:latin typeface="ＭＳ Ｐゴシック" panose="020B0600070205080204" pitchFamily="50" charset="-128"/>
                <a:ea typeface="ＭＳ Ｐゴシック" panose="020B0600070205080204" pitchFamily="50" charset="-128"/>
              </a:rPr>
              <a:t>した。</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en-US" altLang="ja-JP" sz="3600" dirty="0" smtClean="0">
                <a:latin typeface="ＭＳ Ｐゴシック" panose="020B0600070205080204" pitchFamily="50" charset="-128"/>
                <a:ea typeface="ＭＳ Ｐゴシック" panose="020B0600070205080204" pitchFamily="50" charset="-128"/>
              </a:rPr>
              <a:t>【</a:t>
            </a:r>
            <a:r>
              <a:rPr lang="ja-JP" altLang="en-US" sz="3600" dirty="0" smtClean="0">
                <a:latin typeface="ＭＳ Ｐゴシック" panose="020B0600070205080204" pitchFamily="50" charset="-128"/>
                <a:ea typeface="ＭＳ Ｐゴシック" panose="020B0600070205080204" pitchFamily="50" charset="-128"/>
              </a:rPr>
              <a:t>お願い</a:t>
            </a:r>
            <a:r>
              <a:rPr lang="en-US" altLang="ja-JP" sz="3600" dirty="0" smtClean="0">
                <a:latin typeface="ＭＳ Ｐゴシック" panose="020B0600070205080204" pitchFamily="50" charset="-128"/>
                <a:ea typeface="ＭＳ Ｐゴシック" panose="020B0600070205080204" pitchFamily="50" charset="-128"/>
              </a:rPr>
              <a:t>】</a:t>
            </a:r>
            <a:br>
              <a:rPr lang="en-US" altLang="ja-JP" sz="3600" dirty="0" smtClean="0">
                <a:latin typeface="ＭＳ Ｐゴシック" panose="020B0600070205080204" pitchFamily="50" charset="-128"/>
                <a:ea typeface="ＭＳ Ｐゴシック" panose="020B0600070205080204" pitchFamily="50" charset="-128"/>
              </a:rPr>
            </a:br>
            <a:r>
              <a:rPr lang="ja-JP" altLang="en-US" sz="3600" dirty="0" smtClean="0">
                <a:latin typeface="ＭＳ Ｐゴシック" panose="020B0600070205080204" pitchFamily="50" charset="-128"/>
                <a:ea typeface="ＭＳ Ｐゴシック" panose="020B0600070205080204" pitchFamily="50" charset="-128"/>
              </a:rPr>
              <a:t>受講した内容</a:t>
            </a:r>
            <a:r>
              <a:rPr lang="ja-JP" altLang="en-US" sz="3600" dirty="0">
                <a:latin typeface="ＭＳ Ｐゴシック" panose="020B0600070205080204" pitchFamily="50" charset="-128"/>
                <a:ea typeface="ＭＳ Ｐゴシック" panose="020B0600070205080204" pitchFamily="50" charset="-128"/>
              </a:rPr>
              <a:t>を</a:t>
            </a:r>
            <a:r>
              <a:rPr lang="ja-JP" altLang="en-US" sz="3600" dirty="0" smtClean="0">
                <a:latin typeface="ＭＳ Ｐゴシック" panose="020B0600070205080204" pitchFamily="50" charset="-128"/>
                <a:ea typeface="ＭＳ Ｐゴシック" panose="020B0600070205080204" pitchFamily="50" charset="-128"/>
              </a:rPr>
              <a:t>、施設の皆様にも是非共有しておいてください。</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4018691" y="4165602"/>
            <a:ext cx="7476623" cy="1354217"/>
          </a:xfrm>
          <a:prstGeom prst="rect">
            <a:avLst/>
          </a:prstGeom>
          <a:solidFill>
            <a:srgbClr val="FFFF00"/>
          </a:solidFill>
        </p:spPr>
        <p:txBody>
          <a:bodyPr wrap="square" rtlCol="0">
            <a:spAutoFit/>
          </a:bodyPr>
          <a:lstStyle/>
          <a:p>
            <a:pPr lvl="0"/>
            <a:r>
              <a:rPr lang="ja-JP" altLang="en-US" sz="2400" dirty="0" smtClean="0">
                <a:solidFill>
                  <a:prstClr val="black"/>
                </a:solidFill>
                <a:latin typeface="ＭＳ Ｐゴシック" panose="020B0600070205080204" pitchFamily="50" charset="-128"/>
                <a:ea typeface="ＭＳ Ｐゴシック" panose="020B0600070205080204" pitchFamily="50" charset="-128"/>
              </a:rPr>
              <a:t>担当：西福祉保健センター生活衛生課環境衛生係</a:t>
            </a:r>
            <a:endParaRPr lang="en-US" altLang="ja-JP" sz="2400" dirty="0" smtClean="0">
              <a:solidFill>
                <a:prstClr val="black"/>
              </a:solidFill>
              <a:latin typeface="ＭＳ Ｐゴシック" panose="020B0600070205080204" pitchFamily="50" charset="-128"/>
              <a:ea typeface="ＭＳ Ｐゴシック" panose="020B0600070205080204" pitchFamily="50" charset="-128"/>
            </a:endParaRPr>
          </a:p>
          <a:p>
            <a:pPr lvl="0"/>
            <a:r>
              <a:rPr lang="en-US" altLang="ja-JP" sz="2400" dirty="0" smtClean="0">
                <a:solidFill>
                  <a:prstClr val="black"/>
                </a:solidFill>
                <a:latin typeface="ＭＳ Ｐゴシック" panose="020B0600070205080204" pitchFamily="50" charset="-128"/>
                <a:ea typeface="ＭＳ Ｐゴシック" panose="020B0600070205080204" pitchFamily="50" charset="-128"/>
              </a:rPr>
              <a:t>TEL</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045-320-8444</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E-mail</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2400" dirty="0" smtClean="0">
                <a:solidFill>
                  <a:prstClr val="black"/>
                </a:solidFill>
                <a:latin typeface="ＭＳ Ｐゴシック" panose="020B0600070205080204" pitchFamily="50" charset="-128"/>
                <a:ea typeface="ＭＳ Ｐゴシック" panose="020B0600070205080204" pitchFamily="50" charset="-128"/>
                <a:hlinkClick r:id="rId3"/>
              </a:rPr>
              <a:t>ni-kankyo@city.yokohama.jp</a:t>
            </a:r>
            <a:endParaRPr lang="en-US" altLang="ja-JP" sz="2400" dirty="0" smtClean="0">
              <a:solidFill>
                <a:prstClr val="black"/>
              </a:solidFill>
              <a:latin typeface="ＭＳ Ｐゴシック" panose="020B0600070205080204" pitchFamily="50" charset="-128"/>
              <a:ea typeface="ＭＳ Ｐゴシック" panose="020B0600070205080204" pitchFamily="50" charset="-128"/>
            </a:endParaRPr>
          </a:p>
          <a:p>
            <a:pPr lvl="0" algn="ctr">
              <a:spcBef>
                <a:spcPts val="1200"/>
              </a:spcBef>
            </a:pP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お</a:t>
            </a:r>
            <a:r>
              <a:rPr lang="ja-JP" altLang="en-US" sz="2400" dirty="0">
                <a:solidFill>
                  <a:prstClr val="black"/>
                </a:solidFill>
                <a:latin typeface="ＭＳ Ｐゴシック" panose="020B0600070205080204" pitchFamily="50" charset="-128"/>
                <a:ea typeface="ＭＳ Ｐゴシック" panose="020B0600070205080204" pitchFamily="50" charset="-128"/>
              </a:rPr>
              <a:t>気軽</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にお</a:t>
            </a:r>
            <a:r>
              <a:rPr lang="ja-JP" altLang="en-US" sz="2400" dirty="0">
                <a:solidFill>
                  <a:prstClr val="black"/>
                </a:solidFill>
                <a:latin typeface="ＭＳ Ｐゴシック" panose="020B0600070205080204" pitchFamily="50" charset="-128"/>
                <a:ea typeface="ＭＳ Ｐゴシック" panose="020B0600070205080204" pitchFamily="50" charset="-128"/>
              </a:rPr>
              <a:t>問い合</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わせください。</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112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レジオネラ症　～概要～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703730" y="1963269"/>
            <a:ext cx="10242176" cy="3805519"/>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200" dirty="0" smtClean="0">
                <a:latin typeface="ＭＳ Ｐゴシック" panose="020B0600070205080204" pitchFamily="50" charset="-128"/>
                <a:ea typeface="ＭＳ Ｐゴシック" panose="020B0600070205080204" pitchFamily="50" charset="-128"/>
              </a:rPr>
              <a:t>○　</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レジオネラ属菌</a:t>
            </a:r>
            <a:r>
              <a:rPr lang="ja-JP" altLang="en-US" sz="3200" dirty="0" smtClean="0">
                <a:latin typeface="ＭＳ Ｐゴシック" panose="020B0600070205080204" pitchFamily="50" charset="-128"/>
                <a:ea typeface="ＭＳ Ｐゴシック" panose="020B0600070205080204" pitchFamily="50" charset="-128"/>
              </a:rPr>
              <a:t>が原因で起こる感染症</a:t>
            </a:r>
            <a:endParaRPr lang="en-US" altLang="ja-JP" sz="32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smtClean="0">
                <a:latin typeface="ＭＳ Ｐゴシック" panose="020B0600070205080204" pitchFamily="50" charset="-128"/>
                <a:ea typeface="ＭＳ Ｐゴシック" panose="020B0600070205080204" pitchFamily="50" charset="-128"/>
              </a:rPr>
              <a:t>○　重篤化すると</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死亡</a:t>
            </a:r>
            <a:r>
              <a:rPr lang="ja-JP" altLang="en-US" sz="3200" dirty="0" smtClean="0">
                <a:latin typeface="ＭＳ Ｐゴシック" panose="020B0600070205080204" pitchFamily="50" charset="-128"/>
                <a:ea typeface="ＭＳ Ｐゴシック" panose="020B0600070205080204" pitchFamily="50" charset="-128"/>
              </a:rPr>
              <a:t>することも</a:t>
            </a:r>
            <a:endParaRPr lang="en-US" altLang="ja-JP" sz="32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smtClean="0">
                <a:latin typeface="ＭＳ Ｐゴシック" panose="020B0600070205080204" pitchFamily="50" charset="-128"/>
                <a:ea typeface="ＭＳ Ｐゴシック" panose="020B0600070205080204" pitchFamily="50" charset="-128"/>
              </a:rPr>
              <a:t>○　</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ヒトから</a:t>
            </a:r>
            <a:r>
              <a:rPr lang="ja-JP" altLang="en-US" sz="3200" dirty="0" smtClean="0">
                <a:latin typeface="ＭＳ Ｐゴシック" panose="020B0600070205080204" pitchFamily="50" charset="-128"/>
                <a:ea typeface="ＭＳ Ｐゴシック" panose="020B0600070205080204" pitchFamily="50" charset="-128"/>
              </a:rPr>
              <a:t>ヒトへは</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感染しない</a:t>
            </a:r>
            <a:endParaRPr lang="en-US" altLang="ja-JP" sz="32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smtClean="0">
                <a:latin typeface="ＭＳ Ｐゴシック" panose="020B0600070205080204" pitchFamily="50" charset="-128"/>
                <a:ea typeface="ＭＳ Ｐゴシック" panose="020B0600070205080204" pitchFamily="50" charset="-128"/>
              </a:rPr>
              <a:t>○　菌を含む</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細かい水滴（水しぶき）</a:t>
            </a:r>
            <a:r>
              <a:rPr lang="ja-JP" altLang="en-US" sz="3200" dirty="0" smtClean="0">
                <a:latin typeface="ＭＳ Ｐゴシック" panose="020B0600070205080204" pitchFamily="50" charset="-128"/>
                <a:ea typeface="ＭＳ Ｐゴシック" panose="020B0600070205080204" pitchFamily="50" charset="-128"/>
              </a:rPr>
              <a:t>を吸い込むことで感染</a:t>
            </a:r>
            <a:endParaRPr lang="en-US" altLang="ja-JP" sz="32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3200" dirty="0" smtClean="0">
                <a:latin typeface="ＭＳ Ｐゴシック" panose="020B0600070205080204" pitchFamily="50" charset="-128"/>
                <a:ea typeface="ＭＳ Ｐゴシック" panose="020B0600070205080204" pitchFamily="50" charset="-128"/>
              </a:rPr>
              <a:t>○　</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水がたまっている</a:t>
            </a:r>
            <a:r>
              <a:rPr lang="ja-JP" altLang="en-US" sz="3200" dirty="0" smtClean="0">
                <a:latin typeface="ＭＳ Ｐゴシック" panose="020B0600070205080204" pitchFamily="50" charset="-128"/>
                <a:ea typeface="ＭＳ Ｐゴシック" panose="020B0600070205080204" pitchFamily="50" charset="-128"/>
              </a:rPr>
              <a:t>場所や</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循環している</a:t>
            </a:r>
            <a:r>
              <a:rPr lang="ja-JP" altLang="en-US" sz="3200" dirty="0" smtClean="0">
                <a:latin typeface="ＭＳ Ｐゴシック" panose="020B0600070205080204" pitchFamily="50" charset="-128"/>
                <a:ea typeface="ＭＳ Ｐゴシック" panose="020B0600070205080204" pitchFamily="50" charset="-128"/>
              </a:rPr>
              <a:t>場所の</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ヌメりの中</a:t>
            </a:r>
            <a:r>
              <a:rPr lang="ja-JP" altLang="en-US" sz="3200" dirty="0" smtClean="0">
                <a:latin typeface="ＭＳ Ｐゴシック" panose="020B0600070205080204" pitchFamily="50" charset="-128"/>
                <a:ea typeface="ＭＳ Ｐゴシック" panose="020B0600070205080204" pitchFamily="50" charset="-128"/>
              </a:rPr>
              <a:t>で</a:t>
            </a:r>
            <a:endParaRPr lang="en-US" altLang="ja-JP" sz="3200" dirty="0" smtClean="0">
              <a:latin typeface="ＭＳ Ｐゴシック" panose="020B0600070205080204" pitchFamily="50" charset="-128"/>
              <a:ea typeface="ＭＳ Ｐゴシック" panose="020B0600070205080204" pitchFamily="50" charset="-128"/>
            </a:endParaRPr>
          </a:p>
          <a:p>
            <a:pPr>
              <a:lnSpc>
                <a:spcPct val="110000"/>
              </a:lnSpc>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smtClean="0">
                <a:latin typeface="ＭＳ Ｐゴシック" panose="020B0600070205080204" pitchFamily="50" charset="-128"/>
                <a:ea typeface="ＭＳ Ｐゴシック" panose="020B0600070205080204" pitchFamily="50" charset="-128"/>
              </a:rPr>
              <a:t>　菌が</a:t>
            </a:r>
            <a:r>
              <a:rPr lang="ja-JP" altLang="en-US" sz="3200" dirty="0" smtClean="0">
                <a:solidFill>
                  <a:srgbClr val="0070C0"/>
                </a:solidFill>
                <a:latin typeface="ＭＳ Ｐゴシック" panose="020B0600070205080204" pitchFamily="50" charset="-128"/>
                <a:ea typeface="ＭＳ Ｐゴシック" panose="020B0600070205080204" pitchFamily="50" charset="-128"/>
              </a:rPr>
              <a:t>増殖</a:t>
            </a:r>
            <a:endParaRPr lang="en-US" altLang="ja-JP" sz="3200" dirty="0" smtClean="0">
              <a:solidFill>
                <a:srgbClr val="0070C0"/>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9325549" y="513041"/>
            <a:ext cx="2466975" cy="2466975"/>
          </a:xfrm>
          <a:prstGeom prst="rect">
            <a:avLst/>
          </a:prstGeom>
        </p:spPr>
      </p:pic>
      <p:sp>
        <p:nvSpPr>
          <p:cNvPr id="5" name="テキスト ボックス 4"/>
          <p:cNvSpPr txBox="1"/>
          <p:nvPr/>
        </p:nvSpPr>
        <p:spPr>
          <a:xfrm>
            <a:off x="9953379" y="2946908"/>
            <a:ext cx="1200970" cy="369332"/>
          </a:xfrm>
          <a:prstGeom prst="rect">
            <a:avLst/>
          </a:prstGeom>
          <a:noFill/>
        </p:spPr>
        <p:txBody>
          <a:bodyPr wrap="non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イメージ図</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7" name="直線矢印コネクタ 6"/>
          <p:cNvCxnSpPr/>
          <p:nvPr/>
        </p:nvCxnSpPr>
        <p:spPr>
          <a:xfrm flipV="1">
            <a:off x="8798586" y="1284327"/>
            <a:ext cx="910190" cy="9726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9103659" y="1722484"/>
            <a:ext cx="1008529" cy="13320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185705" y="1196921"/>
            <a:ext cx="1770036" cy="369332"/>
          </a:xfrm>
          <a:prstGeom prst="rect">
            <a:avLst/>
          </a:prstGeom>
          <a:noFill/>
        </p:spPr>
        <p:txBody>
          <a:bodyPr wrap="none" rtlCol="0">
            <a:spAutoFit/>
          </a:bodyPr>
          <a:lstStyle/>
          <a:p>
            <a:r>
              <a:rPr kumimoji="1" lang="ja-JP" altLang="en-US" dirty="0" smtClean="0">
                <a:solidFill>
                  <a:srgbClr val="002060"/>
                </a:solidFill>
                <a:latin typeface="ＭＳ Ｐゴシック" panose="020B0600070205080204" pitchFamily="50" charset="-128"/>
                <a:ea typeface="ＭＳ Ｐゴシック" panose="020B0600070205080204" pitchFamily="50" charset="-128"/>
              </a:rPr>
              <a:t>ヌメり（アメーバ）</a:t>
            </a:r>
            <a:endParaRPr kumimoji="1" lang="ja-JP" altLang="en-US" dirty="0">
              <a:solidFill>
                <a:srgbClr val="002060"/>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485443" y="1653659"/>
            <a:ext cx="1665841" cy="369332"/>
          </a:xfrm>
          <a:prstGeom prst="rect">
            <a:avLst/>
          </a:prstGeom>
          <a:noFill/>
        </p:spPr>
        <p:txBody>
          <a:bodyPr wrap="none" rtlCol="0">
            <a:spAutoFit/>
          </a:bodyPr>
          <a:lstStyle/>
          <a:p>
            <a:r>
              <a:rPr kumimoji="1" lang="ja-JP" altLang="en-US" dirty="0" smtClean="0">
                <a:solidFill>
                  <a:srgbClr val="002060"/>
                </a:solidFill>
                <a:latin typeface="ＭＳ Ｐゴシック" panose="020B0600070205080204" pitchFamily="50" charset="-128"/>
                <a:ea typeface="ＭＳ Ｐゴシック" panose="020B0600070205080204" pitchFamily="50" charset="-128"/>
              </a:rPr>
              <a:t>レジオネラ属菌</a:t>
            </a:r>
            <a:endParaRPr kumimoji="1" lang="ja-JP" altLang="en-US" dirty="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057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515600" cy="1325563"/>
          </a:xfrm>
        </p:spPr>
        <p:txBody>
          <a:bodyPr/>
          <a:lstStyle/>
          <a:p>
            <a:r>
              <a:rPr kumimoji="1" lang="ja-JP" altLang="en-US" dirty="0" smtClean="0">
                <a:latin typeface="ＭＳ Ｐゴシック" panose="020B0600070205080204" pitchFamily="50" charset="-128"/>
                <a:ea typeface="ＭＳ Ｐゴシック" panose="020B0600070205080204" pitchFamily="50" charset="-128"/>
              </a:rPr>
              <a:t>レジオネラ症　～対策：</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家庭用加湿器</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537881" y="2218763"/>
            <a:ext cx="8229601" cy="32810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タンクの水は</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毎日取り換える</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（前日の残った水に</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注ぎ足すのは</a:t>
            </a:r>
            <a:r>
              <a:rPr lang="en-US" altLang="ja-JP" sz="2800" dirty="0" smtClean="0">
                <a:solidFill>
                  <a:srgbClr val="0070C0"/>
                </a:solidFill>
                <a:latin typeface="ＭＳ Ｐゴシック" panose="020B0600070205080204" pitchFamily="50" charset="-128"/>
                <a:ea typeface="ＭＳ Ｐゴシック" panose="020B0600070205080204" pitchFamily="50" charset="-128"/>
              </a:rPr>
              <a:t>NG</a:t>
            </a:r>
            <a:r>
              <a:rPr lang="ja-JP" altLang="en-US" sz="2800" dirty="0" smtClean="0">
                <a:latin typeface="ＭＳ Ｐゴシック" panose="020B0600070205080204" pitchFamily="50" charset="-128"/>
                <a:ea typeface="ＭＳ Ｐゴシック" panose="020B0600070205080204" pitchFamily="50" charset="-128"/>
              </a:rPr>
              <a:t>！）</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汚れ・ヌメリが無いよう</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タンクの中を清掃</a:t>
            </a:r>
            <a:r>
              <a:rPr lang="ja-JP" altLang="en-US" sz="2800" dirty="0" smtClean="0">
                <a:latin typeface="ＭＳ Ｐゴシック" panose="020B0600070205080204" pitchFamily="50" charset="-128"/>
                <a:ea typeface="ＭＳ Ｐゴシック" panose="020B0600070205080204" pitchFamily="50" charset="-128"/>
              </a:rPr>
              <a:t>する</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（無理な場合はタンク内を石けん水等でよくすすぐ）</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しばらく使わない時は</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水を抜き</a:t>
            </a:r>
            <a:r>
              <a:rPr lang="ja-JP" altLang="en-US" sz="2800" dirty="0" smtClean="0">
                <a:latin typeface="ＭＳ Ｐゴシック" panose="020B0600070205080204" pitchFamily="50" charset="-128"/>
                <a:ea typeface="ＭＳ Ｐゴシック" panose="020B0600070205080204" pitchFamily="50" charset="-128"/>
              </a:rPr>
              <a:t>、汚れを取り除いて　</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乾燥</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8673352" y="2407021"/>
            <a:ext cx="3204566" cy="2427240"/>
          </a:xfrm>
          <a:prstGeom prst="rect">
            <a:avLst/>
          </a:prstGeom>
        </p:spPr>
      </p:pic>
      <p:sp>
        <p:nvSpPr>
          <p:cNvPr id="2" name="テキスト ボックス 1"/>
          <p:cNvSpPr txBox="1"/>
          <p:nvPr/>
        </p:nvSpPr>
        <p:spPr>
          <a:xfrm rot="21062749">
            <a:off x="7564976" y="1430866"/>
            <a:ext cx="4288776" cy="646331"/>
          </a:xfrm>
          <a:prstGeom prst="rect">
            <a:avLst/>
          </a:prstGeom>
          <a:solidFill>
            <a:srgbClr val="002060"/>
          </a:solidFill>
        </p:spPr>
        <p:txBody>
          <a:bodyPr wrap="square" rtlCol="0">
            <a:spAutoFit/>
          </a:bodyPr>
          <a:lstStyle/>
          <a:p>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要注意：死亡事故事例あり</a:t>
            </a:r>
            <a:endParaRPr kumimoji="1" lang="en-US" altLang="ja-JP" b="1" dirty="0" smtClean="0">
              <a:solidFill>
                <a:srgbClr val="FFFF00"/>
              </a:solidFill>
              <a:latin typeface="ＭＳ Ｐゴシック" panose="020B0600070205080204" pitchFamily="50" charset="-128"/>
              <a:ea typeface="ＭＳ Ｐゴシック" panose="020B0600070205080204" pitchFamily="50" charset="-128"/>
            </a:endParaRPr>
          </a:p>
          <a:p>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（平成</a:t>
            </a:r>
            <a:r>
              <a:rPr kumimoji="1" lang="en-US" altLang="ja-JP" b="1" dirty="0" smtClean="0">
                <a:solidFill>
                  <a:srgbClr val="FFFF00"/>
                </a:solidFill>
                <a:latin typeface="ＭＳ Ｐゴシック" panose="020B0600070205080204" pitchFamily="50" charset="-128"/>
                <a:ea typeface="ＭＳ Ｐゴシック" panose="020B0600070205080204" pitchFamily="50" charset="-128"/>
              </a:rPr>
              <a:t>30</a:t>
            </a:r>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年</a:t>
            </a:r>
            <a:r>
              <a:rPr kumimoji="1" lang="en-US" altLang="ja-JP" b="1" dirty="0" smtClean="0">
                <a:solidFill>
                  <a:srgbClr val="FFFF00"/>
                </a:solidFill>
                <a:latin typeface="ＭＳ Ｐゴシック" panose="020B0600070205080204" pitchFamily="50" charset="-128"/>
                <a:ea typeface="ＭＳ Ｐゴシック" panose="020B0600070205080204" pitchFamily="50" charset="-128"/>
              </a:rPr>
              <a:t>_</a:t>
            </a:r>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大分県、平成</a:t>
            </a:r>
            <a:r>
              <a:rPr kumimoji="1" lang="en-US" altLang="ja-JP" b="1" dirty="0">
                <a:solidFill>
                  <a:srgbClr val="FFFF00"/>
                </a:solidFill>
                <a:latin typeface="ＭＳ Ｐゴシック" panose="020B0600070205080204" pitchFamily="50" charset="-128"/>
                <a:ea typeface="ＭＳ Ｐゴシック" panose="020B0600070205080204" pitchFamily="50" charset="-128"/>
              </a:rPr>
              <a:t>19</a:t>
            </a:r>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年</a:t>
            </a:r>
            <a:r>
              <a:rPr kumimoji="1" lang="en-US" altLang="ja-JP" b="1" dirty="0" smtClean="0">
                <a:solidFill>
                  <a:srgbClr val="FFFF00"/>
                </a:solidFill>
                <a:latin typeface="ＭＳ Ｐゴシック" panose="020B0600070205080204" pitchFamily="50" charset="-128"/>
                <a:ea typeface="ＭＳ Ｐゴシック" panose="020B0600070205080204" pitchFamily="50" charset="-128"/>
              </a:rPr>
              <a:t>_</a:t>
            </a:r>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新潟市 他）</a:t>
            </a:r>
            <a:endParaRPr kumimoji="1" lang="ja-JP" altLang="en-US" b="1"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2126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515600" cy="1325563"/>
          </a:xfrm>
        </p:spPr>
        <p:txBody>
          <a:bodyPr/>
          <a:lstStyle/>
          <a:p>
            <a:r>
              <a:rPr kumimoji="1" lang="ja-JP" altLang="en-US" dirty="0" smtClean="0">
                <a:latin typeface="ＭＳ Ｐゴシック" panose="020B0600070205080204" pitchFamily="50" charset="-128"/>
                <a:ea typeface="ＭＳ Ｐゴシック" panose="020B0600070205080204" pitchFamily="50" charset="-128"/>
              </a:rPr>
              <a:t>レジオネラ症　～対策：</a:t>
            </a:r>
            <a:r>
              <a:rPr lang="ja-JP" altLang="en-US" dirty="0">
                <a:solidFill>
                  <a:srgbClr val="0070C0"/>
                </a:solidFill>
                <a:latin typeface="ＭＳ Ｐゴシック" panose="020B0600070205080204" pitchFamily="50" charset="-128"/>
                <a:ea typeface="ＭＳ Ｐゴシック" panose="020B0600070205080204" pitchFamily="50" charset="-128"/>
              </a:rPr>
              <a:t>浴槽</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8217833" y="2213722"/>
            <a:ext cx="3454213" cy="2566892"/>
          </a:xfrm>
          <a:prstGeom prst="rect">
            <a:avLst/>
          </a:prstGeom>
        </p:spPr>
      </p:pic>
      <p:sp>
        <p:nvSpPr>
          <p:cNvPr id="5" name="タイトル 1"/>
          <p:cNvSpPr txBox="1">
            <a:spLocks/>
          </p:cNvSpPr>
          <p:nvPr/>
        </p:nvSpPr>
        <p:spPr>
          <a:xfrm>
            <a:off x="537882" y="2097741"/>
            <a:ext cx="7691717" cy="313316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smtClean="0">
                <a:latin typeface="ＭＳ Ｐゴシック" panose="020B0600070205080204" pitchFamily="50" charset="-128"/>
                <a:ea typeface="ＭＳ Ｐゴシック" panose="020B0600070205080204" pitchFamily="50" charset="-128"/>
              </a:rPr>
              <a:t>○　浴槽の湯は</a:t>
            </a:r>
            <a:r>
              <a:rPr lang="ja-JP" altLang="en-US" sz="2400" dirty="0" smtClean="0">
                <a:solidFill>
                  <a:srgbClr val="0070C0"/>
                </a:solidFill>
                <a:latin typeface="ＭＳ Ｐゴシック" panose="020B0600070205080204" pitchFamily="50" charset="-128"/>
                <a:ea typeface="ＭＳ Ｐゴシック" panose="020B0600070205080204" pitchFamily="50" charset="-128"/>
              </a:rPr>
              <a:t>毎日交換</a:t>
            </a:r>
            <a:r>
              <a:rPr lang="ja-JP" altLang="en-US" sz="2400" dirty="0" smtClean="0">
                <a:latin typeface="ＭＳ Ｐゴシック" panose="020B0600070205080204" pitchFamily="50" charset="-128"/>
                <a:ea typeface="ＭＳ Ｐゴシック" panose="020B0600070205080204" pitchFamily="50" charset="-128"/>
              </a:rPr>
              <a:t>する</a:t>
            </a:r>
            <a:endParaRPr lang="en-US" altLang="ja-JP" sz="24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400" dirty="0" smtClean="0">
                <a:latin typeface="ＭＳ Ｐゴシック" panose="020B0600070205080204" pitchFamily="50" charset="-128"/>
                <a:ea typeface="ＭＳ Ｐゴシック" panose="020B0600070205080204" pitchFamily="50" charset="-128"/>
              </a:rPr>
              <a:t>○　浴槽内は洗剤・スポンジで</a:t>
            </a:r>
            <a:r>
              <a:rPr lang="ja-JP" altLang="en-US" sz="2400" dirty="0" smtClean="0">
                <a:solidFill>
                  <a:srgbClr val="0070C0"/>
                </a:solidFill>
                <a:latin typeface="ＭＳ Ｐゴシック" panose="020B0600070205080204" pitchFamily="50" charset="-128"/>
                <a:ea typeface="ＭＳ Ｐゴシック" panose="020B0600070205080204" pitchFamily="50" charset="-128"/>
              </a:rPr>
              <a:t>清掃</a:t>
            </a:r>
            <a:r>
              <a:rPr lang="ja-JP" altLang="en-US" sz="2400" dirty="0" smtClean="0">
                <a:latin typeface="ＭＳ Ｐゴシック" panose="020B0600070205080204" pitchFamily="50" charset="-128"/>
                <a:ea typeface="ＭＳ Ｐゴシック" panose="020B0600070205080204" pitchFamily="50" charset="-128"/>
              </a:rPr>
              <a:t>、汚れを落とす（お湯の</a:t>
            </a:r>
            <a:endParaRPr lang="en-US" altLang="ja-JP" sz="24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　出口も忘れずに）　</a:t>
            </a:r>
            <a:endParaRPr lang="en-US" altLang="ja-JP" sz="24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400" dirty="0" smtClean="0">
                <a:latin typeface="ＭＳ Ｐゴシック" panose="020B0600070205080204" pitchFamily="50" charset="-128"/>
                <a:ea typeface="ＭＳ Ｐゴシック" panose="020B0600070205080204" pitchFamily="50" charset="-128"/>
              </a:rPr>
              <a:t>○　追い焚き用の配管は、</a:t>
            </a:r>
            <a:r>
              <a:rPr lang="ja-JP" altLang="en-US" sz="2400" dirty="0" smtClean="0">
                <a:solidFill>
                  <a:srgbClr val="0070C0"/>
                </a:solidFill>
                <a:latin typeface="ＭＳ Ｐゴシック" panose="020B0600070205080204" pitchFamily="50" charset="-128"/>
                <a:ea typeface="ＭＳ Ｐゴシック" panose="020B0600070205080204" pitchFamily="50" charset="-128"/>
              </a:rPr>
              <a:t>配管洗浄剤</a:t>
            </a:r>
            <a:r>
              <a:rPr lang="ja-JP" altLang="en-US" sz="2400" dirty="0" smtClean="0">
                <a:latin typeface="ＭＳ Ｐゴシック" panose="020B0600070205080204" pitchFamily="50" charset="-128"/>
                <a:ea typeface="ＭＳ Ｐゴシック" panose="020B0600070205080204" pitchFamily="50" charset="-128"/>
              </a:rPr>
              <a:t>等を使って汚れを排</a:t>
            </a:r>
            <a:endParaRPr lang="en-US" altLang="ja-JP" sz="24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　出する</a:t>
            </a:r>
            <a:endParaRPr lang="en-US" altLang="ja-JP" sz="24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400" dirty="0" smtClean="0">
                <a:latin typeface="ＭＳ Ｐゴシック" panose="020B0600070205080204" pitchFamily="50" charset="-128"/>
                <a:ea typeface="ＭＳ Ｐゴシック" panose="020B0600070205080204" pitchFamily="50" charset="-128"/>
              </a:rPr>
              <a:t>○　</a:t>
            </a:r>
            <a:r>
              <a:rPr lang="en-US" altLang="ja-JP"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ＭＳ Ｐゴシック" panose="020B0600070205080204" pitchFamily="50" charset="-128"/>
                <a:ea typeface="ＭＳ Ｐゴシック" panose="020B0600070205080204" pitchFamily="50" charset="-128"/>
              </a:rPr>
              <a:t>機械浴槽</a:t>
            </a:r>
            <a:r>
              <a:rPr lang="en-US" altLang="ja-JP"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ＭＳ Ｐゴシック" panose="020B0600070205080204" pitchFamily="50" charset="-128"/>
                <a:ea typeface="ＭＳ Ｐゴシック" panose="020B0600070205080204" pitchFamily="50" charset="-128"/>
              </a:rPr>
              <a:t>取扱説明書を基本に、機械浴槽の</a:t>
            </a:r>
            <a:r>
              <a:rPr lang="ja-JP" altLang="en-US" sz="2400" dirty="0" smtClean="0">
                <a:solidFill>
                  <a:srgbClr val="0070C0"/>
                </a:solidFill>
                <a:latin typeface="ＭＳ Ｐゴシック" panose="020B0600070205080204" pitchFamily="50" charset="-128"/>
                <a:ea typeface="ＭＳ Ｐゴシック" panose="020B0600070205080204" pitchFamily="50" charset="-128"/>
              </a:rPr>
              <a:t>製造者</a:t>
            </a:r>
            <a:endParaRPr lang="en-US" altLang="ja-JP" sz="24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2400" dirty="0">
                <a:solidFill>
                  <a:srgbClr val="0070C0"/>
                </a:solidFill>
                <a:latin typeface="ＭＳ Ｐゴシック" panose="020B0600070205080204" pitchFamily="50" charset="-128"/>
                <a:ea typeface="ＭＳ Ｐゴシック" panose="020B0600070205080204" pitchFamily="50" charset="-128"/>
              </a:rPr>
              <a:t>　</a:t>
            </a:r>
            <a:r>
              <a:rPr lang="ja-JP" altLang="en-US" sz="2400" dirty="0" smtClean="0">
                <a:solidFill>
                  <a:srgbClr val="0070C0"/>
                </a:solidFill>
                <a:latin typeface="ＭＳ Ｐゴシック" panose="020B0600070205080204" pitchFamily="50" charset="-128"/>
                <a:ea typeface="ＭＳ Ｐゴシック" panose="020B0600070205080204" pitchFamily="50" charset="-128"/>
              </a:rPr>
              <a:t>　と連携</a:t>
            </a:r>
            <a:r>
              <a:rPr lang="ja-JP" altLang="en-US" sz="2400" dirty="0" smtClean="0">
                <a:latin typeface="ＭＳ Ｐゴシック" panose="020B0600070205080204" pitchFamily="50" charset="-128"/>
                <a:ea typeface="ＭＳ Ｐゴシック" panose="020B0600070205080204" pitchFamily="50" charset="-128"/>
              </a:rPr>
              <a:t>して維持管理手順を定め、実行する</a:t>
            </a:r>
            <a:endParaRPr lang="en-US" altLang="ja-JP" sz="2400" dirty="0" smtClean="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3402105" y="1483704"/>
            <a:ext cx="8108578" cy="479567"/>
          </a:xfrm>
          <a:prstGeom prst="rect">
            <a:avLst/>
          </a:prstGeom>
          <a:ln w="19050">
            <a:solidFill>
              <a:schemeClr val="accent1"/>
            </a:solidFill>
            <a:prstDash val="dash"/>
          </a:ln>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smtClean="0">
                <a:latin typeface="ＭＳ Ｐゴシック" panose="020B0600070205080204" pitchFamily="50" charset="-128"/>
                <a:ea typeface="ＭＳ Ｐゴシック" panose="020B0600070205080204" pitchFamily="50" charset="-128"/>
              </a:rPr>
              <a:t>追い焚き風呂、</a:t>
            </a:r>
            <a:r>
              <a:rPr lang="en-US" altLang="ja-JP" sz="2800" dirty="0" smtClean="0">
                <a:latin typeface="ＭＳ Ｐゴシック" panose="020B0600070205080204" pitchFamily="50" charset="-128"/>
                <a:ea typeface="ＭＳ Ｐゴシック" panose="020B0600070205080204" pitchFamily="50" charset="-128"/>
              </a:rPr>
              <a:t>24</a:t>
            </a:r>
            <a:r>
              <a:rPr lang="ja-JP" altLang="en-US" sz="2800" dirty="0" smtClean="0">
                <a:latin typeface="ＭＳ Ｐゴシック" panose="020B0600070205080204" pitchFamily="50" charset="-128"/>
                <a:ea typeface="ＭＳ Ｐゴシック" panose="020B0600070205080204" pitchFamily="50" charset="-128"/>
              </a:rPr>
              <a:t>時間風呂、（介護用）機械浴槽　等</a:t>
            </a:r>
            <a:endParaRPr lang="ja-JP" altLang="en-US" sz="2800" dirty="0">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1113864" y="5346888"/>
            <a:ext cx="9964272" cy="479567"/>
          </a:xfrm>
          <a:prstGeom prst="rect">
            <a:avLst/>
          </a:prstGeom>
          <a:ln w="19050">
            <a:noFill/>
            <a:prstDash val="dash"/>
          </a:ln>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　循環式浴槽は、別途レジオネラの水質検査等が必要になります（次ページ参照）</a:t>
            </a:r>
            <a:endParaRPr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3780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515600" cy="1325563"/>
          </a:xfrm>
        </p:spPr>
        <p:txBody>
          <a:bodyPr/>
          <a:lstStyle/>
          <a:p>
            <a:r>
              <a:rPr kumimoji="1" lang="ja-JP" altLang="en-US" dirty="0" smtClean="0">
                <a:latin typeface="ＭＳ Ｐゴシック" panose="020B0600070205080204" pitchFamily="50" charset="-128"/>
                <a:ea typeface="ＭＳ Ｐゴシック" panose="020B0600070205080204" pitchFamily="50" charset="-128"/>
              </a:rPr>
              <a:t>レジオネラ症　～参考資料～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497542" y="2040310"/>
            <a:ext cx="11474825" cy="29754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一般向けリーフレット</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「レジオネラ症</a:t>
            </a:r>
            <a:r>
              <a:rPr lang="ja-JP" altLang="en-US" sz="2800" dirty="0">
                <a:latin typeface="ＭＳ Ｐゴシック" panose="020B0600070205080204" pitchFamily="50" charset="-128"/>
                <a:ea typeface="ＭＳ Ｐゴシック" panose="020B0600070205080204" pitchFamily="50" charset="-128"/>
              </a:rPr>
              <a:t>ってなんだろう？～身近にひそむ感染源と対策</a:t>
            </a:r>
            <a:r>
              <a:rPr lang="ja-JP" altLang="en-US" sz="2800" dirty="0" smtClean="0">
                <a:latin typeface="ＭＳ Ｐゴシック" panose="020B0600070205080204" pitchFamily="50" charset="-128"/>
                <a:ea typeface="ＭＳ Ｐゴシック" panose="020B0600070205080204" pitchFamily="50" charset="-128"/>
              </a:rPr>
              <a:t>～」</a:t>
            </a:r>
            <a:endParaRPr lang="en-US" altLang="ja-JP" sz="2800" dirty="0" smtClean="0">
              <a:latin typeface="ＭＳ Ｐゴシック" panose="020B0600070205080204" pitchFamily="50" charset="-128"/>
              <a:ea typeface="ＭＳ Ｐゴシック" panose="020B0600070205080204" pitchFamily="50" charset="-128"/>
            </a:endParaRPr>
          </a:p>
          <a:p>
            <a:pPr>
              <a:lnSpc>
                <a:spcPts val="25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hlinkClick r:id="rId3"/>
              </a:rPr>
              <a:t>https://www.city.yokohama.lg.jp/kurashi/sumai-kurashi/seikatsu/kaiteki/eiseiho/building.files/0049_20190822.pdf</a:t>
            </a:r>
            <a:endParaRPr lang="en-US" altLang="ja-JP" sz="2800" dirty="0">
              <a:latin typeface="ＭＳ Ｐゴシック" panose="020B0600070205080204" pitchFamily="50" charset="-128"/>
              <a:ea typeface="ＭＳ Ｐゴシック" panose="020B0600070205080204" pitchFamily="50" charset="-128"/>
            </a:endParaRPr>
          </a:p>
          <a:p>
            <a:pPr>
              <a:lnSpc>
                <a:spcPct val="100000"/>
              </a:lnSpc>
              <a:spcBef>
                <a:spcPts val="0"/>
              </a:spcBef>
            </a:pP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事業者向けパンフレット</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ストップ！！レジオネラ～レジオネラ症防止対策の</a:t>
            </a:r>
            <a:r>
              <a:rPr lang="ja-JP" altLang="en-US" sz="2800" dirty="0" smtClean="0">
                <a:latin typeface="ＭＳ Ｐゴシック" panose="020B0600070205080204" pitchFamily="50" charset="-128"/>
                <a:ea typeface="ＭＳ Ｐゴシック" panose="020B0600070205080204" pitchFamily="50" charset="-128"/>
              </a:rPr>
              <a:t>ポイント～」</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1800" dirty="0" smtClean="0">
                <a:latin typeface="ＭＳ Ｐゴシック" panose="020B0600070205080204" pitchFamily="50" charset="-128"/>
                <a:ea typeface="ＭＳ Ｐゴシック" panose="020B0600070205080204" pitchFamily="50" charset="-128"/>
              </a:rPr>
              <a:t>　　　</a:t>
            </a:r>
            <a:r>
              <a:rPr lang="en-US" altLang="ja-JP" sz="1800" dirty="0" smtClean="0">
                <a:latin typeface="ＭＳ Ｐゴシック" panose="020B0600070205080204" pitchFamily="50" charset="-128"/>
                <a:ea typeface="ＭＳ Ｐゴシック" panose="020B0600070205080204" pitchFamily="50" charset="-128"/>
                <a:hlinkClick r:id="rId4"/>
              </a:rPr>
              <a:t>https</a:t>
            </a:r>
            <a:r>
              <a:rPr lang="en-US" altLang="ja-JP" sz="1800" dirty="0">
                <a:latin typeface="ＭＳ Ｐゴシック" panose="020B0600070205080204" pitchFamily="50" charset="-128"/>
                <a:ea typeface="ＭＳ Ｐゴシック" panose="020B0600070205080204" pitchFamily="50" charset="-128"/>
                <a:hlinkClick r:id="rId4"/>
              </a:rPr>
              <a:t>://</a:t>
            </a:r>
            <a:r>
              <a:rPr lang="en-US" altLang="ja-JP" sz="1800" dirty="0" smtClean="0">
                <a:latin typeface="ＭＳ Ｐゴシック" panose="020B0600070205080204" pitchFamily="50" charset="-128"/>
                <a:ea typeface="ＭＳ Ｐゴシック" panose="020B0600070205080204" pitchFamily="50" charset="-128"/>
                <a:hlinkClick r:id="rId4"/>
              </a:rPr>
              <a:t>www.city.yokohama.lg.jp/kurashi/sumai-kurashi/seikatsu/kaiteki/eiseiho/building.files/0050_20190822.pdf</a:t>
            </a:r>
            <a:endParaRPr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252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蚊媒介感染症　～概要～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739588" y="1990164"/>
            <a:ext cx="10614212" cy="29045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dirty="0" smtClean="0">
                <a:latin typeface="ＭＳ Ｐゴシック" panose="020B0600070205080204" pitchFamily="50" charset="-128"/>
                <a:ea typeface="ＭＳ Ｐゴシック" panose="020B0600070205080204" pitchFamily="50" charset="-128"/>
              </a:rPr>
              <a:t>○　病原体（ウイルスなど）を</a:t>
            </a:r>
            <a:r>
              <a:rPr lang="ja-JP" altLang="en-US" sz="2800" dirty="0">
                <a:latin typeface="ＭＳ Ｐゴシック" panose="020B0600070205080204" pitchFamily="50" charset="-128"/>
                <a:ea typeface="ＭＳ Ｐゴシック" panose="020B0600070205080204" pitchFamily="50" charset="-128"/>
              </a:rPr>
              <a:t>持</a:t>
            </a:r>
            <a:r>
              <a:rPr lang="ja-JP" altLang="en-US" sz="2800" dirty="0" smtClean="0">
                <a:latin typeface="ＭＳ Ｐゴシック" panose="020B0600070205080204" pitchFamily="50" charset="-128"/>
                <a:ea typeface="ＭＳ Ｐゴシック" panose="020B0600070205080204" pitchFamily="50" charset="-128"/>
              </a:rPr>
              <a:t>つ</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蚊</a:t>
            </a:r>
            <a:r>
              <a:rPr lang="ja-JP" altLang="en-US" sz="2800" dirty="0">
                <a:solidFill>
                  <a:srgbClr val="0070C0"/>
                </a:solidFill>
                <a:latin typeface="ＭＳ Ｐゴシック" panose="020B0600070205080204" pitchFamily="50" charset="-128"/>
                <a:ea typeface="ＭＳ Ｐゴシック" panose="020B0600070205080204" pitchFamily="50" charset="-128"/>
              </a:rPr>
              <a:t>に刺される</a:t>
            </a:r>
            <a:r>
              <a:rPr lang="ja-JP" altLang="en-US" sz="2800" dirty="0" smtClean="0">
                <a:latin typeface="ＭＳ Ｐゴシック" panose="020B0600070205080204" pitchFamily="50" charset="-128"/>
                <a:ea typeface="ＭＳ Ｐゴシック" panose="020B0600070205080204" pitchFamily="50" charset="-128"/>
              </a:rPr>
              <a:t>こと</a:t>
            </a:r>
            <a:r>
              <a:rPr lang="ja-JP" altLang="en-US" sz="2800" dirty="0">
                <a:latin typeface="ＭＳ Ｐゴシック" panose="020B0600070205080204" pitchFamily="50" charset="-128"/>
                <a:ea typeface="ＭＳ Ｐゴシック" panose="020B0600070205080204" pitchFamily="50" charset="-128"/>
              </a:rPr>
              <a:t>で</a:t>
            </a:r>
            <a:r>
              <a:rPr lang="ja-JP" altLang="en-US" sz="2800" dirty="0" smtClean="0">
                <a:latin typeface="ＭＳ Ｐゴシック" panose="020B0600070205080204" pitchFamily="50" charset="-128"/>
                <a:ea typeface="ＭＳ Ｐゴシック" panose="020B0600070205080204" pitchFamily="50" charset="-128"/>
              </a:rPr>
              <a:t>起こる感染症</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デング熱</a:t>
            </a: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ジカウイルス感染症</a:t>
            </a:r>
            <a:r>
              <a:rPr lang="ja-JP" altLang="en-US" sz="2800" dirty="0" smtClean="0">
                <a:latin typeface="ＭＳ Ｐゴシック" panose="020B0600070205080204" pitchFamily="50" charset="-128"/>
                <a:ea typeface="ＭＳ Ｐゴシック" panose="020B0600070205080204" pitchFamily="50" charset="-128"/>
              </a:rPr>
              <a:t>、チクングニア熱</a:t>
            </a:r>
            <a:r>
              <a:rPr lang="ja-JP" altLang="en-US" sz="2800" dirty="0">
                <a:latin typeface="ＭＳ Ｐゴシック" panose="020B0600070205080204" pitchFamily="50" charset="-128"/>
                <a:ea typeface="ＭＳ Ｐゴシック" panose="020B0600070205080204" pitchFamily="50" charset="-128"/>
              </a:rPr>
              <a:t>、</a:t>
            </a:r>
            <a:r>
              <a:rPr lang="ja-JP" altLang="en-US" sz="2800" dirty="0" smtClean="0">
                <a:latin typeface="ＭＳ Ｐゴシック" panose="020B0600070205080204" pitchFamily="50" charset="-128"/>
                <a:ea typeface="ＭＳ Ｐゴシック" panose="020B0600070205080204" pitchFamily="50" charset="-128"/>
              </a:rPr>
              <a:t>ウエストナイル熱、</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日本脳炎、マラリア　など</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感染すると、まれに</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重症化</a:t>
            </a:r>
            <a:r>
              <a:rPr lang="ja-JP" altLang="en-US" sz="2800" dirty="0" smtClean="0">
                <a:latin typeface="ＭＳ Ｐゴシック" panose="020B0600070205080204" pitchFamily="50" charset="-128"/>
                <a:ea typeface="ＭＳ Ｐゴシック" panose="020B0600070205080204" pitchFamily="50" charset="-128"/>
              </a:rPr>
              <a:t>、ごくまれに</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死亡</a:t>
            </a:r>
            <a:r>
              <a:rPr lang="ja-JP" altLang="en-US" sz="2800" dirty="0" smtClean="0">
                <a:latin typeface="ＭＳ Ｐゴシック" panose="020B0600070205080204" pitchFamily="50" charset="-128"/>
                <a:ea typeface="ＭＳ Ｐゴシック" panose="020B0600070205080204" pitchFamily="50" charset="-128"/>
              </a:rPr>
              <a:t>するケースも</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a:p>
            <a:pPr algn="ct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感染を起こさないために・・・</a:t>
            </a:r>
            <a:endParaRPr lang="en-US" altLang="ja-JP" sz="2800"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4" name="下矢印 3"/>
          <p:cNvSpPr/>
          <p:nvPr/>
        </p:nvSpPr>
        <p:spPr>
          <a:xfrm>
            <a:off x="5683623" y="4383740"/>
            <a:ext cx="726142" cy="4034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5" name="テキスト ボックス 4"/>
          <p:cNvSpPr txBox="1"/>
          <p:nvPr/>
        </p:nvSpPr>
        <p:spPr>
          <a:xfrm>
            <a:off x="1066418" y="4925266"/>
            <a:ext cx="10059164" cy="646331"/>
          </a:xfrm>
          <a:prstGeom prst="rect">
            <a:avLst/>
          </a:prstGeom>
          <a:noFill/>
          <a:ln w="19050">
            <a:solidFill>
              <a:srgbClr val="002060"/>
            </a:solidFill>
            <a:prstDash val="dash"/>
          </a:ln>
        </p:spPr>
        <p:txBody>
          <a:bodyPr wrap="none" rtlCol="0">
            <a:spAutoFit/>
          </a:bodyPr>
          <a:lstStyle/>
          <a:p>
            <a:r>
              <a:rPr lang="ja-JP" altLang="en-US" sz="3600" dirty="0" smtClean="0">
                <a:solidFill>
                  <a:prstClr val="black"/>
                </a:solidFill>
                <a:latin typeface="ＭＳ Ｐゴシック" panose="020B0600070205080204" pitchFamily="50" charset="-128"/>
                <a:ea typeface="ＭＳ Ｐゴシック" panose="020B0600070205080204" pitchFamily="50" charset="-128"/>
              </a:rPr>
              <a:t>①</a:t>
            </a:r>
            <a:r>
              <a:rPr lang="ja-JP" altLang="en-US" sz="3600" dirty="0">
                <a:solidFill>
                  <a:prstClr val="black"/>
                </a:solidFill>
                <a:latin typeface="ＭＳ Ｐゴシック" panose="020B0600070205080204" pitchFamily="50" charset="-128"/>
                <a:ea typeface="ＭＳ Ｐゴシック" panose="020B0600070205080204" pitchFamily="50" charset="-128"/>
              </a:rPr>
              <a:t>蚊を</a:t>
            </a:r>
            <a:r>
              <a:rPr lang="ja-JP" altLang="en-US" sz="3600" dirty="0">
                <a:solidFill>
                  <a:srgbClr val="FF6600"/>
                </a:solidFill>
                <a:latin typeface="ＭＳ Ｐゴシック" panose="020B0600070205080204" pitchFamily="50" charset="-128"/>
                <a:ea typeface="ＭＳ Ｐゴシック" panose="020B0600070205080204" pitchFamily="50" charset="-128"/>
              </a:rPr>
              <a:t>増やさない</a:t>
            </a:r>
            <a:r>
              <a:rPr lang="ja-JP" altLang="en-US" sz="3600" dirty="0">
                <a:solidFill>
                  <a:prstClr val="black"/>
                </a:solidFill>
                <a:latin typeface="ＭＳ Ｐゴシック" panose="020B0600070205080204" pitchFamily="50" charset="-128"/>
                <a:ea typeface="ＭＳ Ｐゴシック" panose="020B0600070205080204" pitchFamily="50" charset="-128"/>
              </a:rPr>
              <a:t>　</a:t>
            </a:r>
            <a:r>
              <a:rPr lang="ja-JP" altLang="en-US" sz="3600" dirty="0" smtClean="0">
                <a:solidFill>
                  <a:prstClr val="black"/>
                </a:solidFill>
                <a:latin typeface="ＭＳ Ｐゴシック" panose="020B0600070205080204" pitchFamily="50" charset="-128"/>
                <a:ea typeface="ＭＳ Ｐゴシック" panose="020B0600070205080204" pitchFamily="50" charset="-128"/>
              </a:rPr>
              <a:t>②</a:t>
            </a:r>
            <a:r>
              <a:rPr lang="ja-JP" altLang="en-US" sz="3600" dirty="0">
                <a:solidFill>
                  <a:prstClr val="black"/>
                </a:solidFill>
                <a:latin typeface="ＭＳ Ｐゴシック" panose="020B0600070205080204" pitchFamily="50" charset="-128"/>
                <a:ea typeface="ＭＳ Ｐゴシック" panose="020B0600070205080204" pitchFamily="50" charset="-128"/>
              </a:rPr>
              <a:t>蚊に</a:t>
            </a:r>
            <a:r>
              <a:rPr lang="ja-JP" altLang="en-US" sz="3600" dirty="0" smtClean="0">
                <a:solidFill>
                  <a:srgbClr val="FF6600"/>
                </a:solidFill>
                <a:latin typeface="ＭＳ Ｐゴシック" panose="020B0600070205080204" pitchFamily="50" charset="-128"/>
                <a:ea typeface="ＭＳ Ｐゴシック" panose="020B0600070205080204" pitchFamily="50" charset="-128"/>
              </a:rPr>
              <a:t>刺されない</a:t>
            </a:r>
            <a:r>
              <a:rPr lang="ja-JP" altLang="en-US" sz="2800" dirty="0">
                <a:solidFill>
                  <a:prstClr val="black"/>
                </a:solidFill>
                <a:latin typeface="ＭＳ Ｐゴシック" panose="020B0600070205080204" pitchFamily="50" charset="-128"/>
                <a:ea typeface="ＭＳ Ｐゴシック" panose="020B0600070205080204" pitchFamily="50" charset="-128"/>
              </a:rPr>
              <a:t>　　対策が重要！</a:t>
            </a:r>
            <a:endParaRPr kumimoji="1" lang="ja-JP" altLang="en-US" dirty="0"/>
          </a:p>
        </p:txBody>
      </p:sp>
      <p:pic>
        <p:nvPicPr>
          <p:cNvPr id="10" name="図 9"/>
          <p:cNvPicPr>
            <a:picLocks noChangeAspect="1"/>
          </p:cNvPicPr>
          <p:nvPr/>
        </p:nvPicPr>
        <p:blipFill>
          <a:blip r:embed="rId3"/>
          <a:stretch>
            <a:fillRect/>
          </a:stretch>
        </p:blipFill>
        <p:spPr>
          <a:xfrm>
            <a:off x="9898095" y="203993"/>
            <a:ext cx="1800225" cy="1647825"/>
          </a:xfrm>
          <a:prstGeom prst="rect">
            <a:avLst/>
          </a:prstGeom>
        </p:spPr>
      </p:pic>
    </p:spTree>
    <p:extLst>
      <p:ext uri="{BB962C8B-B14F-4D97-AF65-F5344CB8AC3E}">
        <p14:creationId xmlns:p14="http://schemas.microsoft.com/office/powerpoint/2010/main" val="257436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蚊媒介感染症</a:t>
            </a:r>
            <a:r>
              <a:rPr kumimoji="1" lang="ja-JP" altLang="en-US" dirty="0" smtClean="0">
                <a:latin typeface="ＭＳ Ｐゴシック" panose="020B0600070205080204" pitchFamily="50" charset="-128"/>
                <a:ea typeface="ＭＳ Ｐゴシック" panose="020B0600070205080204" pitchFamily="50" charset="-128"/>
              </a:rPr>
              <a:t>　～概要：</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蚊の一生</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750800" y="1690688"/>
            <a:ext cx="7862047" cy="3394724"/>
          </a:xfrm>
          <a:prstGeom prst="rect">
            <a:avLst/>
          </a:prstGeom>
          <a:ln w="19050">
            <a:solidFill>
              <a:srgbClr val="002060"/>
            </a:solidFill>
            <a:prstDash val="dash"/>
          </a:ln>
        </p:spPr>
      </p:pic>
      <p:sp>
        <p:nvSpPr>
          <p:cNvPr id="5" name="テキスト ボックス 4"/>
          <p:cNvSpPr txBox="1"/>
          <p:nvPr/>
        </p:nvSpPr>
        <p:spPr>
          <a:xfrm>
            <a:off x="8658660" y="3454196"/>
            <a:ext cx="3533340" cy="1631216"/>
          </a:xfrm>
          <a:prstGeom prst="rect">
            <a:avLst/>
          </a:prstGeom>
          <a:noFill/>
        </p:spPr>
        <p:txBody>
          <a:bodyPr wrap="none" rtlCol="0">
            <a:spAutoFit/>
          </a:bodyPr>
          <a:lstStyle/>
          <a:p>
            <a:r>
              <a:rPr kumimoji="1" lang="ja-JP" altLang="en-US" sz="2000" dirty="0" smtClean="0">
                <a:latin typeface="ＭＳ Ｐゴシック" panose="020B0600070205080204" pitchFamily="50" charset="-128"/>
                <a:ea typeface="ＭＳ Ｐゴシック" panose="020B0600070205080204" pitchFamily="50" charset="-128"/>
              </a:rPr>
              <a:t>・　</a:t>
            </a:r>
            <a:r>
              <a:rPr kumimoji="1" lang="ja-JP" altLang="en-US" sz="2000" b="1" dirty="0" smtClean="0">
                <a:solidFill>
                  <a:srgbClr val="0070C0"/>
                </a:solidFill>
                <a:latin typeface="ＭＳ Ｐゴシック" panose="020B0600070205080204" pitchFamily="50" charset="-128"/>
                <a:ea typeface="ＭＳ Ｐゴシック" panose="020B0600070205080204" pitchFamily="50" charset="-128"/>
              </a:rPr>
              <a:t>たまり水</a:t>
            </a:r>
            <a:r>
              <a:rPr kumimoji="1" lang="ja-JP" altLang="en-US" sz="2000" dirty="0" smtClean="0">
                <a:latin typeface="ＭＳ Ｐゴシック" panose="020B0600070205080204" pitchFamily="50" charset="-128"/>
                <a:ea typeface="ＭＳ Ｐゴシック" panose="020B0600070205080204" pitchFamily="50" charset="-128"/>
              </a:rPr>
              <a:t>に産卵</a:t>
            </a:r>
            <a:endParaRPr kumimoji="1" lang="en-US" altLang="ja-JP" sz="2000" dirty="0" smtClean="0">
              <a:latin typeface="ＭＳ Ｐゴシック" panose="020B0600070205080204" pitchFamily="50" charset="-128"/>
              <a:ea typeface="ＭＳ Ｐゴシック" panose="020B0600070205080204" pitchFamily="50" charset="-128"/>
            </a:endParaRPr>
          </a:p>
          <a:p>
            <a:pPr>
              <a:spcBef>
                <a:spcPts val="1200"/>
              </a:spcBef>
            </a:pPr>
            <a:r>
              <a:rPr kumimoji="1" lang="ja-JP" altLang="en-US" sz="2000" dirty="0" smtClean="0">
                <a:latin typeface="ＭＳ Ｐゴシック" panose="020B0600070205080204" pitchFamily="50" charset="-128"/>
                <a:ea typeface="ＭＳ Ｐゴシック" panose="020B0600070205080204" pitchFamily="50" charset="-128"/>
              </a:rPr>
              <a:t>・　卵から２週間程度で成虫に</a:t>
            </a:r>
            <a:endParaRPr kumimoji="1" lang="en-US" altLang="ja-JP" sz="2000" dirty="0" smtClean="0">
              <a:latin typeface="ＭＳ Ｐゴシック" panose="020B0600070205080204" pitchFamily="50" charset="-128"/>
              <a:ea typeface="ＭＳ Ｐゴシック" panose="020B0600070205080204" pitchFamily="50" charset="-128"/>
            </a:endParaRPr>
          </a:p>
          <a:p>
            <a:pPr>
              <a:spcBef>
                <a:spcPts val="1200"/>
              </a:spcBef>
            </a:pPr>
            <a:r>
              <a:rPr kumimoji="1" lang="ja-JP" altLang="en-US" sz="2000" dirty="0" smtClean="0">
                <a:latin typeface="ＭＳ Ｐゴシック" panose="020B0600070205080204" pitchFamily="50" charset="-128"/>
                <a:ea typeface="ＭＳ Ｐゴシック" panose="020B0600070205080204" pitchFamily="50" charset="-128"/>
              </a:rPr>
              <a:t>・　成虫は</a:t>
            </a:r>
            <a:r>
              <a:rPr kumimoji="1" lang="ja-JP" altLang="en-US" sz="2000" b="1" dirty="0" smtClean="0">
                <a:solidFill>
                  <a:srgbClr val="0070C0"/>
                </a:solidFill>
                <a:latin typeface="ＭＳ Ｐゴシック" panose="020B0600070205080204" pitchFamily="50" charset="-128"/>
                <a:ea typeface="ＭＳ Ｐゴシック" panose="020B0600070205080204" pitchFamily="50" charset="-128"/>
              </a:rPr>
              <a:t>草むら・やぶ</a:t>
            </a:r>
            <a:r>
              <a:rPr kumimoji="1" lang="ja-JP" altLang="en-US" sz="2000" dirty="0" smtClean="0">
                <a:latin typeface="ＭＳ Ｐゴシック" panose="020B0600070205080204" pitchFamily="50" charset="-128"/>
                <a:ea typeface="ＭＳ Ｐゴシック" panose="020B0600070205080204" pitchFamily="50" charset="-128"/>
              </a:rPr>
              <a:t>に潜み、</a:t>
            </a:r>
            <a:endParaRPr kumimoji="1" lang="en-US" altLang="ja-JP" sz="2000" dirty="0" smtClean="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r>
              <a:rPr kumimoji="1" lang="ja-JP" altLang="en-US" sz="2000" dirty="0" smtClean="0">
                <a:latin typeface="ＭＳ Ｐゴシック" panose="020B0600070205080204" pitchFamily="50" charset="-128"/>
                <a:ea typeface="ＭＳ Ｐゴシック" panose="020B0600070205080204" pitchFamily="50" charset="-128"/>
              </a:rPr>
              <a:t>寿命は１か月程度</a:t>
            </a:r>
            <a:endParaRPr kumimoji="1"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141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蚊媒介感染症</a:t>
            </a:r>
            <a:r>
              <a:rPr kumimoji="1" lang="ja-JP" altLang="en-US" dirty="0" smtClean="0">
                <a:latin typeface="ＭＳ Ｐゴシック" panose="020B0600070205080204" pitchFamily="50" charset="-128"/>
                <a:ea typeface="ＭＳ Ｐゴシック" panose="020B0600070205080204" pitchFamily="50" charset="-128"/>
              </a:rPr>
              <a:t>　～対策①：</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蚊を増やさない</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1246093" y="1677241"/>
            <a:ext cx="9856696" cy="39937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0"/>
              </a:spcBef>
            </a:pPr>
            <a:r>
              <a:rPr lang="en-US" altLang="ja-JP"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ＭＳ Ｐゴシック" panose="020B0600070205080204" pitchFamily="50" charset="-128"/>
                <a:ea typeface="ＭＳ Ｐゴシック" panose="020B0600070205080204" pitchFamily="50" charset="-128"/>
              </a:rPr>
              <a:t>幼虫対策／発生源を無くす</a:t>
            </a:r>
            <a:r>
              <a:rPr lang="en-US" altLang="ja-JP" sz="2800" dirty="0" smtClean="0">
                <a:latin typeface="ＭＳ Ｐゴシック" panose="020B0600070205080204" pitchFamily="50" charset="-128"/>
                <a:ea typeface="ＭＳ Ｐゴシック" panose="020B0600070205080204" pitchFamily="50" charset="-128"/>
              </a:rPr>
              <a:t>》</a:t>
            </a: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水たまり</a:t>
            </a:r>
            <a:r>
              <a:rPr lang="ja-JP" altLang="en-US" sz="2800" dirty="0" smtClean="0">
                <a:latin typeface="ＭＳ Ｐゴシック" panose="020B0600070205080204" pitchFamily="50" charset="-128"/>
                <a:ea typeface="ＭＳ Ｐゴシック" panose="020B0600070205080204" pitchFamily="50" charset="-128"/>
              </a:rPr>
              <a:t>の原因となるものは</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片づける</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（空き缶、バケツ、古タイヤ等）</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植木鉢の受け皿</a:t>
            </a:r>
            <a:r>
              <a:rPr lang="ja-JP" altLang="en-US" sz="2800" dirty="0" smtClean="0">
                <a:latin typeface="ＭＳ Ｐゴシック" panose="020B0600070205080204" pitchFamily="50" charset="-128"/>
                <a:ea typeface="ＭＳ Ｐゴシック" panose="020B0600070205080204" pitchFamily="50" charset="-128"/>
              </a:rPr>
              <a:t>にたまった水を捨てる（目安：１週間に１回）</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a:t>
            </a:r>
            <a:r>
              <a:rPr lang="en-US" altLang="ja-JP"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ＭＳ Ｐゴシック" panose="020B0600070205080204" pitchFamily="50" charset="-128"/>
                <a:ea typeface="ＭＳ Ｐゴシック" panose="020B0600070205080204" pitchFamily="50" charset="-128"/>
              </a:rPr>
              <a:t>成虫対策／生息場所を減らす</a:t>
            </a:r>
            <a:r>
              <a:rPr lang="en-US" altLang="ja-JP" sz="2800" dirty="0" smtClean="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a:lnSpc>
                <a:spcPct val="100000"/>
              </a:lnSpc>
              <a:spcBef>
                <a:spcPts val="1200"/>
              </a:spcBef>
            </a:pPr>
            <a:r>
              <a:rPr lang="ja-JP" altLang="en-US" sz="2800" dirty="0" smtClean="0">
                <a:latin typeface="ＭＳ Ｐゴシック" panose="020B0600070205080204" pitchFamily="50" charset="-128"/>
                <a:ea typeface="ＭＳ Ｐゴシック" panose="020B0600070205080204" pitchFamily="50" charset="-128"/>
              </a:rPr>
              <a:t>　　　　　　　　　　　　　　○　草むら・やぶの</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草刈り・せん定</a:t>
            </a:r>
            <a:r>
              <a:rPr lang="ja-JP" altLang="en-US" sz="2800" dirty="0" smtClean="0">
                <a:latin typeface="ＭＳ Ｐゴシック" panose="020B0600070205080204" pitchFamily="50" charset="-128"/>
                <a:ea typeface="ＭＳ Ｐゴシック" panose="020B0600070205080204" pitchFamily="50" charset="-128"/>
              </a:rPr>
              <a:t>を行い、</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風通しを良くする</a:t>
            </a:r>
            <a:endParaRPr lang="en-US" altLang="ja-JP" sz="2800" dirty="0" smtClean="0">
              <a:solidFill>
                <a:srgbClr val="0070C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824316" y="4296335"/>
            <a:ext cx="1981200" cy="1485900"/>
          </a:xfrm>
          <a:prstGeom prst="rect">
            <a:avLst/>
          </a:prstGeom>
        </p:spPr>
      </p:pic>
      <p:pic>
        <p:nvPicPr>
          <p:cNvPr id="7" name="図 6"/>
          <p:cNvPicPr>
            <a:picLocks noChangeAspect="1"/>
          </p:cNvPicPr>
          <p:nvPr/>
        </p:nvPicPr>
        <p:blipFill>
          <a:blip r:embed="rId4"/>
          <a:stretch>
            <a:fillRect/>
          </a:stretch>
        </p:blipFill>
        <p:spPr>
          <a:xfrm>
            <a:off x="8760763" y="1677241"/>
            <a:ext cx="1905000" cy="1514475"/>
          </a:xfrm>
          <a:prstGeom prst="rect">
            <a:avLst/>
          </a:prstGeom>
        </p:spPr>
      </p:pic>
    </p:spTree>
    <p:extLst>
      <p:ext uri="{BB962C8B-B14F-4D97-AF65-F5344CB8AC3E}">
        <p14:creationId xmlns:p14="http://schemas.microsoft.com/office/powerpoint/2010/main" val="3671779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38200" y="365125"/>
            <a:ext cx="10672482" cy="1325563"/>
          </a:xfrm>
        </p:spPr>
        <p:txBody>
          <a:bodyPr/>
          <a:lstStyle/>
          <a:p>
            <a:r>
              <a:rPr lang="ja-JP" altLang="en-US" dirty="0">
                <a:latin typeface="ＭＳ Ｐゴシック" panose="020B0600070205080204" pitchFamily="50" charset="-128"/>
                <a:ea typeface="ＭＳ Ｐゴシック" panose="020B0600070205080204" pitchFamily="50" charset="-128"/>
              </a:rPr>
              <a:t>蚊媒介感染症</a:t>
            </a:r>
            <a:r>
              <a:rPr kumimoji="1" lang="ja-JP" altLang="en-US" dirty="0" smtClean="0">
                <a:latin typeface="ＭＳ Ｐゴシック" panose="020B0600070205080204" pitchFamily="50" charset="-128"/>
                <a:ea typeface="ＭＳ Ｐゴシック" panose="020B0600070205080204" pitchFamily="50" charset="-128"/>
              </a:rPr>
              <a:t>　～対策②：</a:t>
            </a:r>
            <a:r>
              <a:rPr kumimoji="1" lang="ja-JP" altLang="en-US" dirty="0" smtClean="0">
                <a:solidFill>
                  <a:srgbClr val="0070C0"/>
                </a:solidFill>
                <a:latin typeface="ＭＳ Ｐゴシック" panose="020B0600070205080204" pitchFamily="50" charset="-128"/>
                <a:ea typeface="ＭＳ Ｐゴシック" panose="020B0600070205080204" pitchFamily="50" charset="-128"/>
              </a:rPr>
              <a:t>蚊に刺されない</a:t>
            </a:r>
            <a:r>
              <a:rPr kumimoji="1" lang="ja-JP" altLang="en-US"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741828" y="2139910"/>
            <a:ext cx="10865225" cy="3090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外出する際は、</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できるだけ</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肌の露出を避ける</a:t>
            </a:r>
            <a:r>
              <a:rPr lang="ja-JP" altLang="en-US" sz="2800" dirty="0" smtClean="0">
                <a:latin typeface="ＭＳ Ｐゴシック" panose="020B0600070205080204" pitchFamily="50" charset="-128"/>
                <a:ea typeface="ＭＳ Ｐゴシック" panose="020B0600070205080204" pitchFamily="50" charset="-128"/>
              </a:rPr>
              <a:t>（長袖、長ズボン）</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solidFill>
                  <a:srgbClr val="0070C0"/>
                </a:solidFill>
                <a:latin typeface="ＭＳ Ｐゴシック" panose="020B0600070205080204" pitchFamily="50" charset="-128"/>
                <a:ea typeface="ＭＳ Ｐゴシック" panose="020B0600070205080204" pitchFamily="50" charset="-128"/>
              </a:rPr>
              <a:t>虫よけ剤</a:t>
            </a:r>
            <a:r>
              <a:rPr lang="ja-JP" altLang="en-US" sz="2800" dirty="0" smtClean="0">
                <a:latin typeface="ＭＳ Ｐゴシック" panose="020B0600070205080204" pitchFamily="50" charset="-128"/>
                <a:ea typeface="ＭＳ Ｐゴシック" panose="020B0600070205080204" pitchFamily="50" charset="-128"/>
              </a:rPr>
              <a:t>を使用上の注意を守って使用する</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0"/>
              </a:spcBef>
            </a:pPr>
            <a:r>
              <a:rPr lang="ja-JP" altLang="en-US" sz="2800" dirty="0" smtClean="0">
                <a:latin typeface="ＭＳ Ｐゴシック" panose="020B0600070205080204" pitchFamily="50" charset="-128"/>
                <a:ea typeface="ＭＳ Ｐゴシック" panose="020B0600070205080204" pitchFamily="50" charset="-128"/>
              </a:rPr>
              <a:t>　　（汗をかいたらこまめに塗り直す）</a:t>
            </a:r>
            <a:endParaRPr lang="en-US" altLang="ja-JP" sz="2800" dirty="0" smtClean="0">
              <a:latin typeface="ＭＳ Ｐゴシック" panose="020B0600070205080204" pitchFamily="50" charset="-128"/>
              <a:ea typeface="ＭＳ Ｐゴシック" panose="020B0600070205080204" pitchFamily="50" charset="-128"/>
            </a:endParaRPr>
          </a:p>
          <a:p>
            <a:pPr>
              <a:lnSpc>
                <a:spcPct val="100000"/>
              </a:lnSpc>
              <a:spcBef>
                <a:spcPts val="1800"/>
              </a:spcBef>
            </a:pPr>
            <a:r>
              <a:rPr lang="ja-JP" altLang="en-US" sz="2800" dirty="0" smtClean="0">
                <a:latin typeface="ＭＳ Ｐゴシック" panose="020B0600070205080204" pitchFamily="50" charset="-128"/>
                <a:ea typeface="ＭＳ Ｐゴシック" panose="020B0600070205080204" pitchFamily="50" charset="-128"/>
              </a:rPr>
              <a:t>○　成虫が潜む草むら・やぶには、なるべく近づかない</a:t>
            </a:r>
            <a:endParaRPr lang="en-US" altLang="ja-JP" sz="2800" dirty="0" smtClean="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8073278" y="1636900"/>
            <a:ext cx="2151222" cy="1254218"/>
          </a:xfrm>
          <a:prstGeom prst="rect">
            <a:avLst/>
          </a:prstGeom>
        </p:spPr>
      </p:pic>
      <p:pic>
        <p:nvPicPr>
          <p:cNvPr id="5" name="図 4"/>
          <p:cNvPicPr>
            <a:picLocks noChangeAspect="1"/>
          </p:cNvPicPr>
          <p:nvPr/>
        </p:nvPicPr>
        <p:blipFill>
          <a:blip r:embed="rId4"/>
          <a:stretch>
            <a:fillRect/>
          </a:stretch>
        </p:blipFill>
        <p:spPr>
          <a:xfrm>
            <a:off x="9188543" y="3505654"/>
            <a:ext cx="2322139" cy="1529629"/>
          </a:xfrm>
          <a:prstGeom prst="rect">
            <a:avLst/>
          </a:prstGeom>
        </p:spPr>
      </p:pic>
    </p:spTree>
    <p:extLst>
      <p:ext uri="{BB962C8B-B14F-4D97-AF65-F5344CB8AC3E}">
        <p14:creationId xmlns:p14="http://schemas.microsoft.com/office/powerpoint/2010/main" val="4125294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2774</Words>
  <Application>Microsoft Office PowerPoint</Application>
  <PresentationFormat>ワイド画面</PresentationFormat>
  <Paragraphs>232</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ＭＳ Ｐゴシック</vt:lpstr>
      <vt:lpstr>游ゴシック</vt:lpstr>
      <vt:lpstr>游ゴシック Light</vt:lpstr>
      <vt:lpstr>Arial</vt:lpstr>
      <vt:lpstr>Calibri</vt:lpstr>
      <vt:lpstr>Calibri Light</vt:lpstr>
      <vt:lpstr>Office テーマ</vt:lpstr>
      <vt:lpstr>環境衛生対策について</vt:lpstr>
      <vt:lpstr>レジオネラ症　～概要～</vt:lpstr>
      <vt:lpstr>レジオネラ症　～対策：家庭用加湿器～</vt:lpstr>
      <vt:lpstr>レジオネラ症　～対策：浴槽～</vt:lpstr>
      <vt:lpstr>レジオネラ症　～参考資料～</vt:lpstr>
      <vt:lpstr>蚊媒介感染症　～概要～</vt:lpstr>
      <vt:lpstr>蚊媒介感染症　～概要：蚊の一生～</vt:lpstr>
      <vt:lpstr>蚊媒介感染症　～対策①：蚊を増やさない～</vt:lpstr>
      <vt:lpstr>蚊媒介感染症　～対策②：蚊に刺されない～</vt:lpstr>
      <vt:lpstr>新型コロナ感染症　～概要～</vt:lpstr>
      <vt:lpstr>新型コロナ感染症　～対策：総論～</vt:lpstr>
      <vt:lpstr>新型コロナ感染症　～対策：換気～</vt:lpstr>
      <vt:lpstr>新型コロナ感染症　～対策：消毒～</vt:lpstr>
      <vt:lpstr>研修終了です。 お疲れさまでした。  【お願い】 受講した内容を、施設の皆様にも是非共有しておいてください。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2020-10-26T06:11:45Z</dcterms:created>
  <dcterms:modified xsi:type="dcterms:W3CDTF">2020-10-26T06:11:50Z</dcterms:modified>
</cp:coreProperties>
</file>