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2" r:id="rId3"/>
    <p:sldId id="271" r:id="rId4"/>
    <p:sldId id="273" r:id="rId5"/>
    <p:sldId id="274" r:id="rId6"/>
    <p:sldId id="275" r:id="rId7"/>
    <p:sldId id="281" r:id="rId8"/>
    <p:sldId id="282" r:id="rId9"/>
    <p:sldId id="283" r:id="rId10"/>
    <p:sldId id="270" r:id="rId11"/>
    <p:sldId id="286" r:id="rId12"/>
    <p:sldId id="262" r:id="rId13"/>
    <p:sldId id="257" r:id="rId14"/>
    <p:sldId id="263" r:id="rId15"/>
    <p:sldId id="264" r:id="rId16"/>
    <p:sldId id="285" r:id="rId17"/>
    <p:sldId id="267" r:id="rId18"/>
    <p:sldId id="268" r:id="rId19"/>
    <p:sldId id="266" r:id="rId20"/>
    <p:sldId id="265" r:id="rId21"/>
    <p:sldId id="269" r:id="rId22"/>
    <p:sldId id="287" r:id="rId23"/>
    <p:sldId id="290" r:id="rId24"/>
    <p:sldId id="289" r:id="rId25"/>
    <p:sldId id="284" r:id="rId2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99"/>
    <a:srgbClr val="FFFF66"/>
    <a:srgbClr val="FEDE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33" autoAdjust="0"/>
  </p:normalViewPr>
  <p:slideViewPr>
    <p:cSldViewPr snapToGrid="0">
      <p:cViewPr varScale="1">
        <p:scale>
          <a:sx n="69" d="100"/>
          <a:sy n="69" d="100"/>
        </p:scale>
        <p:origin x="756" y="66"/>
      </p:cViewPr>
      <p:guideLst/>
    </p:cSldViewPr>
  </p:slideViewPr>
  <p:outlineViewPr>
    <p:cViewPr>
      <p:scale>
        <a:sx n="33" d="100"/>
        <a:sy n="33" d="100"/>
      </p:scale>
      <p:origin x="0" y="-1959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9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1"/>
            <a:ext cx="2918831" cy="495029"/>
          </a:xfrm>
          <a:prstGeom prst="rect">
            <a:avLst/>
          </a:prstGeom>
        </p:spPr>
        <p:txBody>
          <a:bodyPr vert="horz" lIns="91427" tIns="45713" rIns="91427" bIns="45713" rtlCol="0"/>
          <a:lstStyle>
            <a:lvl1pPr algn="r">
              <a:defRPr sz="1200"/>
            </a:lvl1pPr>
          </a:lstStyle>
          <a:p>
            <a:fld id="{46744161-2785-4B37-9272-87C96A3DB1A0}" type="datetimeFigureOut">
              <a:rPr kumimoji="1" lang="ja-JP" altLang="en-US" smtClean="0"/>
              <a:t>2021/9/27</a:t>
            </a:fld>
            <a:endParaRPr kumimoji="1" lang="ja-JP" altLang="en-US"/>
          </a:p>
        </p:txBody>
      </p:sp>
      <p:sp>
        <p:nvSpPr>
          <p:cNvPr id="4" name="フッター プレースホルダー 3"/>
          <p:cNvSpPr>
            <a:spLocks noGrp="1"/>
          </p:cNvSpPr>
          <p:nvPr>
            <p:ph type="ftr" sz="quarter" idx="2"/>
          </p:nvPr>
        </p:nvSpPr>
        <p:spPr>
          <a:xfrm>
            <a:off x="1" y="9371286"/>
            <a:ext cx="2918831" cy="495028"/>
          </a:xfrm>
          <a:prstGeom prst="rect">
            <a:avLst/>
          </a:prstGeom>
        </p:spPr>
        <p:txBody>
          <a:bodyPr vert="horz" lIns="91427" tIns="45713" rIns="91427"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5028"/>
          </a:xfrm>
          <a:prstGeom prst="rect">
            <a:avLst/>
          </a:prstGeom>
        </p:spPr>
        <p:txBody>
          <a:bodyPr vert="horz" lIns="91427" tIns="45713" rIns="91427" bIns="45713" rtlCol="0" anchor="b"/>
          <a:lstStyle>
            <a:lvl1pPr algn="r">
              <a:defRPr sz="1200"/>
            </a:lvl1pPr>
          </a:lstStyle>
          <a:p>
            <a:fld id="{9E1A3EF1-BD14-47FC-9E36-7655B1DC19E3}" type="slidenum">
              <a:rPr kumimoji="1" lang="ja-JP" altLang="en-US" smtClean="0"/>
              <a:t>‹#›</a:t>
            </a:fld>
            <a:endParaRPr kumimoji="1" lang="ja-JP" altLang="en-US"/>
          </a:p>
        </p:txBody>
      </p:sp>
    </p:spTree>
    <p:extLst>
      <p:ext uri="{BB962C8B-B14F-4D97-AF65-F5344CB8AC3E}">
        <p14:creationId xmlns:p14="http://schemas.microsoft.com/office/powerpoint/2010/main" val="3386638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27" tIns="45713" rIns="91427"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27" tIns="45713" rIns="91427" bIns="45713" rtlCol="0"/>
          <a:lstStyle>
            <a:lvl1pPr algn="r">
              <a:defRPr sz="1200"/>
            </a:lvl1pPr>
          </a:lstStyle>
          <a:p>
            <a:fld id="{28CB1716-3DAF-41B2-A8B9-137E41EF09B5}" type="datetimeFigureOut">
              <a:rPr kumimoji="1" lang="ja-JP" altLang="en-US" smtClean="0"/>
              <a:t>2021/9/27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7" tIns="45713" rIns="91427" bIns="45713"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27" tIns="45713" rIns="91427"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27" tIns="45713" rIns="91427"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27" tIns="45713" rIns="91427" bIns="45713" rtlCol="0" anchor="b"/>
          <a:lstStyle>
            <a:lvl1pPr algn="r">
              <a:defRPr sz="1200"/>
            </a:lvl1pPr>
          </a:lstStyle>
          <a:p>
            <a:fld id="{04B924BF-2FC0-4060-A393-8E85B99A6BBC}" type="slidenum">
              <a:rPr kumimoji="1" lang="ja-JP" altLang="en-US" smtClean="0"/>
              <a:t>‹#›</a:t>
            </a:fld>
            <a:endParaRPr kumimoji="1" lang="ja-JP" altLang="en-US"/>
          </a:p>
        </p:txBody>
      </p:sp>
    </p:spTree>
    <p:extLst>
      <p:ext uri="{BB962C8B-B14F-4D97-AF65-F5344CB8AC3E}">
        <p14:creationId xmlns:p14="http://schemas.microsoft.com/office/powerpoint/2010/main" val="10147758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感染症拡大予防研修として、今回は自分自身が他者に感染させないために、スタンダードプリコーションや消毒・除菌・抗菌の意味と適正な消毒方法について確認をします。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a:t>
            </a:fld>
            <a:endParaRPr kumimoji="1" lang="ja-JP" altLang="en-US"/>
          </a:p>
        </p:txBody>
      </p:sp>
    </p:spTree>
    <p:extLst>
      <p:ext uri="{BB962C8B-B14F-4D97-AF65-F5344CB8AC3E}">
        <p14:creationId xmlns:p14="http://schemas.microsoft.com/office/powerpoint/2010/main" val="294415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次に、「消毒」「除菌」「抗菌」の意味と適正な消毒方法について説明をします。</a:t>
            </a:r>
            <a:endParaRPr kumimoji="1" lang="en-US" altLang="ja-JP" dirty="0" smtClean="0"/>
          </a:p>
          <a:p>
            <a:r>
              <a:rPr kumimoji="1" lang="ja-JP" altLang="en-US" dirty="0" smtClean="0"/>
              <a:t>皆さんの周りで「消毒」「除菌」「抗菌」と銘打った商品があるかと思いますが、その言葉の意味や効果を理解して使用していますか？</a:t>
            </a:r>
            <a:endParaRPr kumimoji="1" lang="en-US" altLang="ja-JP" dirty="0" smtClean="0"/>
          </a:p>
          <a:p>
            <a:r>
              <a:rPr kumimoji="1" lang="ja-JP" altLang="en-US" dirty="0" smtClean="0"/>
              <a:t>ぜひ、スライドに書いてある項目についてチェックをしてみてください。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10</a:t>
            </a:fld>
            <a:endParaRPr kumimoji="1" lang="ja-JP" altLang="en-US"/>
          </a:p>
        </p:txBody>
      </p:sp>
    </p:spTree>
    <p:extLst>
      <p:ext uri="{BB962C8B-B14F-4D97-AF65-F5344CB8AC3E}">
        <p14:creationId xmlns:p14="http://schemas.microsoft.com/office/powerpoint/2010/main" val="1409580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消毒の説明をする前に「除菌」や「抗菌」の言葉について説明をします。</a:t>
            </a:r>
            <a:endParaRPr kumimoji="1" lang="en-US" altLang="ja-JP" dirty="0" smtClean="0"/>
          </a:p>
          <a:p>
            <a:r>
              <a:rPr kumimoji="1" lang="ja-JP" altLang="en-US" dirty="0" smtClean="0"/>
              <a:t>「除菌」や「抗菌」は商業用語として使用されており、主に黄色ぶどう球菌や大腸菌を減らす事が基準となっています。</a:t>
            </a:r>
            <a:endParaRPr kumimoji="1" lang="en-US" altLang="ja-JP" dirty="0" smtClean="0"/>
          </a:p>
          <a:p>
            <a:r>
              <a:rPr kumimoji="1" lang="ja-JP" altLang="en-US" dirty="0" smtClean="0"/>
              <a:t>つまり、他の菌やウイルスを減らしているかどうかはわかりません。</a:t>
            </a:r>
            <a:endParaRPr kumimoji="1" lang="en-US" altLang="ja-JP" dirty="0" smtClean="0"/>
          </a:p>
          <a:p>
            <a:r>
              <a:rPr kumimoji="1" lang="ja-JP" altLang="en-US" dirty="0" smtClean="0"/>
              <a:t>減らしたとしても、生き残った菌やウイルスが人に有害な状況であることには変わりありません。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11</a:t>
            </a:fld>
            <a:endParaRPr kumimoji="1" lang="ja-JP" altLang="en-US"/>
          </a:p>
        </p:txBody>
      </p:sp>
    </p:spTree>
    <p:extLst>
      <p:ext uri="{BB962C8B-B14F-4D97-AF65-F5344CB8AC3E}">
        <p14:creationId xmlns:p14="http://schemas.microsoft.com/office/powerpoint/2010/main" val="377278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参考ではありますが、細菌とウイルスでは色々な違いがあります。</a:t>
            </a:r>
            <a:endParaRPr kumimoji="1" lang="en-US" altLang="ja-JP" dirty="0" smtClean="0"/>
          </a:p>
          <a:p>
            <a:r>
              <a:rPr kumimoji="1" lang="ja-JP" altLang="en-US" dirty="0" smtClean="0"/>
              <a:t>例えば細菌は細胞壁を攻撃する抗生剤が効きますが、ウイルスには抗生剤は効きません。</a:t>
            </a:r>
            <a:endParaRPr kumimoji="1" lang="en-US" altLang="ja-JP" dirty="0" smtClean="0"/>
          </a:p>
          <a:p>
            <a:r>
              <a:rPr kumimoji="1" lang="ja-JP" altLang="en-US" dirty="0" smtClean="0"/>
              <a:t>そのため、細菌には細菌のための、ウイルスにはウイルスのための対策が必要です。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12</a:t>
            </a:fld>
            <a:endParaRPr kumimoji="1" lang="ja-JP" altLang="en-US"/>
          </a:p>
        </p:txBody>
      </p:sp>
    </p:spTree>
    <p:extLst>
      <p:ext uri="{BB962C8B-B14F-4D97-AF65-F5344CB8AC3E}">
        <p14:creationId xmlns:p14="http://schemas.microsoft.com/office/powerpoint/2010/main" val="3434013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では、消毒とは何でしょうか。</a:t>
            </a:r>
            <a:endParaRPr kumimoji="1" lang="en-US" altLang="ja-JP" dirty="0" smtClean="0"/>
          </a:p>
          <a:p>
            <a:r>
              <a:rPr kumimoji="1" lang="ja-JP" altLang="en-US" dirty="0" smtClean="0"/>
              <a:t>言葉の定義としては、「病原性微生物を、害のない程度まで減らしたり、あるいは感染力を失わせたりして、毒性を無力化させること」です。</a:t>
            </a:r>
            <a:endParaRPr kumimoji="1" lang="en-US" altLang="ja-JP" dirty="0" smtClean="0"/>
          </a:p>
          <a:p>
            <a:r>
              <a:rPr kumimoji="1" lang="ja-JP" altLang="en-US" dirty="0" smtClean="0"/>
              <a:t>除菌や抗菌と大きく違うのは、「毒性を無力化」させることができる事です。</a:t>
            </a:r>
            <a:endParaRPr kumimoji="1" lang="en-US" altLang="ja-JP" dirty="0" smtClean="0"/>
          </a:p>
          <a:p>
            <a:r>
              <a:rPr kumimoji="1" lang="ja-JP" altLang="en-US" dirty="0" smtClean="0"/>
              <a:t>また、消毒は病原性微生物の種類によって、効果のある薬品や濃度が違います。</a:t>
            </a:r>
            <a:endParaRPr kumimoji="1" lang="en-US" altLang="ja-JP" dirty="0" smtClean="0"/>
          </a:p>
          <a:p>
            <a:r>
              <a:rPr kumimoji="1" lang="ja-JP" altLang="en-US" dirty="0" smtClean="0"/>
              <a:t>皆さんになじみの新型コロナウイルスはアルコール</a:t>
            </a:r>
            <a:r>
              <a:rPr kumimoji="1" lang="en-US" altLang="ja-JP" dirty="0" smtClean="0"/>
              <a:t>70</a:t>
            </a:r>
            <a:r>
              <a:rPr kumimoji="1" lang="ja-JP" altLang="en-US" dirty="0" smtClean="0"/>
              <a:t>～</a:t>
            </a:r>
            <a:r>
              <a:rPr kumimoji="1" lang="en-US" altLang="ja-JP" dirty="0" smtClean="0"/>
              <a:t>85</a:t>
            </a:r>
            <a:r>
              <a:rPr kumimoji="1" lang="ja-JP" altLang="en-US" dirty="0" smtClean="0"/>
              <a:t>％、ノロウイルスは嘔吐物には次亜塩素酸ナトリウム</a:t>
            </a:r>
            <a:r>
              <a:rPr kumimoji="1" lang="en-US" altLang="ja-JP" dirty="0" smtClean="0"/>
              <a:t>0.1%</a:t>
            </a:r>
            <a:r>
              <a:rPr kumimoji="1" lang="ja-JP" altLang="en-US" dirty="0" err="1" smtClean="0"/>
              <a:t>、</a:t>
            </a:r>
            <a:r>
              <a:rPr kumimoji="1" lang="ja-JP" altLang="en-US" dirty="0" smtClean="0"/>
              <a:t>ドアノブなどの環境消毒には次亜塩素酸ナトリウム</a:t>
            </a:r>
            <a:r>
              <a:rPr kumimoji="1" lang="en-US" altLang="ja-JP" dirty="0" smtClean="0"/>
              <a:t>0.02%</a:t>
            </a:r>
            <a:r>
              <a:rPr kumimoji="1" lang="ja-JP" altLang="en-US" dirty="0" smtClean="0"/>
              <a:t>が有効です。</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13</a:t>
            </a:fld>
            <a:endParaRPr kumimoji="1" lang="ja-JP" altLang="en-US"/>
          </a:p>
        </p:txBody>
      </p:sp>
    </p:spTree>
    <p:extLst>
      <p:ext uri="{BB962C8B-B14F-4D97-AF65-F5344CB8AC3E}">
        <p14:creationId xmlns:p14="http://schemas.microsoft.com/office/powerpoint/2010/main" val="472524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消毒のしくみについて知りたい方は、こちらの図を参考にしてください。</a:t>
            </a:r>
            <a:endParaRPr kumimoji="1" lang="en-US" altLang="ja-JP" dirty="0" smtClean="0"/>
          </a:p>
          <a:p>
            <a:r>
              <a:rPr kumimoji="1" lang="ja-JP" altLang="en-US" dirty="0" smtClean="0"/>
              <a:t>ポイントとしては、細菌にある細胞膜、ウイルスにあるエンベローブをたんぱく変性させて壊すという仕組みであるということです。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14</a:t>
            </a:fld>
            <a:endParaRPr kumimoji="1" lang="ja-JP" altLang="en-US"/>
          </a:p>
        </p:txBody>
      </p:sp>
    </p:spTree>
    <p:extLst>
      <p:ext uri="{BB962C8B-B14F-4D97-AF65-F5344CB8AC3E}">
        <p14:creationId xmlns:p14="http://schemas.microsoft.com/office/powerpoint/2010/main" val="729719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579"/>
            <a:r>
              <a:rPr lang="ja-JP" altLang="en-US" dirty="0"/>
              <a:t>話は少し戻りますが、消毒は病原性微生物の種類によって、効果のある薬品や濃度が違うと説明してましたが、具体例をお示しします。</a:t>
            </a:r>
            <a:endParaRPr lang="en-US" altLang="ja-JP" dirty="0"/>
          </a:p>
          <a:p>
            <a:pPr defTabSz="882579"/>
            <a:r>
              <a:rPr lang="ja-JP" altLang="en-US" dirty="0"/>
              <a:t>こちらのスライドは厚生労働省で出している新型コロナウイルス消毒・除菌方法一覧の抜粋です。</a:t>
            </a:r>
            <a:endParaRPr lang="en-US" altLang="ja-JP" dirty="0"/>
          </a:p>
          <a:p>
            <a:pPr defTabSz="882579"/>
            <a:r>
              <a:rPr lang="ja-JP" altLang="en-US" dirty="0"/>
              <a:t>消毒効果については、モノと手指に分けて検証されており、特に注目頂きたいのは「それぞれ所定の濃度がある」と明記されている事、併せて「手指用以外の界面活性剤」や「次亜塩素酸水」「亜塩素散水」は手指に対して効果検証が未評価（効果があるかどうかわからない）状態であるということです。</a:t>
            </a:r>
            <a:endParaRPr lang="en-US" altLang="ja-JP"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15</a:t>
            </a:fld>
            <a:endParaRPr kumimoji="1" lang="ja-JP" altLang="en-US"/>
          </a:p>
        </p:txBody>
      </p:sp>
    </p:spTree>
    <p:extLst>
      <p:ext uri="{BB962C8B-B14F-4D97-AF65-F5344CB8AC3E}">
        <p14:creationId xmlns:p14="http://schemas.microsoft.com/office/powerpoint/2010/main" val="2480626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ここで最近話題になっている「次亜塩素酸水」を例としてご説明します。</a:t>
            </a:r>
            <a:endParaRPr kumimoji="1" lang="en-US" altLang="ja-JP" dirty="0" smtClean="0"/>
          </a:p>
          <a:p>
            <a:r>
              <a:rPr kumimoji="1" lang="ja-JP" altLang="en-US" dirty="0" smtClean="0"/>
              <a:t>先ほどの厚生労働省の資料から、手指消毒については効果検証が未評価であることがわかりました。</a:t>
            </a:r>
            <a:endParaRPr kumimoji="1" lang="en-US" altLang="ja-JP" dirty="0" smtClean="0"/>
          </a:p>
          <a:p>
            <a:r>
              <a:rPr kumimoji="1" lang="ja-JP" altLang="en-US" dirty="0" smtClean="0"/>
              <a:t>モノについては、スライドの①～③を全てクリアすれば効果があるとされています。</a:t>
            </a:r>
            <a:endParaRPr kumimoji="1" lang="en-US" altLang="ja-JP" dirty="0" smtClean="0"/>
          </a:p>
          <a:p>
            <a:r>
              <a:rPr kumimoji="1" lang="ja-JP" altLang="en-US" dirty="0" smtClean="0"/>
              <a:t>では、皆さんの職場の中でこれをクリアできるモノはあるでしょうか。</a:t>
            </a:r>
            <a:endParaRPr kumimoji="1" lang="en-US" altLang="ja-JP" dirty="0" smtClean="0"/>
          </a:p>
          <a:p>
            <a:r>
              <a:rPr kumimoji="1" lang="ja-JP" altLang="en-US" dirty="0" smtClean="0"/>
              <a:t>既に次亜塩素酸水を使用して消毒をしている方は、①～③の条件を全てクリアできているか今一度ご確認ください。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16</a:t>
            </a:fld>
            <a:endParaRPr kumimoji="1" lang="ja-JP" altLang="en-US"/>
          </a:p>
        </p:txBody>
      </p:sp>
    </p:spTree>
    <p:extLst>
      <p:ext uri="{BB962C8B-B14F-4D97-AF65-F5344CB8AC3E}">
        <p14:creationId xmlns:p14="http://schemas.microsoft.com/office/powerpoint/2010/main" val="2472583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消毒にはその病原体に合う適正な薬品と濃度を確保することが大切ですが、もう一つ、量も意識してみて下さい。</a:t>
            </a:r>
            <a:endParaRPr kumimoji="1" lang="en-US" altLang="ja-JP" dirty="0" smtClean="0"/>
          </a:p>
          <a:p>
            <a:r>
              <a:rPr kumimoji="1" lang="ja-JP" altLang="en-US" dirty="0" smtClean="0"/>
              <a:t>例えば、手指消毒で使用しているアルコールは</a:t>
            </a:r>
            <a:r>
              <a:rPr kumimoji="1" lang="en-US" altLang="ja-JP" dirty="0" smtClean="0"/>
              <a:t>1</a:t>
            </a:r>
            <a:r>
              <a:rPr kumimoji="1" lang="ja-JP" altLang="en-US" dirty="0" smtClean="0"/>
              <a:t>回の手指消毒に３</a:t>
            </a:r>
            <a:r>
              <a:rPr kumimoji="1" lang="en-US" altLang="ja-JP" dirty="0" smtClean="0"/>
              <a:t>ml</a:t>
            </a:r>
            <a:r>
              <a:rPr kumimoji="1" lang="ja-JP" altLang="en-US" dirty="0" smtClean="0"/>
              <a:t>が効果的です。量の目安は手のひらに水たまりができ、手をすり合わせてこすり乾くまで</a:t>
            </a:r>
            <a:r>
              <a:rPr kumimoji="1" lang="en-US" altLang="ja-JP" dirty="0" smtClean="0"/>
              <a:t>15</a:t>
            </a:r>
            <a:r>
              <a:rPr kumimoji="1" lang="ja-JP" altLang="en-US" dirty="0" smtClean="0"/>
              <a:t>秒程度かかる量です。</a:t>
            </a:r>
            <a:endParaRPr kumimoji="1" lang="en-US" altLang="ja-JP" dirty="0" smtClean="0"/>
          </a:p>
          <a:p>
            <a:r>
              <a:rPr kumimoji="1" lang="ja-JP" altLang="en-US" dirty="0" smtClean="0"/>
              <a:t>この量で行われているか、今一度自身や周りのスタッフと確認をしてみましょう。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17</a:t>
            </a:fld>
            <a:endParaRPr kumimoji="1" lang="ja-JP" altLang="en-US"/>
          </a:p>
        </p:txBody>
      </p:sp>
    </p:spTree>
    <p:extLst>
      <p:ext uri="{BB962C8B-B14F-4D97-AF65-F5344CB8AC3E}">
        <p14:creationId xmlns:p14="http://schemas.microsoft.com/office/powerpoint/2010/main" val="2390383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病原体にあった薬品・濃度・量をクリアできた方は、更にどのように使用するかも意識してください。</a:t>
            </a:r>
            <a:endParaRPr kumimoji="1" lang="en-US" altLang="ja-JP" dirty="0" smtClean="0"/>
          </a:p>
          <a:p>
            <a:r>
              <a:rPr kumimoji="1" lang="ja-JP" altLang="en-US" dirty="0" smtClean="0"/>
              <a:t>特に「噴霧」は噴霧する空気の流れにより病原体が空中に舞ってしまい、別の場所が汚染される可能性があるため、ふき取りでの消毒を推奨します。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18</a:t>
            </a:fld>
            <a:endParaRPr kumimoji="1" lang="ja-JP" altLang="en-US"/>
          </a:p>
        </p:txBody>
      </p:sp>
    </p:spTree>
    <p:extLst>
      <p:ext uri="{BB962C8B-B14F-4D97-AF65-F5344CB8AC3E}">
        <p14:creationId xmlns:p14="http://schemas.microsoft.com/office/powerpoint/2010/main" val="2936680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消毒は、モノや人に合った薬液・濃度・量が大切ですが、併せて実際の現場での使い勝手も検討しましょう。</a:t>
            </a:r>
            <a:endParaRPr kumimoji="1" lang="en-US" altLang="ja-JP" dirty="0" smtClean="0"/>
          </a:p>
          <a:p>
            <a:r>
              <a:rPr kumimoji="1" lang="ja-JP" altLang="en-US" dirty="0" smtClean="0"/>
              <a:t>例えば、アルコールでの消毒は手軽である一方、コストがかかったり、利用者の特性上使用しづらい場面もあるかと思います。</a:t>
            </a:r>
            <a:endParaRPr kumimoji="1" lang="en-US" altLang="ja-JP" dirty="0" smtClean="0"/>
          </a:p>
          <a:p>
            <a:r>
              <a:rPr kumimoji="1" lang="ja-JP" altLang="en-US" dirty="0" smtClean="0"/>
              <a:t>その場合は、例えばスライドにあるような界面活性剤入りの洗剤を使用していただく事もご検討ください。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19</a:t>
            </a:fld>
            <a:endParaRPr kumimoji="1" lang="ja-JP" altLang="en-US"/>
          </a:p>
        </p:txBody>
      </p:sp>
    </p:spTree>
    <p:extLst>
      <p:ext uri="{BB962C8B-B14F-4D97-AF65-F5344CB8AC3E}">
        <p14:creationId xmlns:p14="http://schemas.microsoft.com/office/powerpoint/2010/main" val="280780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ウイルスや細菌がヒトの体に感染するにはどのような条件が重なるでしょうか？</a:t>
            </a:r>
            <a:endParaRPr kumimoji="1" lang="en-US" altLang="ja-JP" dirty="0" smtClean="0"/>
          </a:p>
          <a:p>
            <a:r>
              <a:rPr kumimoji="1" lang="ja-JP" altLang="en-US" dirty="0" smtClean="0"/>
              <a:t>感染をするためには、まずは病原体があること、何かが人の体に病原体を運び入れる感染経路があること、そして、宿主である人が病原体に対して抵抗力があるかどうかの</a:t>
            </a:r>
            <a:r>
              <a:rPr kumimoji="1" lang="en-US" altLang="ja-JP" dirty="0" smtClean="0"/>
              <a:t>3</a:t>
            </a:r>
            <a:r>
              <a:rPr kumimoji="1" lang="ja-JP" altLang="en-US" dirty="0" smtClean="0"/>
              <a:t>点の条件が重なる必要があります。</a:t>
            </a:r>
            <a:endParaRPr kumimoji="1" lang="en-US" altLang="ja-JP" dirty="0" smtClean="0"/>
          </a:p>
          <a:p>
            <a:r>
              <a:rPr kumimoji="1" lang="ja-JP" altLang="en-US" dirty="0" smtClean="0"/>
              <a:t>今回の研修では、この感染経路について遮断をするための方法をいくつか確認します。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2</a:t>
            </a:fld>
            <a:endParaRPr kumimoji="1" lang="ja-JP" altLang="en-US"/>
          </a:p>
        </p:txBody>
      </p:sp>
    </p:spTree>
    <p:extLst>
      <p:ext uri="{BB962C8B-B14F-4D97-AF65-F5344CB8AC3E}">
        <p14:creationId xmlns:p14="http://schemas.microsoft.com/office/powerpoint/2010/main" val="2710584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これまで消毒薬について説明をしてきましたが、原始的な方法として手洗いの習慣はとても有効です。</a:t>
            </a:r>
            <a:endParaRPr kumimoji="1" lang="en-US" altLang="ja-JP" dirty="0" smtClean="0"/>
          </a:p>
          <a:p>
            <a:r>
              <a:rPr kumimoji="1" lang="ja-JP" altLang="en-US" dirty="0" smtClean="0"/>
              <a:t>手洗いもより効果的にするには「石けんやハンドソープで</a:t>
            </a:r>
            <a:r>
              <a:rPr kumimoji="1" lang="en-US" altLang="ja-JP" dirty="0" smtClean="0"/>
              <a:t>10</a:t>
            </a:r>
            <a:r>
              <a:rPr kumimoji="1" lang="ja-JP" altLang="en-US" dirty="0" smtClean="0"/>
              <a:t>秒もみ洗い＋流水で</a:t>
            </a:r>
            <a:r>
              <a:rPr kumimoji="1" lang="en-US" altLang="ja-JP" dirty="0" smtClean="0"/>
              <a:t>15</a:t>
            </a:r>
            <a:r>
              <a:rPr kumimoji="1" lang="ja-JP" altLang="en-US" dirty="0" smtClean="0"/>
              <a:t>秒すすぐ」を意識しましょう。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20</a:t>
            </a:fld>
            <a:endParaRPr kumimoji="1" lang="ja-JP" altLang="en-US"/>
          </a:p>
        </p:txBody>
      </p:sp>
    </p:spTree>
    <p:extLst>
      <p:ext uri="{BB962C8B-B14F-4D97-AF65-F5344CB8AC3E}">
        <p14:creationId xmlns:p14="http://schemas.microsoft.com/office/powerpoint/2010/main" val="1095101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病原体を減らす工夫として換気を定期的に行うことも大切です。</a:t>
            </a:r>
            <a:endParaRPr kumimoji="1" lang="en-US" altLang="ja-JP" dirty="0" smtClean="0"/>
          </a:p>
          <a:p>
            <a:r>
              <a:rPr kumimoji="1" lang="ja-JP" altLang="en-US" dirty="0" smtClean="0"/>
              <a:t>ヒトの体に感染する３つの条件のうち、</a:t>
            </a:r>
            <a:r>
              <a:rPr kumimoji="1" lang="en-US" altLang="ja-JP" dirty="0" smtClean="0"/>
              <a:t>1</a:t>
            </a:r>
            <a:r>
              <a:rPr kumimoji="1" lang="ja-JP" altLang="en-US" dirty="0" smtClean="0"/>
              <a:t>つ目が病原体がそこにあることです。それを減らすことで結果として２つめの感染経路の遮断の援助をすることになります。</a:t>
            </a:r>
            <a:endParaRPr kumimoji="1" lang="en-US" altLang="ja-JP" dirty="0" smtClean="0"/>
          </a:p>
          <a:p>
            <a:r>
              <a:rPr kumimoji="1" lang="ja-JP" altLang="en-US" dirty="0" smtClean="0"/>
              <a:t>また、嘔吐があった時には、嘔吐物から遠い距離にいる人が換気を行うよう気を付けましょう。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21</a:t>
            </a:fld>
            <a:endParaRPr kumimoji="1" lang="ja-JP" altLang="en-US"/>
          </a:p>
        </p:txBody>
      </p:sp>
    </p:spTree>
    <p:extLst>
      <p:ext uri="{BB962C8B-B14F-4D97-AF65-F5344CB8AC3E}">
        <p14:creationId xmlns:p14="http://schemas.microsoft.com/office/powerpoint/2010/main" val="2151001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さて、ここからはノロウイルスに関するワークを１つ行います。</a:t>
            </a:r>
            <a:endParaRPr kumimoji="1" lang="en-US" altLang="ja-JP" dirty="0" smtClean="0"/>
          </a:p>
          <a:p>
            <a:r>
              <a:rPr kumimoji="1" lang="ja-JP" altLang="en-US" dirty="0" smtClean="0"/>
              <a:t>このスライドは２・３歳児の部屋で</a:t>
            </a:r>
            <a:r>
              <a:rPr kumimoji="1" lang="en-US" altLang="ja-JP" dirty="0" smtClean="0"/>
              <a:t>1</a:t>
            </a:r>
            <a:r>
              <a:rPr kumimoji="1" lang="ja-JP" altLang="en-US" dirty="0" smtClean="0"/>
              <a:t>名の嘔吐者がいた時に、緑色の人マークのスタッフがどの様に動いたら良いか、を検討するためのものです。</a:t>
            </a:r>
            <a:endParaRPr kumimoji="1" lang="en-US" altLang="ja-JP" dirty="0" smtClean="0"/>
          </a:p>
          <a:p>
            <a:r>
              <a:rPr kumimoji="1" lang="ja-JP" altLang="en-US" dirty="0" smtClean="0"/>
              <a:t>①嘔吐物処理グッズは誰が持ってくるか　②嘔吐物処理者はだれか　③嘔吐者以外の園児の誘導を誰が行うか　をまずは検討しましょう。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22</a:t>
            </a:fld>
            <a:endParaRPr kumimoji="1" lang="ja-JP" altLang="en-US"/>
          </a:p>
        </p:txBody>
      </p:sp>
    </p:spTree>
    <p:extLst>
      <p:ext uri="{BB962C8B-B14F-4D97-AF65-F5344CB8AC3E}">
        <p14:creationId xmlns:p14="http://schemas.microsoft.com/office/powerpoint/2010/main" val="1142819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吹き出しで記載している内容がスタッフの皆様に行っていただきたいことです。</a:t>
            </a:r>
            <a:endParaRPr kumimoji="1" lang="en-US" altLang="ja-JP" dirty="0" smtClean="0"/>
          </a:p>
          <a:p>
            <a:r>
              <a:rPr kumimoji="1" lang="ja-JP" altLang="en-US" dirty="0" smtClean="0"/>
              <a:t>大事なことは、嘔吐者と近いエリアの人は嘔吐者の介護に専念できる環境を作ることです。</a:t>
            </a:r>
            <a:endParaRPr kumimoji="1" lang="en-US" altLang="ja-JP" dirty="0" smtClean="0"/>
          </a:p>
          <a:p>
            <a:r>
              <a:rPr kumimoji="1" lang="ja-JP" altLang="en-US" dirty="0" smtClean="0"/>
              <a:t>また、嘔吐物処理グッズが部屋ごとにないと、グッズを取りに行く人が病原体を持ったまま清潔なエリアに入る事で感染を広げる危険性があります。</a:t>
            </a:r>
            <a:endParaRPr kumimoji="1" lang="en-US" altLang="ja-JP" dirty="0" smtClean="0"/>
          </a:p>
          <a:p>
            <a:r>
              <a:rPr kumimoji="1" lang="ja-JP" altLang="en-US" dirty="0" smtClean="0"/>
              <a:t>今一度、グッズがどこにあるのか確認をしましょう。</a:t>
            </a:r>
            <a:endParaRPr kumimoji="1" lang="en-US" altLang="ja-JP" dirty="0" smtClean="0"/>
          </a:p>
          <a:p>
            <a:r>
              <a:rPr kumimoji="1" lang="ja-JP" altLang="en-US" dirty="0" smtClean="0"/>
              <a:t>また、薬液の効果を保つために、次亜塩素酸ナトリウムは作り置きはできません。</a:t>
            </a:r>
            <a:endParaRPr kumimoji="1" lang="en-US" altLang="ja-JP" dirty="0" smtClean="0"/>
          </a:p>
          <a:p>
            <a:r>
              <a:rPr kumimoji="1" lang="ja-JP" altLang="en-US" dirty="0" smtClean="0"/>
              <a:t>次亜塩素酸ナトリウムの消費期限が切れていないかも確認をしましょう。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23</a:t>
            </a:fld>
            <a:endParaRPr kumimoji="1" lang="ja-JP" altLang="en-US"/>
          </a:p>
        </p:txBody>
      </p:sp>
    </p:spTree>
    <p:extLst>
      <p:ext uri="{BB962C8B-B14F-4D97-AF65-F5344CB8AC3E}">
        <p14:creationId xmlns:p14="http://schemas.microsoft.com/office/powerpoint/2010/main" val="2067510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ノロウイルスを疑う感染症の嘔吐物処理はスタッフ自身が病原体に暴露しないよう、感染を広げないよう日頃からの訓練が必要です。</a:t>
            </a:r>
            <a:endParaRPr kumimoji="1" lang="en-US" altLang="ja-JP" dirty="0" smtClean="0"/>
          </a:p>
          <a:p>
            <a:r>
              <a:rPr kumimoji="1" lang="ja-JP" altLang="en-US" dirty="0" smtClean="0"/>
              <a:t>スライドの様な嘔吐物処理のグッズを定期的に点検しつつ、実際に嘔吐物処理の模擬訓練を行ってください。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24</a:t>
            </a:fld>
            <a:endParaRPr kumimoji="1" lang="ja-JP" altLang="en-US"/>
          </a:p>
        </p:txBody>
      </p:sp>
    </p:spTree>
    <p:extLst>
      <p:ext uri="{BB962C8B-B14F-4D97-AF65-F5344CB8AC3E}">
        <p14:creationId xmlns:p14="http://schemas.microsoft.com/office/powerpoint/2010/main" val="6057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最後に、自身が広げないための工夫として、「もし、自分が体調不良になったらどうしたらよいか」の確認もしましょう。</a:t>
            </a:r>
            <a:endParaRPr kumimoji="1" lang="en-US" altLang="ja-JP" dirty="0" smtClean="0"/>
          </a:p>
          <a:p>
            <a:r>
              <a:rPr kumimoji="1" lang="ja-JP" altLang="en-US" dirty="0" smtClean="0"/>
              <a:t>特に職場でノロウイルスなどの感染性胃腸炎が流行しているかといった情報を常にキャッチし、「自分もそうかもしれない」とアンテナを張っておくことが大切です。</a:t>
            </a:r>
            <a:endParaRPr kumimoji="1" lang="en-US" altLang="ja-JP" dirty="0" smtClean="0"/>
          </a:p>
          <a:p>
            <a:r>
              <a:rPr kumimoji="1" lang="ja-JP" altLang="en-US" dirty="0" smtClean="0"/>
              <a:t>体調不良時に誰に、どのタイミングで相談するのか、また「体調不良」とはどのような時なのか、を職場で共有しておきましょう。</a:t>
            </a:r>
            <a:endParaRPr kumimoji="1" lang="en-US" altLang="ja-JP" dirty="0" smtClean="0"/>
          </a:p>
          <a:p>
            <a:r>
              <a:rPr kumimoji="1" lang="ja-JP" altLang="en-US" dirty="0" smtClean="0"/>
              <a:t>以上、「</a:t>
            </a:r>
            <a:r>
              <a:rPr lang="ja-JP" altLang="en-US" dirty="0" smtClean="0"/>
              <a:t>自分自身が他者に感染させないためには」の説明を終わります。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25</a:t>
            </a:fld>
            <a:endParaRPr kumimoji="1" lang="ja-JP" altLang="en-US"/>
          </a:p>
        </p:txBody>
      </p:sp>
    </p:spTree>
    <p:extLst>
      <p:ext uri="{BB962C8B-B14F-4D97-AF65-F5344CB8AC3E}">
        <p14:creationId xmlns:p14="http://schemas.microsoft.com/office/powerpoint/2010/main" val="255630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感染経路遮断のために、まずは「スタンダードプリコーション」について説明をします。</a:t>
            </a:r>
            <a:endParaRPr kumimoji="1" lang="en-US" altLang="ja-JP" dirty="0" smtClean="0"/>
          </a:p>
          <a:p>
            <a:r>
              <a:rPr kumimoji="1" lang="ja-JP" altLang="en-US" dirty="0" smtClean="0"/>
              <a:t>皆さんは、「スタンダードプリコーション」という言葉はご存知ですか？</a:t>
            </a:r>
            <a:endParaRPr kumimoji="1" lang="en-US" altLang="ja-JP" dirty="0" smtClean="0"/>
          </a:p>
          <a:p>
            <a:r>
              <a:rPr kumimoji="1" lang="ja-JP" altLang="en-US" dirty="0" smtClean="0"/>
              <a:t>これは、医療現場で使うことが多い言葉ですが、「すべての人は病原体を保有している」と考えて、患者及び周囲の環境に接触する前後には手指衛生を行い、血液・体液・粘膜に暴露する恐れのある時には個人防具を用いることです。</a:t>
            </a:r>
            <a:endParaRPr kumimoji="1" lang="en-US" altLang="ja-JP" dirty="0" smtClean="0"/>
          </a:p>
          <a:p>
            <a:r>
              <a:rPr kumimoji="1" lang="ja-JP" altLang="en-US" dirty="0" smtClean="0"/>
              <a:t>皆さまがこの概念を用いるときには「患者」ではなく「自分以外の他者」として考えていただくと良いです。</a:t>
            </a:r>
            <a:endParaRPr kumimoji="1" lang="en-US" altLang="ja-JP" dirty="0" smtClean="0"/>
          </a:p>
          <a:p>
            <a:r>
              <a:rPr kumimoji="1" lang="ja-JP" altLang="en-US" dirty="0" smtClean="0"/>
              <a:t>また、血液・体液・粘膜などに暴露する恐れのある時とは、例えば、お子さんのオムツ交換や排泄介助を行う時です。それは、糞便や尿などに触れる可能性があるからです。</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3</a:t>
            </a:fld>
            <a:endParaRPr kumimoji="1" lang="ja-JP" altLang="en-US"/>
          </a:p>
        </p:txBody>
      </p:sp>
    </p:spTree>
    <p:extLst>
      <p:ext uri="{BB962C8B-B14F-4D97-AF65-F5344CB8AC3E}">
        <p14:creationId xmlns:p14="http://schemas.microsoft.com/office/powerpoint/2010/main" val="149554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では、標準予防策の具体的な方法はどの様な物でしょうか？</a:t>
            </a:r>
            <a:endParaRPr kumimoji="1" lang="en-US" altLang="ja-JP" dirty="0" smtClean="0"/>
          </a:p>
          <a:p>
            <a:r>
              <a:rPr kumimoji="1" lang="ja-JP" altLang="en-US" dirty="0" smtClean="0"/>
              <a:t>皆さんの現場では、まずは手洗い、手袋が比較的にわかりやすく、実用性があるのではないでしょうか。</a:t>
            </a:r>
            <a:endParaRPr kumimoji="1" lang="en-US" altLang="ja-JP" dirty="0" smtClean="0"/>
          </a:p>
          <a:p>
            <a:r>
              <a:rPr kumimoji="1" lang="ja-JP" altLang="en-US" dirty="0" smtClean="0"/>
              <a:t>併せて、マスクは飛沫感染を防ぐためにとても有効です。</a:t>
            </a:r>
            <a:endParaRPr kumimoji="1" lang="en-US" altLang="ja-JP" dirty="0" smtClean="0"/>
          </a:p>
          <a:p>
            <a:r>
              <a:rPr kumimoji="1" lang="ja-JP" altLang="en-US" dirty="0" smtClean="0"/>
              <a:t>ガウンは、ノロウイルス感染症などの排便介助など、ウイルスが手指だけではなく自身の洋服や体につく可能性が高いときには非常に有効です。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4</a:t>
            </a:fld>
            <a:endParaRPr kumimoji="1" lang="ja-JP" altLang="en-US"/>
          </a:p>
        </p:txBody>
      </p:sp>
    </p:spTree>
    <p:extLst>
      <p:ext uri="{BB962C8B-B14F-4D97-AF65-F5344CB8AC3E}">
        <p14:creationId xmlns:p14="http://schemas.microsoft.com/office/powerpoint/2010/main" val="127373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スタンダードプリコーションの説明文書に手指衛生をするよう記載がありました。</a:t>
            </a:r>
            <a:endParaRPr kumimoji="1" lang="en-US" altLang="ja-JP" dirty="0" smtClean="0"/>
          </a:p>
          <a:p>
            <a:r>
              <a:rPr kumimoji="1" lang="ja-JP" altLang="en-US" dirty="0" smtClean="0"/>
              <a:t>なぜ、手指衛生が大切なのでしょうか。</a:t>
            </a:r>
            <a:endParaRPr kumimoji="1" lang="en-US" altLang="ja-JP" dirty="0" smtClean="0"/>
          </a:p>
          <a:p>
            <a:r>
              <a:rPr kumimoji="1" lang="ja-JP" altLang="en-US" dirty="0" smtClean="0"/>
              <a:t>西区役所福祉保健課では、色々な感染症の施設等での集団発生時に拡大防止のための支援・助言を行っています。</a:t>
            </a:r>
            <a:endParaRPr kumimoji="1" lang="en-US" altLang="ja-JP" dirty="0" smtClean="0"/>
          </a:p>
          <a:p>
            <a:r>
              <a:rPr kumimoji="1" lang="ja-JP" altLang="en-US" dirty="0" smtClean="0"/>
              <a:t>集団発生しないために現場でどの様な対策を取っていたかを確認すると、施設スタッフが何かしらのケアをした後、手指消毒や手袋の交換を行わず次のケアに入ることで汚染された手で病原体を他の場所・人にうつしてしまっている事が散見されました。</a:t>
            </a:r>
            <a:endParaRPr kumimoji="1" lang="en-US" altLang="ja-JP" dirty="0" smtClean="0"/>
          </a:p>
          <a:p>
            <a:r>
              <a:rPr kumimoji="1" lang="ja-JP" altLang="en-US" dirty="0" smtClean="0"/>
              <a:t>また、自身は自覚していなくてもクセでマスクを手で触り、その手で目をこするなどの行為をしていることがあります。</a:t>
            </a:r>
            <a:endParaRPr kumimoji="1" lang="en-US" altLang="ja-JP" dirty="0" smtClean="0"/>
          </a:p>
          <a:p>
            <a:r>
              <a:rPr kumimoji="1" lang="ja-JP" altLang="en-US" dirty="0" smtClean="0"/>
              <a:t>手が汚染されていないことが利用者や自分自身を守ることになりますので、</a:t>
            </a:r>
            <a:r>
              <a:rPr kumimoji="1" lang="ja-JP" altLang="en-US" dirty="0" err="1" smtClean="0"/>
              <a:t>せひ</a:t>
            </a:r>
            <a:r>
              <a:rPr kumimoji="1" lang="ja-JP" altLang="en-US" dirty="0" smtClean="0"/>
              <a:t>手指衛生は意識してください。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5</a:t>
            </a:fld>
            <a:endParaRPr kumimoji="1" lang="ja-JP" altLang="en-US"/>
          </a:p>
        </p:txBody>
      </p:sp>
    </p:spTree>
    <p:extLst>
      <p:ext uri="{BB962C8B-B14F-4D97-AF65-F5344CB8AC3E}">
        <p14:creationId xmlns:p14="http://schemas.microsoft.com/office/powerpoint/2010/main" val="223313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手指衛生には効果的なタイミングがあります。</a:t>
            </a:r>
            <a:endParaRPr kumimoji="1" lang="en-US" altLang="ja-JP" dirty="0" smtClean="0"/>
          </a:p>
          <a:p>
            <a:r>
              <a:rPr kumimoji="1" lang="ja-JP" altLang="en-US" dirty="0" smtClean="0"/>
              <a:t>こちらの資料は</a:t>
            </a:r>
            <a:r>
              <a:rPr kumimoji="1" lang="en-US" altLang="ja-JP" dirty="0" smtClean="0"/>
              <a:t>WHO</a:t>
            </a:r>
            <a:r>
              <a:rPr kumimoji="1" lang="ja-JP" altLang="en-US" dirty="0" smtClean="0"/>
              <a:t>が出している５つの手指衛生のタイミングです。</a:t>
            </a:r>
            <a:endParaRPr kumimoji="1" lang="en-US" altLang="ja-JP" dirty="0" smtClean="0"/>
          </a:p>
          <a:p>
            <a:r>
              <a:rPr kumimoji="1" lang="ja-JP" altLang="en-US" dirty="0" smtClean="0"/>
              <a:t>①患者に触れる前　②清潔</a:t>
            </a:r>
            <a:r>
              <a:rPr kumimoji="1" lang="en-US" altLang="ja-JP" dirty="0" smtClean="0"/>
              <a:t>/</a:t>
            </a:r>
            <a:r>
              <a:rPr kumimoji="1" lang="ja-JP" altLang="en-US" dirty="0" smtClean="0"/>
              <a:t>無菌操作の前　③体液に暴露された可能性がある場合　④患者に触れた後　⑤患者周辺の物品に触れた後がそのタイミングです。</a:t>
            </a:r>
            <a:endParaRPr kumimoji="1" lang="en-US" altLang="ja-JP" dirty="0" smtClean="0"/>
          </a:p>
          <a:p>
            <a:r>
              <a:rPr kumimoji="1" lang="ja-JP" altLang="en-US" dirty="0" smtClean="0"/>
              <a:t>特にうっかりしがちなのが④と⑤のタイミングです。</a:t>
            </a:r>
            <a:endParaRPr kumimoji="1" lang="en-US" altLang="ja-JP" dirty="0" smtClean="0"/>
          </a:p>
          <a:p>
            <a:r>
              <a:rPr kumimoji="1" lang="ja-JP" altLang="en-US" dirty="0" smtClean="0"/>
              <a:t>皆さんの現場の中でこのタイミングに手指衛生を行っていますでしょうか。例えばオムツ交換など、１つのケアの中でどのタイミングで行っているか、職場の皆さんと確認をしてみてください。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6</a:t>
            </a:fld>
            <a:endParaRPr kumimoji="1" lang="ja-JP" altLang="en-US"/>
          </a:p>
        </p:txBody>
      </p:sp>
    </p:spTree>
    <p:extLst>
      <p:ext uri="{BB962C8B-B14F-4D97-AF65-F5344CB8AC3E}">
        <p14:creationId xmlns:p14="http://schemas.microsoft.com/office/powerpoint/2010/main" val="46341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手指衛生のタイミングを確認できた皆さんは、次のステップとして、手袋の外し方に着目してください。</a:t>
            </a:r>
            <a:endParaRPr kumimoji="1" lang="en-US" altLang="ja-JP" dirty="0" smtClean="0"/>
          </a:p>
          <a:p>
            <a:r>
              <a:rPr kumimoji="1" lang="ja-JP" altLang="en-US" dirty="0" smtClean="0"/>
              <a:t>外側は汚染されているので、絶対に自分の体に触れないよう脱ぐ必要があります。</a:t>
            </a:r>
            <a:endParaRPr kumimoji="1" lang="en-US" altLang="ja-JP" dirty="0" smtClean="0"/>
          </a:p>
          <a:p>
            <a:r>
              <a:rPr kumimoji="1" lang="ja-JP" altLang="en-US" dirty="0" smtClean="0"/>
              <a:t>ポイントとしては、①の「手袋の外側をつまむ」と②の「手袋を中表（なかおもて）にして外す」です。</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7</a:t>
            </a:fld>
            <a:endParaRPr kumimoji="1" lang="ja-JP" altLang="en-US"/>
          </a:p>
        </p:txBody>
      </p:sp>
    </p:spTree>
    <p:extLst>
      <p:ext uri="{BB962C8B-B14F-4D97-AF65-F5344CB8AC3E}">
        <p14:creationId xmlns:p14="http://schemas.microsoft.com/office/powerpoint/2010/main" val="3882591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それができた方は、④の清潔な手が汚染されないようにする手技ができているかを確認してください。</a:t>
            </a:r>
            <a:endParaRPr kumimoji="1" lang="en-US" altLang="ja-JP" dirty="0" smtClean="0"/>
          </a:p>
          <a:p>
            <a:r>
              <a:rPr kumimoji="1" lang="ja-JP" altLang="en-US" dirty="0" smtClean="0"/>
              <a:t>また、ごみ箱に入れるときには飛び散らないようにそっと廃棄すること、蓋つきのごみ箱でゴミは保管することを忘れないようにしてください。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8</a:t>
            </a:fld>
            <a:endParaRPr kumimoji="1" lang="ja-JP" altLang="en-US"/>
          </a:p>
        </p:txBody>
      </p:sp>
    </p:spTree>
    <p:extLst>
      <p:ext uri="{BB962C8B-B14F-4D97-AF65-F5344CB8AC3E}">
        <p14:creationId xmlns:p14="http://schemas.microsoft.com/office/powerpoint/2010/main" val="195130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手袋の脱衣ができた方はガウンを脱ぐ動作も確認してください。</a:t>
            </a:r>
            <a:endParaRPr kumimoji="1" lang="en-US" altLang="ja-JP" dirty="0" smtClean="0"/>
          </a:p>
          <a:p>
            <a:r>
              <a:rPr kumimoji="1" lang="ja-JP" altLang="en-US" dirty="0" smtClean="0"/>
              <a:t>手袋同様、外側は汚染されているので「中表（なかおもて）」にしてまるめて捨てる手技はできているでしょうか。</a:t>
            </a:r>
            <a:endParaRPr kumimoji="1" lang="en-US" altLang="ja-JP" dirty="0" smtClean="0"/>
          </a:p>
          <a:p>
            <a:r>
              <a:rPr kumimoji="1" lang="ja-JP" altLang="en-US" dirty="0" smtClean="0"/>
              <a:t>また、ガウンは使いまわしをしていませんか。感染症の集団発生をした施設であった感染症を広める原因になった事の１つとしてガウンの使いまわしがありました。</a:t>
            </a:r>
            <a:endParaRPr kumimoji="1" lang="en-US" altLang="ja-JP" dirty="0" smtClean="0"/>
          </a:p>
          <a:p>
            <a:r>
              <a:rPr kumimoji="1" lang="ja-JP" altLang="en-US" dirty="0" smtClean="0"/>
              <a:t>ガウンを使いまわすために、中表にして脱ぐ動作が曖昧になり、結果としてガウンもスタッフも病原体に汚染される結果になっていた事例が散見されるため、ガウンの使いまわしはお勧めしません。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9</a:t>
            </a:fld>
            <a:endParaRPr kumimoji="1" lang="ja-JP" altLang="en-US"/>
          </a:p>
        </p:txBody>
      </p:sp>
    </p:spTree>
    <p:extLst>
      <p:ext uri="{BB962C8B-B14F-4D97-AF65-F5344CB8AC3E}">
        <p14:creationId xmlns:p14="http://schemas.microsoft.com/office/powerpoint/2010/main" val="119950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12B28F7-7103-4D90-9FEC-3837CE01896A}" type="datetime1">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110839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6F14CB7-4DAA-44E4-885D-26FE92CB479D}" type="datetime1">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71827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B13800-26C1-427B-A60D-439D3324506E}" type="datetime1">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238478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1FF3B6-F2DA-477A-91DF-8A9658EB1E48}" type="datetime1">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238336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80CFB87-5A46-495B-8DAB-2D8623FF278F}" type="datetime1">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38790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36B4B38-4045-4BAD-A59A-AF51C7FE1C4B}" type="datetime1">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400231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6A0BFC7-59F0-4EFD-BD55-445BA062297E}" type="datetime1">
              <a:rPr kumimoji="1" lang="ja-JP" altLang="en-US" smtClean="0"/>
              <a:t>2021/9/27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235721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0F9C917-1C5E-4595-A704-03687B7CA454}" type="datetime1">
              <a:rPr kumimoji="1" lang="ja-JP" altLang="en-US" smtClean="0"/>
              <a:t>2021/9/27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425812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FCA8B11-40BD-4094-AA96-CA150F6ACD68}" type="datetime1">
              <a:rPr kumimoji="1" lang="ja-JP" altLang="en-US" smtClean="0"/>
              <a:t>2021/9/27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359998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154DFAD-6F78-4431-8224-5E1DF7009FB6}" type="datetime1">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235912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B32633A-780E-4D45-A50A-EB248F5B60E7}" type="datetime1">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197002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825FD-D6A8-4633-B824-4375F8B5B866}" type="datetime1">
              <a:rPr kumimoji="1" lang="ja-JP" altLang="en-US" smtClean="0"/>
              <a:t>2021/9/27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4060798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2.pn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0435" y="609600"/>
            <a:ext cx="10945091" cy="2604654"/>
          </a:xfrm>
        </p:spPr>
        <p:txBody>
          <a:bodyPr>
            <a:normAutofit/>
          </a:bodyPr>
          <a:lstStyle/>
          <a:p>
            <a:pPr algn="l"/>
            <a:r>
              <a:rPr lang="ja-JP" altLang="en-US" dirty="0"/>
              <a:t>自分</a:t>
            </a:r>
            <a:r>
              <a:rPr lang="ja-JP" altLang="en-US" dirty="0" smtClean="0"/>
              <a:t>自身が</a:t>
            </a:r>
            <a:r>
              <a:rPr lang="en-US" altLang="ja-JP" dirty="0" smtClean="0"/>
              <a:t/>
            </a:r>
            <a:br>
              <a:rPr lang="en-US" altLang="ja-JP" dirty="0" smtClean="0"/>
            </a:br>
            <a:r>
              <a:rPr lang="ja-JP" altLang="en-US" dirty="0" smtClean="0"/>
              <a:t>　他者に感染させないためには</a:t>
            </a:r>
            <a:endParaRPr kumimoji="1" lang="ja-JP" altLang="en-US" dirty="0"/>
          </a:p>
        </p:txBody>
      </p:sp>
      <p:sp>
        <p:nvSpPr>
          <p:cNvPr id="3" name="サブタイトル 2"/>
          <p:cNvSpPr>
            <a:spLocks noGrp="1"/>
          </p:cNvSpPr>
          <p:nvPr>
            <p:ph type="subTitle" idx="1"/>
          </p:nvPr>
        </p:nvSpPr>
        <p:spPr>
          <a:xfrm>
            <a:off x="2695413" y="3947713"/>
            <a:ext cx="9337964" cy="1655762"/>
          </a:xfrm>
        </p:spPr>
        <p:txBody>
          <a:bodyPr>
            <a:normAutofit/>
          </a:bodyPr>
          <a:lstStyle/>
          <a:p>
            <a:pPr algn="l"/>
            <a:r>
              <a:rPr lang="ja-JP" altLang="en-US" sz="2800" dirty="0" smtClean="0"/>
              <a:t>・スタンダードプリコーション</a:t>
            </a:r>
            <a:endParaRPr lang="en-US" altLang="ja-JP" sz="2800" dirty="0" smtClean="0"/>
          </a:p>
          <a:p>
            <a:pPr algn="l"/>
            <a:r>
              <a:rPr lang="ja-JP" altLang="en-US" sz="2800" dirty="0"/>
              <a:t>・「消毒」「除菌」「抗菌」の意味と適正な消毒</a:t>
            </a:r>
            <a:r>
              <a:rPr lang="ja-JP" altLang="en-US" sz="2800" dirty="0" smtClean="0"/>
              <a:t>方法</a:t>
            </a:r>
            <a:endParaRPr lang="en-US" altLang="ja-JP" sz="2800" dirty="0"/>
          </a:p>
        </p:txBody>
      </p:sp>
      <p:grpSp>
        <p:nvGrpSpPr>
          <p:cNvPr id="4" name="グループ化 3"/>
          <p:cNvGrpSpPr/>
          <p:nvPr/>
        </p:nvGrpSpPr>
        <p:grpSpPr>
          <a:xfrm>
            <a:off x="0" y="2865042"/>
            <a:ext cx="3430368" cy="3586177"/>
            <a:chOff x="8963185" y="3155988"/>
            <a:chExt cx="3430368" cy="3586177"/>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7922" y="3155988"/>
              <a:ext cx="2320676" cy="3293789"/>
            </a:xfrm>
            <a:prstGeom prst="rect">
              <a:avLst/>
            </a:prstGeom>
          </p:spPr>
        </p:pic>
        <p:sp>
          <p:nvSpPr>
            <p:cNvPr id="6" name="テキスト ボックス 5"/>
            <p:cNvSpPr txBox="1"/>
            <p:nvPr/>
          </p:nvSpPr>
          <p:spPr>
            <a:xfrm>
              <a:off x="8963185" y="6157390"/>
              <a:ext cx="3430368" cy="584775"/>
            </a:xfrm>
            <a:prstGeom prst="rect">
              <a:avLst/>
            </a:prstGeom>
            <a:noFill/>
          </p:spPr>
          <p:txBody>
            <a:bodyPr wrap="square" rtlCol="0">
              <a:spAutoFit/>
            </a:bodyPr>
            <a:lstStyle/>
            <a:p>
              <a:pPr algn="ctr"/>
              <a:r>
                <a:rPr kumimoji="1" lang="ja-JP" altLang="en-US" sz="1600" dirty="0" smtClean="0"/>
                <a:t>西区のマスコットキャラクター</a:t>
              </a:r>
              <a:endParaRPr kumimoji="1" lang="en-US" altLang="ja-JP" sz="1600" dirty="0" smtClean="0"/>
            </a:p>
            <a:p>
              <a:pPr algn="ctr"/>
              <a:r>
                <a:rPr kumimoji="1" lang="ja-JP" altLang="en-US" sz="1600" dirty="0" smtClean="0"/>
                <a:t>「にしまろちゃん」</a:t>
              </a:r>
              <a:endParaRPr kumimoji="1" lang="ja-JP" altLang="en-US" sz="1600" dirty="0"/>
            </a:p>
          </p:txBody>
        </p:sp>
      </p:grpSp>
      <p:sp>
        <p:nvSpPr>
          <p:cNvPr id="7" name="正方形/長方形 6"/>
          <p:cNvSpPr/>
          <p:nvPr/>
        </p:nvSpPr>
        <p:spPr>
          <a:xfrm>
            <a:off x="6650183" y="5357297"/>
            <a:ext cx="5126182" cy="1018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資料</a:t>
            </a:r>
            <a:r>
              <a:rPr lang="ja-JP" altLang="en-US" dirty="0" smtClean="0">
                <a:solidFill>
                  <a:schemeClr val="tx1"/>
                </a:solidFill>
              </a:rPr>
              <a:t>作成：</a:t>
            </a:r>
            <a:r>
              <a:rPr kumimoji="1" lang="ja-JP" altLang="en-US" dirty="0" smtClean="0">
                <a:solidFill>
                  <a:schemeClr val="tx1"/>
                </a:solidFill>
              </a:rPr>
              <a:t>西区</a:t>
            </a:r>
            <a:r>
              <a:rPr lang="ja-JP" altLang="en-US" dirty="0">
                <a:solidFill>
                  <a:schemeClr val="tx1"/>
                </a:solidFill>
              </a:rPr>
              <a:t>役所</a:t>
            </a:r>
            <a:r>
              <a:rPr kumimoji="1" lang="ja-JP" altLang="en-US" dirty="0" smtClean="0">
                <a:solidFill>
                  <a:schemeClr val="tx1"/>
                </a:solidFill>
              </a:rPr>
              <a:t>福祉保健課　健康づくり係</a:t>
            </a:r>
            <a:endParaRPr kumimoji="1" lang="ja-JP" altLang="en-US" dirty="0">
              <a:solidFill>
                <a:schemeClr val="tx1"/>
              </a:solidFill>
            </a:endParaRPr>
          </a:p>
        </p:txBody>
      </p:sp>
      <p:sp>
        <p:nvSpPr>
          <p:cNvPr id="8" name="スライド番号プレースホルダー 7"/>
          <p:cNvSpPr>
            <a:spLocks noGrp="1"/>
          </p:cNvSpPr>
          <p:nvPr>
            <p:ph type="sldNum" sz="quarter" idx="12"/>
          </p:nvPr>
        </p:nvSpPr>
        <p:spPr/>
        <p:txBody>
          <a:bodyPr/>
          <a:lstStyle/>
          <a:p>
            <a:fld id="{A7EDB482-4382-4475-B75D-DF789ADAAD67}" type="slidenum">
              <a:rPr kumimoji="1" lang="ja-JP" altLang="en-US" smtClean="0"/>
              <a:t>1</a:t>
            </a:fld>
            <a:endParaRPr kumimoji="1" lang="ja-JP" altLang="en-US"/>
          </a:p>
        </p:txBody>
      </p:sp>
    </p:spTree>
    <p:extLst>
      <p:ext uri="{BB962C8B-B14F-4D97-AF65-F5344CB8AC3E}">
        <p14:creationId xmlns:p14="http://schemas.microsoft.com/office/powerpoint/2010/main" val="2533869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4073" y="212725"/>
            <a:ext cx="11194473" cy="798657"/>
          </a:xfrm>
        </p:spPr>
        <p:txBody>
          <a:bodyPr>
            <a:noAutofit/>
          </a:bodyPr>
          <a:lstStyle/>
          <a:p>
            <a:r>
              <a:rPr lang="ja-JP" altLang="en-US" sz="4000" dirty="0" smtClean="0">
                <a:latin typeface="ＭＳ Ｐゴシック" panose="020B0600070205080204" pitchFamily="50" charset="-128"/>
                <a:ea typeface="ＭＳ Ｐゴシック" panose="020B0600070205080204" pitchFamily="50" charset="-128"/>
              </a:rPr>
              <a:t>２　「</a:t>
            </a:r>
            <a:r>
              <a:rPr lang="ja-JP" altLang="en-US" sz="4000" dirty="0">
                <a:latin typeface="ＭＳ Ｐゴシック" panose="020B0600070205080204" pitchFamily="50" charset="-128"/>
                <a:ea typeface="ＭＳ Ｐゴシック" panose="020B0600070205080204" pitchFamily="50" charset="-128"/>
              </a:rPr>
              <a:t>消毒」「除菌」「抗菌」の意味と適正な消毒</a:t>
            </a:r>
            <a:r>
              <a:rPr lang="ja-JP" altLang="en-US" sz="4000" dirty="0" smtClean="0">
                <a:latin typeface="ＭＳ Ｐゴシック" panose="020B0600070205080204" pitchFamily="50" charset="-128"/>
                <a:ea typeface="ＭＳ Ｐゴシック" panose="020B0600070205080204" pitchFamily="50" charset="-128"/>
              </a:rPr>
              <a:t>方法</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304801" y="1149928"/>
            <a:ext cx="11679382" cy="5541817"/>
          </a:xfrm>
        </p:spPr>
        <p:txBody>
          <a:bodyPr>
            <a:normAutofit lnSpcReduction="10000"/>
          </a:bodyPr>
          <a:lstStyle/>
          <a:p>
            <a:pPr marL="0" indent="0">
              <a:buNone/>
            </a:pPr>
            <a:r>
              <a:rPr kumimoji="1" lang="ja-JP" altLang="en-US" sz="2600" dirty="0" smtClean="0"/>
              <a:t>あなたの職場</a:t>
            </a:r>
            <a:r>
              <a:rPr lang="ja-JP" altLang="en-US" sz="2600" dirty="0"/>
              <a:t>は</a:t>
            </a:r>
            <a:r>
              <a:rPr kumimoji="1" lang="ja-JP" altLang="en-US" sz="2600" dirty="0" smtClean="0"/>
              <a:t>、意識的に「消毒」「除菌」「抗菌」</a:t>
            </a:r>
            <a:r>
              <a:rPr lang="ja-JP" altLang="en-US" sz="2600" dirty="0" smtClean="0"/>
              <a:t>を行っていますか？</a:t>
            </a:r>
            <a:endParaRPr kumimoji="1" lang="en-US" altLang="ja-JP" sz="2600" dirty="0" smtClean="0"/>
          </a:p>
          <a:p>
            <a:pPr marL="0" indent="0">
              <a:lnSpc>
                <a:spcPts val="1200"/>
              </a:lnSpc>
              <a:buNone/>
            </a:pPr>
            <a:endParaRPr lang="en-US" altLang="ja-JP" dirty="0"/>
          </a:p>
          <a:p>
            <a:pPr marL="0" indent="0">
              <a:buNone/>
            </a:pPr>
            <a:r>
              <a:rPr lang="ja-JP" altLang="en-US" dirty="0" smtClean="0"/>
              <a:t>「消毒」</a:t>
            </a:r>
            <a:r>
              <a:rPr lang="ja-JP" altLang="en-US" dirty="0"/>
              <a:t>について</a:t>
            </a:r>
            <a:r>
              <a:rPr lang="ja-JP" altLang="en-US" dirty="0" smtClean="0"/>
              <a:t>、職場で以下を行っていますか？</a:t>
            </a:r>
            <a:endParaRPr lang="en-US" altLang="ja-JP" dirty="0" smtClean="0"/>
          </a:p>
          <a:p>
            <a:pPr marL="0" indent="0">
              <a:lnSpc>
                <a:spcPts val="1100"/>
              </a:lnSpc>
              <a:buNone/>
            </a:pPr>
            <a:endParaRPr kumimoji="1" lang="en-US" altLang="ja-JP" dirty="0" smtClean="0"/>
          </a:p>
          <a:p>
            <a:pPr marL="0" indent="0">
              <a:buNone/>
            </a:pPr>
            <a:r>
              <a:rPr lang="ja-JP" altLang="en-US" dirty="0" smtClean="0"/>
              <a:t>　□「</a:t>
            </a:r>
            <a:r>
              <a:rPr lang="ja-JP" altLang="en-US" dirty="0"/>
              <a:t>消毒」対象のウイルス・細菌は</a:t>
            </a:r>
            <a:r>
              <a:rPr lang="ja-JP" altLang="en-US" dirty="0" smtClean="0"/>
              <a:t>何</a:t>
            </a:r>
            <a:r>
              <a:rPr lang="ja-JP" altLang="en-US" dirty="0"/>
              <a:t>か</a:t>
            </a:r>
            <a:r>
              <a:rPr lang="ja-JP" altLang="en-US" dirty="0" smtClean="0"/>
              <a:t>を意識している</a:t>
            </a:r>
            <a:endParaRPr lang="en-US" altLang="ja-JP" dirty="0"/>
          </a:p>
          <a:p>
            <a:pPr marL="0" indent="0">
              <a:buNone/>
            </a:pPr>
            <a:r>
              <a:rPr lang="ja-JP" altLang="en-US" dirty="0" smtClean="0"/>
              <a:t>　□</a:t>
            </a:r>
            <a:r>
              <a:rPr kumimoji="1" lang="ja-JP" altLang="en-US" dirty="0" smtClean="0"/>
              <a:t>「消毒」</a:t>
            </a:r>
            <a:r>
              <a:rPr lang="ja-JP" altLang="en-US" dirty="0" smtClean="0"/>
              <a:t>はどこに、いつ行うか意識している</a:t>
            </a:r>
            <a:endParaRPr kumimoji="1" lang="en-US" altLang="ja-JP" dirty="0" smtClean="0"/>
          </a:p>
          <a:p>
            <a:pPr marL="0" indent="0">
              <a:buNone/>
            </a:pPr>
            <a:r>
              <a:rPr lang="ja-JP" altLang="en-US" dirty="0"/>
              <a:t>　</a:t>
            </a:r>
            <a:r>
              <a:rPr lang="ja-JP" altLang="en-US" dirty="0" smtClean="0"/>
              <a:t>□「消毒」で使用する薬剤の薬品名、濃度を知っている</a:t>
            </a:r>
            <a:endParaRPr lang="en-US" altLang="ja-JP" dirty="0" smtClean="0"/>
          </a:p>
          <a:p>
            <a:pPr marL="0" indent="0">
              <a:buNone/>
            </a:pPr>
            <a:r>
              <a:rPr lang="ja-JP" altLang="en-US" dirty="0"/>
              <a:t>　</a:t>
            </a:r>
            <a:r>
              <a:rPr lang="ja-JP" altLang="en-US" dirty="0" smtClean="0"/>
              <a:t>□「</a:t>
            </a:r>
            <a:r>
              <a:rPr lang="ja-JP" altLang="en-US" dirty="0"/>
              <a:t>消毒」のタイミングを職場で共有して</a:t>
            </a:r>
            <a:r>
              <a:rPr lang="ja-JP" altLang="en-US" dirty="0" smtClean="0"/>
              <a:t>いる</a:t>
            </a:r>
            <a:endParaRPr lang="en-US" altLang="ja-JP" dirty="0" smtClean="0"/>
          </a:p>
          <a:p>
            <a:pPr marL="0" indent="0">
              <a:buNone/>
            </a:pPr>
            <a:r>
              <a:rPr lang="ja-JP" altLang="en-US" dirty="0"/>
              <a:t>　</a:t>
            </a:r>
            <a:r>
              <a:rPr lang="ja-JP" altLang="en-US" dirty="0" smtClean="0"/>
              <a:t>□「消毒」をするときに、誰がどの</a:t>
            </a:r>
            <a:r>
              <a:rPr lang="ja-JP" altLang="en-US" dirty="0"/>
              <a:t>様</a:t>
            </a:r>
            <a:r>
              <a:rPr lang="ja-JP" altLang="en-US" dirty="0" smtClean="0"/>
              <a:t>な役割をするかを職場で確認</a:t>
            </a:r>
            <a:endParaRPr lang="en-US" altLang="ja-JP" dirty="0" smtClean="0"/>
          </a:p>
          <a:p>
            <a:pPr marL="0" indent="0">
              <a:buNone/>
            </a:pPr>
            <a:r>
              <a:rPr lang="en-US" altLang="ja-JP" dirty="0"/>
              <a:t> </a:t>
            </a:r>
            <a:r>
              <a:rPr lang="en-US" altLang="ja-JP" dirty="0" smtClean="0"/>
              <a:t>       </a:t>
            </a:r>
            <a:r>
              <a:rPr lang="ja-JP" altLang="en-US" dirty="0" smtClean="0"/>
              <a:t>している</a:t>
            </a:r>
            <a:endParaRPr lang="en-US" altLang="ja-JP" dirty="0" smtClean="0"/>
          </a:p>
          <a:p>
            <a:pPr marL="0" indent="0">
              <a:buNone/>
            </a:pPr>
            <a:r>
              <a:rPr lang="ja-JP" altLang="en-US" dirty="0"/>
              <a:t>　</a:t>
            </a:r>
            <a:r>
              <a:rPr lang="ja-JP" altLang="en-US" dirty="0" smtClean="0"/>
              <a:t>□　職員が間違った消毒方法を行っていた時に注意をしたり皆で</a:t>
            </a:r>
            <a:endParaRPr lang="en-US" altLang="ja-JP" dirty="0" smtClean="0"/>
          </a:p>
          <a:p>
            <a:pPr marL="0" indent="0">
              <a:buNone/>
            </a:pPr>
            <a:r>
              <a:rPr lang="en-US" altLang="ja-JP" dirty="0"/>
              <a:t> </a:t>
            </a:r>
            <a:r>
              <a:rPr lang="en-US" altLang="ja-JP" dirty="0" smtClean="0"/>
              <a:t>       </a:t>
            </a:r>
            <a:r>
              <a:rPr lang="ja-JP" altLang="en-US" dirty="0" smtClean="0"/>
              <a:t>確認をしたりする体制がある</a:t>
            </a: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A7EDB482-4382-4475-B75D-DF789ADAAD67}" type="slidenum">
              <a:rPr kumimoji="1" lang="ja-JP" altLang="en-US" smtClean="0"/>
              <a:t>10</a:t>
            </a:fld>
            <a:endParaRPr kumimoji="1" lang="ja-JP" altLang="en-US"/>
          </a:p>
        </p:txBody>
      </p:sp>
    </p:spTree>
    <p:extLst>
      <p:ext uri="{BB962C8B-B14F-4D97-AF65-F5344CB8AC3E}">
        <p14:creationId xmlns:p14="http://schemas.microsoft.com/office/powerpoint/2010/main" val="126480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18896" y="315657"/>
            <a:ext cx="7516092" cy="466146"/>
          </a:xfrm>
        </p:spPr>
        <p:txBody>
          <a:bodyPr>
            <a:noAutofit/>
          </a:bodyPr>
          <a:lstStyle/>
          <a:p>
            <a:r>
              <a:rPr lang="ja-JP" altLang="en-US" sz="3600" dirty="0"/>
              <a:t>ちなみ</a:t>
            </a:r>
            <a:r>
              <a:rPr lang="ja-JP" altLang="en-US" sz="3600" dirty="0" smtClean="0"/>
              <a:t>に「除菌」や「抗菌」とは？</a:t>
            </a:r>
            <a:endParaRPr kumimoji="1" lang="ja-JP" altLang="en-US" sz="3600" dirty="0"/>
          </a:p>
        </p:txBody>
      </p:sp>
      <p:sp>
        <p:nvSpPr>
          <p:cNvPr id="3" name="コンテンツ プレースホルダー 2"/>
          <p:cNvSpPr>
            <a:spLocks noGrp="1"/>
          </p:cNvSpPr>
          <p:nvPr>
            <p:ph idx="1"/>
          </p:nvPr>
        </p:nvSpPr>
        <p:spPr>
          <a:xfrm>
            <a:off x="297872" y="1057275"/>
            <a:ext cx="11758140" cy="5769578"/>
          </a:xfrm>
        </p:spPr>
        <p:txBody>
          <a:bodyPr>
            <a:normAutofit/>
          </a:bodyPr>
          <a:lstStyle/>
          <a:p>
            <a:pPr marL="0" indent="0">
              <a:buNone/>
            </a:pPr>
            <a:r>
              <a:rPr lang="ja-JP" altLang="en-US" sz="3600" dirty="0"/>
              <a:t>「除菌</a:t>
            </a:r>
            <a:r>
              <a:rPr lang="ja-JP" altLang="en-US" sz="3600" dirty="0" smtClean="0"/>
              <a:t>」：</a:t>
            </a:r>
            <a:r>
              <a:rPr lang="ja-JP" altLang="ja-JP" sz="3600" dirty="0" smtClean="0"/>
              <a:t>対象物</a:t>
            </a:r>
            <a:r>
              <a:rPr lang="ja-JP" altLang="ja-JP" sz="3600" dirty="0"/>
              <a:t>から</a:t>
            </a:r>
            <a:r>
              <a:rPr lang="ja-JP" altLang="ja-JP" sz="3600" b="1" u="sng" dirty="0"/>
              <a:t>菌を</a:t>
            </a:r>
            <a:r>
              <a:rPr lang="ja-JP" altLang="ja-JP" sz="3600" dirty="0"/>
              <a:t>除いて減らす</a:t>
            </a:r>
            <a:r>
              <a:rPr lang="ja-JP" altLang="en-US" sz="3600" dirty="0"/>
              <a:t>「</a:t>
            </a:r>
            <a:r>
              <a:rPr lang="ja-JP" altLang="en-US" sz="3600" dirty="0" smtClean="0"/>
              <a:t>商業用語</a:t>
            </a:r>
            <a:r>
              <a:rPr lang="ja-JP" altLang="en-US" sz="3600" dirty="0"/>
              <a:t>」</a:t>
            </a:r>
            <a:endParaRPr lang="en-US" altLang="ja-JP" sz="3600" dirty="0" smtClean="0"/>
          </a:p>
          <a:p>
            <a:pPr marL="0" indent="0">
              <a:lnSpc>
                <a:spcPts val="1000"/>
              </a:lnSpc>
              <a:buNone/>
            </a:pPr>
            <a:r>
              <a:rPr lang="ja-JP" altLang="en-US" sz="2400" dirty="0" smtClean="0"/>
              <a:t> </a:t>
            </a:r>
            <a:endParaRPr lang="en-US" altLang="ja-JP" sz="2400" dirty="0" smtClean="0"/>
          </a:p>
          <a:p>
            <a:pPr marL="0" indent="0">
              <a:lnSpc>
                <a:spcPts val="2000"/>
              </a:lnSpc>
              <a:buNone/>
            </a:pPr>
            <a:r>
              <a:rPr lang="ja-JP" altLang="en-US" sz="2400" dirty="0" smtClean="0"/>
              <a:t>                     （</a:t>
            </a:r>
            <a:r>
              <a:rPr lang="ja-JP" altLang="en-US" sz="2000" dirty="0" smtClean="0"/>
              <a:t>基準例）</a:t>
            </a:r>
            <a:r>
              <a:rPr lang="ja-JP" altLang="ja-JP" sz="2000" b="1" dirty="0" smtClean="0"/>
              <a:t>黄色</a:t>
            </a:r>
            <a:r>
              <a:rPr lang="ja-JP" altLang="ja-JP" sz="2000" b="1" dirty="0"/>
              <a:t>ぶどう球菌</a:t>
            </a:r>
            <a:r>
              <a:rPr lang="ja-JP" altLang="ja-JP" sz="2000" dirty="0"/>
              <a:t>・</a:t>
            </a:r>
            <a:r>
              <a:rPr lang="ja-JP" altLang="ja-JP" sz="2000" b="1" dirty="0"/>
              <a:t>大腸菌</a:t>
            </a:r>
            <a:r>
              <a:rPr lang="ja-JP" altLang="ja-JP" sz="2000" dirty="0"/>
              <a:t>の</a:t>
            </a:r>
            <a:r>
              <a:rPr lang="en-US" altLang="ja-JP" sz="2000" dirty="0"/>
              <a:t>2</a:t>
            </a:r>
            <a:r>
              <a:rPr lang="ja-JP" altLang="ja-JP" sz="2000" dirty="0"/>
              <a:t>菌種ともに除菌活性値≧</a:t>
            </a:r>
            <a:r>
              <a:rPr lang="en-US" altLang="ja-JP" sz="2000" dirty="0" smtClean="0"/>
              <a:t>2.0</a:t>
            </a:r>
            <a:r>
              <a:rPr lang="ja-JP" altLang="en-US" sz="2000" dirty="0"/>
              <a:t>　　　</a:t>
            </a:r>
            <a:r>
              <a:rPr lang="ja-JP" altLang="en-US" sz="2000" dirty="0" smtClean="0"/>
              <a:t>　</a:t>
            </a:r>
            <a:r>
              <a:rPr lang="ja-JP" altLang="en-US" sz="2000" dirty="0"/>
              <a:t>　</a:t>
            </a:r>
            <a:r>
              <a:rPr lang="ja-JP" altLang="en-US" sz="2000" dirty="0" smtClean="0"/>
              <a:t>　　                          </a:t>
            </a:r>
            <a:endParaRPr lang="en-US" altLang="ja-JP" sz="2000" dirty="0" smtClean="0"/>
          </a:p>
          <a:p>
            <a:pPr marL="0" indent="0">
              <a:lnSpc>
                <a:spcPts val="2000"/>
              </a:lnSpc>
              <a:buNone/>
            </a:pPr>
            <a:r>
              <a:rPr lang="en-US" altLang="ja-JP" sz="2000" dirty="0"/>
              <a:t> </a:t>
            </a:r>
            <a:r>
              <a:rPr lang="en-US" altLang="ja-JP" sz="2000" dirty="0" smtClean="0"/>
              <a:t>                                        </a:t>
            </a:r>
            <a:r>
              <a:rPr lang="ja-JP" altLang="en-US" sz="2000" dirty="0" smtClean="0"/>
              <a:t>「</a:t>
            </a:r>
            <a:r>
              <a:rPr lang="ja-JP" altLang="en-US" sz="2000" dirty="0"/>
              <a:t>除菌活性値≧</a:t>
            </a:r>
            <a:r>
              <a:rPr lang="en-US" altLang="ja-JP" sz="2000" dirty="0"/>
              <a:t>2.0</a:t>
            </a:r>
            <a:r>
              <a:rPr lang="ja-JP" altLang="en-US" sz="2000" dirty="0"/>
              <a:t>」：対照試料と比較して</a:t>
            </a:r>
            <a:r>
              <a:rPr lang="ja-JP" altLang="en-US" sz="2000" b="1" dirty="0"/>
              <a:t>菌数が</a:t>
            </a:r>
            <a:r>
              <a:rPr lang="en-US" altLang="ja-JP" sz="2000" b="1" dirty="0"/>
              <a:t>100</a:t>
            </a:r>
            <a:r>
              <a:rPr lang="ja-JP" altLang="en-US" sz="2000" b="1" dirty="0"/>
              <a:t>分の</a:t>
            </a:r>
            <a:r>
              <a:rPr lang="en-US" altLang="ja-JP" sz="2000" b="1" dirty="0"/>
              <a:t>1</a:t>
            </a:r>
            <a:r>
              <a:rPr lang="ja-JP" altLang="en-US" sz="2000" dirty="0"/>
              <a:t>になる</a:t>
            </a:r>
            <a:r>
              <a:rPr lang="ja-JP" altLang="en-US" sz="2000" dirty="0" smtClean="0"/>
              <a:t>こと</a:t>
            </a:r>
            <a:endParaRPr lang="en-US" altLang="ja-JP" sz="2000" dirty="0" smtClean="0"/>
          </a:p>
          <a:p>
            <a:pPr marL="0" indent="0">
              <a:lnSpc>
                <a:spcPts val="1500"/>
              </a:lnSpc>
              <a:buNone/>
            </a:pPr>
            <a:endParaRPr lang="en-US" altLang="ja-JP" dirty="0"/>
          </a:p>
          <a:p>
            <a:pPr marL="0" indent="0">
              <a:buNone/>
            </a:pPr>
            <a:r>
              <a:rPr lang="ja-JP" altLang="en-US" sz="3600" dirty="0" smtClean="0"/>
              <a:t>「</a:t>
            </a:r>
            <a:r>
              <a:rPr lang="ja-JP" altLang="en-US" sz="3600" dirty="0"/>
              <a:t>抗菌</a:t>
            </a:r>
            <a:r>
              <a:rPr lang="ja-JP" altLang="en-US" sz="3600" dirty="0" smtClean="0"/>
              <a:t>」：</a:t>
            </a:r>
            <a:r>
              <a:rPr lang="ja-JP" altLang="en-US" sz="3600" dirty="0">
                <a:solidFill>
                  <a:srgbClr val="000000"/>
                </a:solidFill>
                <a:latin typeface="+mn-ea"/>
              </a:rPr>
              <a:t>製品における</a:t>
            </a:r>
            <a:r>
              <a:rPr lang="ja-JP" altLang="en-US" sz="3600" b="1" u="sng" dirty="0">
                <a:solidFill>
                  <a:srgbClr val="000000"/>
                </a:solidFill>
                <a:latin typeface="+mn-ea"/>
              </a:rPr>
              <a:t>細菌の</a:t>
            </a:r>
            <a:r>
              <a:rPr lang="ja-JP" altLang="en-US" sz="3600" dirty="0">
                <a:solidFill>
                  <a:srgbClr val="000000"/>
                </a:solidFill>
                <a:latin typeface="+mn-ea"/>
              </a:rPr>
              <a:t>増殖を抑制する</a:t>
            </a:r>
            <a:r>
              <a:rPr lang="ja-JP" altLang="en-US" sz="3600" dirty="0" smtClean="0">
                <a:solidFill>
                  <a:srgbClr val="000000"/>
                </a:solidFill>
                <a:latin typeface="+mn-ea"/>
              </a:rPr>
              <a:t>こと</a:t>
            </a:r>
            <a:endParaRPr lang="en-US" altLang="ja-JP" sz="3600" dirty="0" smtClean="0">
              <a:solidFill>
                <a:srgbClr val="000000"/>
              </a:solidFill>
              <a:latin typeface="+mn-ea"/>
            </a:endParaRPr>
          </a:p>
          <a:p>
            <a:pPr marL="0" indent="0">
              <a:lnSpc>
                <a:spcPts val="1900"/>
              </a:lnSpc>
              <a:buNone/>
            </a:pPr>
            <a:r>
              <a:rPr lang="ja-JP" altLang="en-US" sz="2400" dirty="0">
                <a:solidFill>
                  <a:srgbClr val="000000"/>
                </a:solidFill>
                <a:latin typeface="+mn-ea"/>
              </a:rPr>
              <a:t>　　</a:t>
            </a:r>
            <a:r>
              <a:rPr lang="ja-JP" altLang="en-US" sz="2000" dirty="0">
                <a:solidFill>
                  <a:srgbClr val="000000"/>
                </a:solidFill>
                <a:latin typeface="+mn-ea"/>
              </a:rPr>
              <a:t>　</a:t>
            </a:r>
            <a:r>
              <a:rPr lang="ja-JP" altLang="en-US" sz="2000" dirty="0" smtClean="0">
                <a:solidFill>
                  <a:srgbClr val="000000"/>
                </a:solidFill>
                <a:latin typeface="+mn-ea"/>
              </a:rPr>
              <a:t>             </a:t>
            </a:r>
            <a:r>
              <a:rPr lang="ja-JP" altLang="en-US" sz="2000" dirty="0">
                <a:solidFill>
                  <a:srgbClr val="000000"/>
                </a:solidFill>
                <a:latin typeface="+mn-ea"/>
              </a:rPr>
              <a:t>（基準例）</a:t>
            </a:r>
            <a:r>
              <a:rPr lang="ja-JP" altLang="en-US" sz="2000" dirty="0">
                <a:solidFill>
                  <a:srgbClr val="333333"/>
                </a:solidFill>
                <a:latin typeface="+mn-ea"/>
              </a:rPr>
              <a:t>「</a:t>
            </a:r>
            <a:r>
              <a:rPr lang="en-US" altLang="ja-JP" sz="2000" dirty="0">
                <a:solidFill>
                  <a:srgbClr val="333333"/>
                </a:solidFill>
                <a:latin typeface="+mn-ea"/>
              </a:rPr>
              <a:t>SIAA</a:t>
            </a:r>
            <a:r>
              <a:rPr lang="ja-JP" altLang="en-US" sz="2000" dirty="0">
                <a:solidFill>
                  <a:srgbClr val="333333"/>
                </a:solidFill>
                <a:latin typeface="+mn-ea"/>
              </a:rPr>
              <a:t>マーク」</a:t>
            </a:r>
            <a:endParaRPr lang="en-US" altLang="ja-JP" sz="2000" dirty="0">
              <a:solidFill>
                <a:srgbClr val="444444"/>
              </a:solidFill>
              <a:latin typeface="+mn-ea"/>
            </a:endParaRPr>
          </a:p>
          <a:p>
            <a:pPr marL="0" indent="0">
              <a:lnSpc>
                <a:spcPts val="1900"/>
              </a:lnSpc>
              <a:buNone/>
            </a:pPr>
            <a:r>
              <a:rPr lang="ja-JP" altLang="en-US" sz="2000" dirty="0">
                <a:solidFill>
                  <a:srgbClr val="333333"/>
                </a:solidFill>
                <a:latin typeface="+mn-ea"/>
              </a:rPr>
              <a:t>　                   　</a:t>
            </a:r>
            <a:r>
              <a:rPr lang="ja-JP" altLang="en-US" sz="2000" dirty="0" smtClean="0">
                <a:solidFill>
                  <a:srgbClr val="333333"/>
                </a:solidFill>
                <a:latin typeface="+mn-ea"/>
              </a:rPr>
              <a:t>  </a:t>
            </a:r>
            <a:r>
              <a:rPr lang="ja-JP" altLang="en-US" sz="2000" dirty="0">
                <a:solidFill>
                  <a:srgbClr val="333333"/>
                </a:solidFill>
                <a:latin typeface="+mn-ea"/>
              </a:rPr>
              <a:t>①製品の用途に合わせた持続性（耐水性・耐光性）試験後の抗菌活性値が</a:t>
            </a:r>
            <a:r>
              <a:rPr lang="en-US" altLang="ja-JP" sz="2000" dirty="0">
                <a:solidFill>
                  <a:srgbClr val="333333"/>
                </a:solidFill>
                <a:latin typeface="+mn-ea"/>
              </a:rPr>
              <a:t>2.0</a:t>
            </a:r>
            <a:r>
              <a:rPr lang="ja-JP" altLang="en-US" sz="2000" dirty="0">
                <a:solidFill>
                  <a:srgbClr val="333333"/>
                </a:solidFill>
                <a:latin typeface="+mn-ea"/>
              </a:rPr>
              <a:t>以上</a:t>
            </a:r>
            <a:endParaRPr lang="en-US" altLang="ja-JP" sz="2000" dirty="0">
              <a:solidFill>
                <a:srgbClr val="333333"/>
              </a:solidFill>
              <a:latin typeface="+mn-ea"/>
            </a:endParaRPr>
          </a:p>
          <a:p>
            <a:pPr marL="0" indent="0">
              <a:lnSpc>
                <a:spcPts val="1900"/>
              </a:lnSpc>
              <a:buNone/>
            </a:pPr>
            <a:r>
              <a:rPr lang="ja-JP" altLang="en-US" sz="2000" dirty="0">
                <a:solidFill>
                  <a:srgbClr val="333333"/>
                </a:solidFill>
                <a:latin typeface="+mn-ea"/>
              </a:rPr>
              <a:t>　                         </a:t>
            </a:r>
            <a:r>
              <a:rPr lang="ja-JP" altLang="en-US" sz="2000" dirty="0" smtClean="0">
                <a:solidFill>
                  <a:srgbClr val="333333"/>
                </a:solidFill>
                <a:latin typeface="+mn-ea"/>
              </a:rPr>
              <a:t>②</a:t>
            </a:r>
            <a:r>
              <a:rPr lang="ja-JP" altLang="en-US" sz="2000" b="1" dirty="0">
                <a:solidFill>
                  <a:srgbClr val="333333"/>
                </a:solidFill>
                <a:latin typeface="+mn-ea"/>
              </a:rPr>
              <a:t>黄色ぶどう球菌</a:t>
            </a:r>
            <a:r>
              <a:rPr lang="ja-JP" altLang="en-US" sz="2000" dirty="0">
                <a:solidFill>
                  <a:srgbClr val="333333"/>
                </a:solidFill>
                <a:latin typeface="+mn-ea"/>
              </a:rPr>
              <a:t>、</a:t>
            </a:r>
            <a:r>
              <a:rPr lang="ja-JP" altLang="en-US" sz="2000" b="1" dirty="0">
                <a:solidFill>
                  <a:srgbClr val="333333"/>
                </a:solidFill>
                <a:latin typeface="+mn-ea"/>
              </a:rPr>
              <a:t>大腸菌</a:t>
            </a:r>
            <a:r>
              <a:rPr lang="ja-JP" altLang="en-US" sz="2000" dirty="0">
                <a:solidFill>
                  <a:srgbClr val="333333"/>
                </a:solidFill>
                <a:latin typeface="+mn-ea"/>
              </a:rPr>
              <a:t>のどちらも基準を満たして</a:t>
            </a:r>
            <a:r>
              <a:rPr lang="ja-JP" altLang="en-US" sz="2000" dirty="0" smtClean="0">
                <a:solidFill>
                  <a:srgbClr val="333333"/>
                </a:solidFill>
                <a:latin typeface="+mn-ea"/>
              </a:rPr>
              <a:t>いる</a:t>
            </a:r>
            <a:r>
              <a:rPr lang="en-US" altLang="ja-JP" sz="2400" dirty="0" smtClean="0">
                <a:solidFill>
                  <a:srgbClr val="000000"/>
                </a:solidFill>
                <a:latin typeface="+mn-ea"/>
              </a:rPr>
              <a:t>  </a:t>
            </a:r>
            <a:r>
              <a:rPr lang="ja-JP" altLang="en-US" sz="2400" dirty="0" smtClean="0">
                <a:solidFill>
                  <a:srgbClr val="000000"/>
                </a:solidFill>
                <a:latin typeface="+mn-ea"/>
              </a:rPr>
              <a:t>　　</a:t>
            </a:r>
            <a:endParaRPr lang="en-US" altLang="ja-JP" sz="2000" dirty="0">
              <a:solidFill>
                <a:srgbClr val="444444"/>
              </a:solidFill>
              <a:latin typeface="+mn-ea"/>
            </a:endParaRPr>
          </a:p>
        </p:txBody>
      </p:sp>
      <p:sp>
        <p:nvSpPr>
          <p:cNvPr id="5" name="角丸四角形 4"/>
          <p:cNvSpPr/>
          <p:nvPr/>
        </p:nvSpPr>
        <p:spPr>
          <a:xfrm>
            <a:off x="7359371" y="5172375"/>
            <a:ext cx="4189546" cy="1246783"/>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黄色ブドウ球菌</a:t>
            </a:r>
            <a:r>
              <a:rPr kumimoji="1" lang="ja-JP" altLang="en-US" sz="2400" dirty="0" smtClean="0">
                <a:solidFill>
                  <a:schemeClr val="tx1"/>
                </a:solidFill>
              </a:rPr>
              <a:t>と大腸</a:t>
            </a:r>
            <a:r>
              <a:rPr kumimoji="1" lang="ja-JP" altLang="en-US" sz="2400" dirty="0">
                <a:solidFill>
                  <a:schemeClr val="tx1"/>
                </a:solidFill>
              </a:rPr>
              <a:t>菌</a:t>
            </a:r>
            <a:r>
              <a:rPr kumimoji="1" lang="ja-JP" altLang="en-US" sz="2400" dirty="0" smtClean="0">
                <a:solidFill>
                  <a:schemeClr val="tx1"/>
                </a:solidFill>
              </a:rPr>
              <a:t>は</a:t>
            </a:r>
            <a:endParaRPr kumimoji="1" lang="en-US" altLang="ja-JP" sz="2400" dirty="0" smtClean="0">
              <a:solidFill>
                <a:schemeClr val="tx1"/>
              </a:solidFill>
            </a:endParaRPr>
          </a:p>
          <a:p>
            <a:pPr algn="ctr"/>
            <a:r>
              <a:rPr kumimoji="1" lang="ja-JP" altLang="en-US" sz="2400" b="1" dirty="0" smtClean="0">
                <a:solidFill>
                  <a:schemeClr val="tx1"/>
                </a:solidFill>
              </a:rPr>
              <a:t>なく</a:t>
            </a:r>
            <a:r>
              <a:rPr kumimoji="1" lang="ja-JP" altLang="en-US" sz="2400" b="1" dirty="0">
                <a:solidFill>
                  <a:schemeClr val="tx1"/>
                </a:solidFill>
              </a:rPr>
              <a:t>なってはいない</a:t>
            </a:r>
          </a:p>
        </p:txBody>
      </p:sp>
      <p:grpSp>
        <p:nvGrpSpPr>
          <p:cNvPr id="7" name="グループ化 6"/>
          <p:cNvGrpSpPr/>
          <p:nvPr/>
        </p:nvGrpSpPr>
        <p:grpSpPr>
          <a:xfrm>
            <a:off x="0" y="4171950"/>
            <a:ext cx="2495590" cy="2837869"/>
            <a:chOff x="8963185" y="3207440"/>
            <a:chExt cx="3430368" cy="3928393"/>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2677" y="3207440"/>
              <a:ext cx="2320676" cy="3293789"/>
            </a:xfrm>
            <a:prstGeom prst="rect">
              <a:avLst/>
            </a:prstGeom>
          </p:spPr>
        </p:pic>
        <p:sp>
          <p:nvSpPr>
            <p:cNvPr id="9" name="テキスト ボックス 8"/>
            <p:cNvSpPr txBox="1"/>
            <p:nvPr/>
          </p:nvSpPr>
          <p:spPr>
            <a:xfrm>
              <a:off x="8963185" y="6157390"/>
              <a:ext cx="3430368" cy="978443"/>
            </a:xfrm>
            <a:prstGeom prst="rect">
              <a:avLst/>
            </a:prstGeom>
            <a:noFill/>
          </p:spPr>
          <p:txBody>
            <a:bodyPr wrap="square" rtlCol="0">
              <a:spAutoFit/>
            </a:bodyPr>
            <a:lstStyle/>
            <a:p>
              <a:pPr algn="ctr"/>
              <a:r>
                <a:rPr kumimoji="1" lang="ja-JP" altLang="en-US" sz="1200" dirty="0" smtClean="0"/>
                <a:t>西区のマスコットキャラクター</a:t>
              </a:r>
              <a:endParaRPr kumimoji="1" lang="en-US" altLang="ja-JP" sz="1200" dirty="0" smtClean="0"/>
            </a:p>
            <a:p>
              <a:pPr algn="ctr"/>
              <a:r>
                <a:rPr kumimoji="1" lang="ja-JP" altLang="en-US" sz="1200" dirty="0" smtClean="0"/>
                <a:t>「にしまろちゃん」</a:t>
              </a:r>
              <a:endParaRPr kumimoji="1" lang="ja-JP" altLang="en-US" sz="1200" dirty="0"/>
            </a:p>
          </p:txBody>
        </p:sp>
      </p:grpSp>
      <p:sp>
        <p:nvSpPr>
          <p:cNvPr id="10" name="角丸四角形吹き出し 9"/>
          <p:cNvSpPr/>
          <p:nvPr/>
        </p:nvSpPr>
        <p:spPr>
          <a:xfrm>
            <a:off x="2638955" y="5040153"/>
            <a:ext cx="4356686" cy="1511228"/>
          </a:xfrm>
          <a:prstGeom prst="wedgeRoundRectCallout">
            <a:avLst>
              <a:gd name="adj1" fmla="val -67675"/>
              <a:gd name="adj2" fmla="val -30270"/>
              <a:gd name="adj3" fmla="val 16667"/>
            </a:avLst>
          </a:prstGeom>
          <a:solidFill>
            <a:srgbClr val="FEDEF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新型コロナウイルスや</a:t>
            </a:r>
            <a:endParaRPr lang="en-US" altLang="ja-JP" sz="2800" dirty="0">
              <a:solidFill>
                <a:schemeClr val="tx1"/>
              </a:solidFill>
            </a:endParaRPr>
          </a:p>
          <a:p>
            <a:pPr algn="ctr"/>
            <a:r>
              <a:rPr lang="ja-JP" altLang="en-US" sz="2800" dirty="0">
                <a:solidFill>
                  <a:schemeClr val="tx1"/>
                </a:solidFill>
              </a:rPr>
              <a:t>ノロウイルスなどに</a:t>
            </a:r>
            <a:endParaRPr lang="en-US" altLang="ja-JP" sz="2800" dirty="0">
              <a:solidFill>
                <a:schemeClr val="tx1"/>
              </a:solidFill>
            </a:endParaRPr>
          </a:p>
          <a:p>
            <a:pPr algn="ctr"/>
            <a:r>
              <a:rPr lang="ja-JP" altLang="en-US" sz="2800" dirty="0">
                <a:solidFill>
                  <a:schemeClr val="tx1"/>
                </a:solidFill>
              </a:rPr>
              <a:t>効果があるかは判らない</a:t>
            </a:r>
            <a:endParaRPr kumimoji="1" lang="ja-JP" altLang="en-US" sz="2800" dirty="0">
              <a:solidFill>
                <a:schemeClr val="tx1"/>
              </a:solidFill>
            </a:endParaRPr>
          </a:p>
        </p:txBody>
      </p:sp>
      <p:sp>
        <p:nvSpPr>
          <p:cNvPr id="4" name="スライド番号プレースホルダー 3"/>
          <p:cNvSpPr>
            <a:spLocks noGrp="1"/>
          </p:cNvSpPr>
          <p:nvPr>
            <p:ph type="sldNum" sz="quarter" idx="12"/>
          </p:nvPr>
        </p:nvSpPr>
        <p:spPr/>
        <p:txBody>
          <a:bodyPr/>
          <a:lstStyle/>
          <a:p>
            <a:fld id="{A7EDB482-4382-4475-B75D-DF789ADAAD67}" type="slidenum">
              <a:rPr kumimoji="1" lang="ja-JP" altLang="en-US" smtClean="0"/>
              <a:t>11</a:t>
            </a:fld>
            <a:endParaRPr kumimoji="1" lang="ja-JP" altLang="en-US"/>
          </a:p>
        </p:txBody>
      </p:sp>
    </p:spTree>
    <p:extLst>
      <p:ext uri="{BB962C8B-B14F-4D97-AF65-F5344CB8AC3E}">
        <p14:creationId xmlns:p14="http://schemas.microsoft.com/office/powerpoint/2010/main" val="228507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FB2D33-E7F4-4CEF-B83F-730418BD50B2}"/>
              </a:ext>
            </a:extLst>
          </p:cNvPr>
          <p:cNvSpPr>
            <a:spLocks noGrp="1"/>
          </p:cNvSpPr>
          <p:nvPr>
            <p:ph type="title"/>
          </p:nvPr>
        </p:nvSpPr>
        <p:spPr>
          <a:xfrm>
            <a:off x="2259654" y="291312"/>
            <a:ext cx="8963814" cy="514841"/>
          </a:xfrm>
        </p:spPr>
        <p:txBody>
          <a:bodyPr>
            <a:normAutofit fontScale="90000"/>
          </a:bodyPr>
          <a:lstStyle/>
          <a:p>
            <a:r>
              <a:rPr kumimoji="1" lang="ja-JP" altLang="en-US" dirty="0"/>
              <a:t>「細菌」と「ウイルス」のちがい</a:t>
            </a:r>
          </a:p>
        </p:txBody>
      </p:sp>
      <p:sp>
        <p:nvSpPr>
          <p:cNvPr id="3" name="コンテンツ プレースホルダー 2">
            <a:extLst>
              <a:ext uri="{FF2B5EF4-FFF2-40B4-BE49-F238E27FC236}">
                <a16:creationId xmlns:a16="http://schemas.microsoft.com/office/drawing/2014/main" id="{6C55A888-F75A-4483-A786-4D95F748555F}"/>
              </a:ext>
            </a:extLst>
          </p:cNvPr>
          <p:cNvSpPr>
            <a:spLocks noGrp="1"/>
          </p:cNvSpPr>
          <p:nvPr>
            <p:ph idx="1"/>
          </p:nvPr>
        </p:nvSpPr>
        <p:spPr>
          <a:xfrm>
            <a:off x="472611" y="1149927"/>
            <a:ext cx="11342669" cy="5708073"/>
          </a:xfrm>
        </p:spPr>
        <p:txBody>
          <a:bodyPr>
            <a:normAutofit/>
          </a:bodyPr>
          <a:lstStyle/>
          <a:p>
            <a:pPr marL="0" indent="0">
              <a:buNone/>
            </a:pPr>
            <a:r>
              <a:rPr lang="ja-JP" altLang="en-US" dirty="0" smtClean="0"/>
              <a:t>「</a:t>
            </a:r>
            <a:r>
              <a:rPr lang="ja-JP" altLang="en-US" dirty="0"/>
              <a:t>細菌」は生物、ウイルスは生物とは言いきれない</a:t>
            </a:r>
            <a:endParaRPr lang="en-US" altLang="ja-JP" dirty="0"/>
          </a:p>
          <a:p>
            <a:pPr marL="0" indent="0">
              <a:lnSpc>
                <a:spcPts val="2100"/>
              </a:lnSpc>
              <a:buNone/>
            </a:pPr>
            <a:r>
              <a:rPr lang="ja-JP" altLang="en-US" b="0" i="0" dirty="0">
                <a:solidFill>
                  <a:srgbClr val="000000"/>
                </a:solidFill>
                <a:effectLst/>
                <a:latin typeface="Segoe UI" panose="020B0502040204020203" pitchFamily="34" charset="0"/>
              </a:rPr>
              <a:t>　　</a:t>
            </a:r>
            <a:r>
              <a:rPr lang="ja-JP" altLang="en-US" sz="2400" b="0" i="0" dirty="0">
                <a:solidFill>
                  <a:srgbClr val="000000"/>
                </a:solidFill>
                <a:effectLst/>
                <a:latin typeface="Segoe UI" panose="020B0502040204020203" pitchFamily="34" charset="0"/>
              </a:rPr>
              <a:t>生物の</a:t>
            </a:r>
            <a:r>
              <a:rPr lang="ja-JP" altLang="en-US" sz="2400" b="0" i="0" dirty="0" smtClean="0">
                <a:solidFill>
                  <a:srgbClr val="000000"/>
                </a:solidFill>
                <a:effectLst/>
                <a:latin typeface="Segoe UI" panose="020B0502040204020203" pitchFamily="34" charset="0"/>
              </a:rPr>
              <a:t>条件の</a:t>
            </a:r>
            <a:r>
              <a:rPr lang="ja-JP" altLang="en-US" sz="2400" dirty="0">
                <a:solidFill>
                  <a:srgbClr val="000000"/>
                </a:solidFill>
                <a:latin typeface="Segoe UI" panose="020B0502040204020203" pitchFamily="34" charset="0"/>
              </a:rPr>
              <a:t>「</a:t>
            </a:r>
            <a:r>
              <a:rPr lang="ja-JP" altLang="en-US" sz="2400" b="0" i="0" dirty="0" smtClean="0">
                <a:solidFill>
                  <a:srgbClr val="000000"/>
                </a:solidFill>
                <a:effectLst/>
                <a:latin typeface="Segoe UI" panose="020B0502040204020203" pitchFamily="34" charset="0"/>
              </a:rPr>
              <a:t>エネルギー</a:t>
            </a:r>
            <a:r>
              <a:rPr lang="ja-JP" altLang="en-US" sz="2400" b="0" i="0" dirty="0">
                <a:solidFill>
                  <a:srgbClr val="000000"/>
                </a:solidFill>
                <a:effectLst/>
                <a:latin typeface="Segoe UI" panose="020B0502040204020203" pitchFamily="34" charset="0"/>
              </a:rPr>
              <a:t>を使って生命の維持活動する（代謝</a:t>
            </a:r>
            <a:r>
              <a:rPr lang="ja-JP" altLang="en-US" sz="2400" b="0" i="0" dirty="0" smtClean="0">
                <a:solidFill>
                  <a:srgbClr val="000000"/>
                </a:solidFill>
                <a:effectLst/>
                <a:latin typeface="Segoe UI" panose="020B0502040204020203" pitchFamily="34" charset="0"/>
              </a:rPr>
              <a:t>）」を</a:t>
            </a:r>
            <a:endParaRPr lang="en-US" altLang="ja-JP" sz="2400" b="0" i="0" dirty="0" smtClean="0">
              <a:solidFill>
                <a:srgbClr val="000000"/>
              </a:solidFill>
              <a:effectLst/>
              <a:latin typeface="Segoe UI" panose="020B0502040204020203" pitchFamily="34" charset="0"/>
            </a:endParaRPr>
          </a:p>
          <a:p>
            <a:pPr marL="0" indent="0">
              <a:lnSpc>
                <a:spcPts val="2100"/>
              </a:lnSpc>
              <a:buNone/>
            </a:pPr>
            <a:r>
              <a:rPr lang="ja-JP" altLang="en-US" sz="2400" dirty="0">
                <a:solidFill>
                  <a:srgbClr val="000000"/>
                </a:solidFill>
                <a:latin typeface="Segoe UI" panose="020B0502040204020203" pitchFamily="34" charset="0"/>
              </a:rPr>
              <a:t>　</a:t>
            </a:r>
            <a:r>
              <a:rPr lang="ja-JP" altLang="en-US" sz="2400" dirty="0" smtClean="0">
                <a:solidFill>
                  <a:srgbClr val="000000"/>
                </a:solidFill>
                <a:latin typeface="Segoe UI" panose="020B0502040204020203" pitchFamily="34" charset="0"/>
              </a:rPr>
              <a:t>　</a:t>
            </a:r>
            <a:r>
              <a:rPr lang="ja-JP" altLang="en-US" sz="2400" b="0" i="0" dirty="0" smtClean="0">
                <a:solidFill>
                  <a:srgbClr val="000000"/>
                </a:solidFill>
                <a:effectLst/>
                <a:latin typeface="Segoe UI" panose="020B0502040204020203" pitchFamily="34" charset="0"/>
              </a:rPr>
              <a:t>していないため</a:t>
            </a:r>
            <a:r>
              <a:rPr lang="ja-JP" altLang="en-US" sz="2400" b="0" i="0" dirty="0">
                <a:solidFill>
                  <a:srgbClr val="000000"/>
                </a:solidFill>
                <a:effectLst/>
                <a:latin typeface="Segoe UI" panose="020B0502040204020203" pitchFamily="34" charset="0"/>
              </a:rPr>
              <a:t>　</a:t>
            </a:r>
            <a:endParaRPr lang="en-US" altLang="ja-JP" sz="2400" b="0" i="0" dirty="0">
              <a:solidFill>
                <a:srgbClr val="000000"/>
              </a:solidFill>
              <a:effectLst/>
              <a:latin typeface="Segoe UI" panose="020B0502040204020203" pitchFamily="34" charset="0"/>
            </a:endParaRPr>
          </a:p>
          <a:p>
            <a:pPr marL="0" indent="0">
              <a:buNone/>
            </a:pPr>
            <a:r>
              <a:rPr lang="ja-JP" altLang="en-US" dirty="0">
                <a:solidFill>
                  <a:srgbClr val="000000"/>
                </a:solidFill>
                <a:latin typeface="Segoe UI" panose="020B0502040204020203" pitchFamily="34" charset="0"/>
              </a:rPr>
              <a:t>　　</a:t>
            </a:r>
            <a:endParaRPr lang="en-US" altLang="ja-JP" dirty="0" smtClean="0">
              <a:solidFill>
                <a:srgbClr val="000000"/>
              </a:solidFill>
              <a:latin typeface="Segoe UI" panose="020B0502040204020203" pitchFamily="34" charset="0"/>
            </a:endParaRPr>
          </a:p>
          <a:p>
            <a:pPr marL="0" indent="0">
              <a:buNone/>
            </a:pPr>
            <a:endParaRPr kumimoji="1" lang="en-US" altLang="ja-JP" dirty="0"/>
          </a:p>
          <a:p>
            <a:pPr marL="0" indent="0">
              <a:buNone/>
            </a:pPr>
            <a:r>
              <a:rPr lang="ja-JP" altLang="en-US" dirty="0"/>
              <a:t>　</a:t>
            </a:r>
            <a:r>
              <a:rPr lang="ja-JP" altLang="en-US" b="0" i="0" dirty="0">
                <a:solidFill>
                  <a:srgbClr val="4C4C4C"/>
                </a:solidFill>
                <a:effectLst/>
                <a:latin typeface="ヒラギノ角ゴ Pro W3"/>
              </a:rPr>
              <a:t>　</a:t>
            </a:r>
            <a:r>
              <a:rPr lang="ja-JP" altLang="en-US" sz="1600" b="0" i="0" dirty="0">
                <a:solidFill>
                  <a:srgbClr val="4C4C4C"/>
                </a:solidFill>
                <a:effectLst/>
                <a:latin typeface="ヒラギノ角ゴ Pro W3"/>
              </a:rPr>
              <a:t>　</a:t>
            </a:r>
            <a:r>
              <a:rPr kumimoji="1" lang="ja-JP" altLang="en-US" sz="1800" dirty="0" smtClean="0">
                <a:solidFill>
                  <a:srgbClr val="4C4C4C"/>
                </a:solidFill>
                <a:latin typeface="ヒラギノ角ゴ Pro W3"/>
              </a:rPr>
              <a:t>　　　　　　　</a:t>
            </a:r>
            <a:endParaRPr kumimoji="1" lang="en-US" altLang="ja-JP" sz="1800" dirty="0" smtClean="0">
              <a:solidFill>
                <a:srgbClr val="4C4C4C"/>
              </a:solidFill>
              <a:latin typeface="ヒラギノ角ゴ Pro W3"/>
            </a:endParaRPr>
          </a:p>
          <a:p>
            <a:pPr marL="0" indent="0">
              <a:buNone/>
            </a:pPr>
            <a:r>
              <a:rPr kumimoji="1" lang="ja-JP" altLang="en-US" sz="1800" dirty="0" smtClean="0">
                <a:solidFill>
                  <a:srgbClr val="4C4C4C"/>
                </a:solidFill>
                <a:latin typeface="ヒラギノ角ゴ Pro W3"/>
              </a:rPr>
              <a:t>　　　　　　　　　　　　　　　　　　　　　　</a:t>
            </a:r>
            <a:endParaRPr lang="en-US" altLang="ja-JP"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361" y="3815448"/>
            <a:ext cx="2037849" cy="2045025"/>
          </a:xfrm>
          <a:prstGeom prst="rect">
            <a:avLst/>
          </a:prstGeom>
        </p:spPr>
      </p:pic>
      <p:sp>
        <p:nvSpPr>
          <p:cNvPr id="6" name="正方形/長方形 5"/>
          <p:cNvSpPr/>
          <p:nvPr/>
        </p:nvSpPr>
        <p:spPr>
          <a:xfrm>
            <a:off x="6990840" y="5860473"/>
            <a:ext cx="5201160" cy="803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4C4C4C"/>
                </a:solidFill>
                <a:latin typeface="ヒラギノ角ゴ Pro W3"/>
              </a:rPr>
              <a:t> </a:t>
            </a:r>
            <a:r>
              <a:rPr lang="ja-JP" altLang="en-US" sz="2800" dirty="0" smtClean="0">
                <a:solidFill>
                  <a:srgbClr val="4C4C4C"/>
                </a:solidFill>
                <a:latin typeface="ヒラギノ角ゴ Pro W3"/>
              </a:rPr>
              <a:t>ウイルス</a:t>
            </a:r>
            <a:endParaRPr lang="en-US" altLang="ja-JP" sz="2800" dirty="0" smtClean="0">
              <a:solidFill>
                <a:srgbClr val="4C4C4C"/>
              </a:solidFill>
              <a:latin typeface="ヒラギノ角ゴ Pro W3"/>
            </a:endParaRPr>
          </a:p>
          <a:p>
            <a:pPr algn="ctr"/>
            <a:r>
              <a:rPr lang="en-US" altLang="ja-JP" dirty="0" smtClean="0">
                <a:solidFill>
                  <a:srgbClr val="4C4C4C"/>
                </a:solidFill>
                <a:latin typeface="ヒラギノ角ゴ Pro W3"/>
              </a:rPr>
              <a:t>μ</a:t>
            </a:r>
            <a:r>
              <a:rPr lang="ja-JP" altLang="en-US" dirty="0" err="1">
                <a:solidFill>
                  <a:srgbClr val="4C4C4C"/>
                </a:solidFill>
                <a:latin typeface="ヒラギノ角ゴ Pro W3"/>
              </a:rPr>
              <a:t>ｍ</a:t>
            </a:r>
            <a:r>
              <a:rPr lang="ja-JP" altLang="en-US" dirty="0">
                <a:solidFill>
                  <a:srgbClr val="4C4C4C"/>
                </a:solidFill>
                <a:latin typeface="ヒラギノ角ゴ Pro W3"/>
              </a:rPr>
              <a:t>の更に</a:t>
            </a:r>
            <a:r>
              <a:rPr lang="en-US" altLang="ja-JP" dirty="0">
                <a:solidFill>
                  <a:srgbClr val="4C4C4C"/>
                </a:solidFill>
                <a:latin typeface="ヒラギノ角ゴ Pro W3"/>
              </a:rPr>
              <a:t>1/1000</a:t>
            </a:r>
            <a:r>
              <a:rPr lang="ja-JP" altLang="en-US" dirty="0">
                <a:solidFill>
                  <a:srgbClr val="4C4C4C"/>
                </a:solidFill>
                <a:latin typeface="ヒラギノ角ゴ Pro W3"/>
              </a:rPr>
              <a:t>の単位</a:t>
            </a:r>
            <a:r>
              <a:rPr lang="en-US" altLang="ja-JP" dirty="0">
                <a:solidFill>
                  <a:srgbClr val="4C4C4C"/>
                </a:solidFill>
                <a:latin typeface="ヒラギノ角ゴ Pro W3"/>
              </a:rPr>
              <a:t>【nm</a:t>
            </a:r>
            <a:r>
              <a:rPr lang="en-US" altLang="ja-JP" sz="1200" dirty="0">
                <a:solidFill>
                  <a:srgbClr val="4C4C4C"/>
                </a:solidFill>
                <a:latin typeface="ヒラギノ角ゴ Pro W3"/>
              </a:rPr>
              <a:t>(</a:t>
            </a:r>
            <a:r>
              <a:rPr lang="ja-JP" altLang="en-US" sz="1200" dirty="0">
                <a:solidFill>
                  <a:srgbClr val="4C4C4C"/>
                </a:solidFill>
                <a:latin typeface="ヒラギノ角ゴ Pro W3"/>
              </a:rPr>
              <a:t>ナノメートル</a:t>
            </a:r>
            <a:r>
              <a:rPr lang="en-US" altLang="ja-JP" sz="1200" dirty="0" smtClean="0">
                <a:solidFill>
                  <a:srgbClr val="4C4C4C"/>
                </a:solidFill>
                <a:latin typeface="ヒラギノ角ゴ Pro W3"/>
              </a:rPr>
              <a:t>)</a:t>
            </a:r>
            <a:r>
              <a:rPr lang="en-US" altLang="ja-JP" dirty="0" smtClean="0">
                <a:solidFill>
                  <a:srgbClr val="4C4C4C"/>
                </a:solidFill>
                <a:latin typeface="ヒラギノ角ゴ Pro W3"/>
              </a:rPr>
              <a:t>】</a:t>
            </a:r>
            <a:endParaRPr lang="en-US" altLang="ja-JP"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14" y="3039776"/>
            <a:ext cx="5564094" cy="3305054"/>
          </a:xfrm>
          <a:prstGeom prst="rect">
            <a:avLst/>
          </a:prstGeom>
        </p:spPr>
      </p:pic>
      <p:sp>
        <p:nvSpPr>
          <p:cNvPr id="8" name="正方形/長方形 7"/>
          <p:cNvSpPr/>
          <p:nvPr/>
        </p:nvSpPr>
        <p:spPr>
          <a:xfrm>
            <a:off x="-134959" y="2808503"/>
            <a:ext cx="4140953" cy="462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rPr>
              <a:t>抗生剤が効く</a:t>
            </a:r>
            <a:endParaRPr kumimoji="1" lang="ja-JP" altLang="en-US" sz="3600" b="1" dirty="0">
              <a:solidFill>
                <a:schemeClr val="tx1"/>
              </a:solidFill>
            </a:endParaRPr>
          </a:p>
        </p:txBody>
      </p:sp>
      <p:sp>
        <p:nvSpPr>
          <p:cNvPr id="9" name="正方形/長方形 8"/>
          <p:cNvSpPr/>
          <p:nvPr/>
        </p:nvSpPr>
        <p:spPr>
          <a:xfrm>
            <a:off x="7799774" y="2713002"/>
            <a:ext cx="3923022" cy="908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rPr>
              <a:t>抗生剤は効かない</a:t>
            </a:r>
            <a:endParaRPr kumimoji="1" lang="en-US" altLang="ja-JP" sz="3600" b="1" dirty="0" smtClean="0">
              <a:solidFill>
                <a:schemeClr val="tx1"/>
              </a:solidFill>
            </a:endParaRPr>
          </a:p>
          <a:p>
            <a:pPr algn="ctr"/>
            <a:r>
              <a:rPr lang="ja-JP" altLang="en-US" sz="2000" dirty="0" smtClean="0">
                <a:solidFill>
                  <a:schemeClr val="tx1"/>
                </a:solidFill>
              </a:rPr>
              <a:t>ウイルスには細胞壁がないので</a:t>
            </a:r>
            <a:endParaRPr kumimoji="1" lang="ja-JP" altLang="en-US" sz="2000" dirty="0">
              <a:solidFill>
                <a:schemeClr val="tx1"/>
              </a:solidFill>
            </a:endParaRPr>
          </a:p>
        </p:txBody>
      </p:sp>
      <p:sp>
        <p:nvSpPr>
          <p:cNvPr id="10" name="正方形/長方形 9"/>
          <p:cNvSpPr/>
          <p:nvPr/>
        </p:nvSpPr>
        <p:spPr>
          <a:xfrm>
            <a:off x="659101" y="5893813"/>
            <a:ext cx="5484844" cy="803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細菌</a:t>
            </a:r>
            <a:endParaRPr kumimoji="1" lang="en-US" altLang="ja-JP" sz="3200" dirty="0" smtClean="0">
              <a:solidFill>
                <a:schemeClr val="tx1"/>
              </a:solidFill>
            </a:endParaRPr>
          </a:p>
          <a:p>
            <a:pPr algn="ctr"/>
            <a:r>
              <a:rPr lang="ja-JP" altLang="en-US" dirty="0" smtClean="0">
                <a:solidFill>
                  <a:schemeClr val="tx1"/>
                </a:solidFill>
                <a:latin typeface="ヒラギノ角ゴ Pro W3"/>
              </a:rPr>
              <a:t>１ｍｍ</a:t>
            </a:r>
            <a:r>
              <a:rPr lang="ja-JP" altLang="en-US" dirty="0">
                <a:solidFill>
                  <a:schemeClr val="tx1"/>
                </a:solidFill>
                <a:latin typeface="ヒラギノ角ゴ Pro W3"/>
              </a:rPr>
              <a:t>の</a:t>
            </a:r>
            <a:r>
              <a:rPr lang="en-US" altLang="ja-JP" dirty="0">
                <a:solidFill>
                  <a:schemeClr val="tx1"/>
                </a:solidFill>
                <a:latin typeface="ヒラギノ角ゴ Pro W3"/>
              </a:rPr>
              <a:t>1/1000</a:t>
            </a:r>
            <a:r>
              <a:rPr lang="ja-JP" altLang="en-US" dirty="0">
                <a:solidFill>
                  <a:schemeClr val="tx1"/>
                </a:solidFill>
                <a:latin typeface="ヒラギノ角ゴ Pro W3"/>
              </a:rPr>
              <a:t>の単位</a:t>
            </a:r>
            <a:r>
              <a:rPr lang="en-US" altLang="ja-JP" dirty="0">
                <a:solidFill>
                  <a:schemeClr val="tx1"/>
                </a:solidFill>
                <a:latin typeface="ヒラギノ角ゴ Pro W3"/>
              </a:rPr>
              <a:t>【μ</a:t>
            </a:r>
            <a:r>
              <a:rPr lang="ja-JP" altLang="en-US" dirty="0">
                <a:solidFill>
                  <a:schemeClr val="tx1"/>
                </a:solidFill>
                <a:latin typeface="ヒラギノ角ゴ Pro W3"/>
              </a:rPr>
              <a:t>ｍ</a:t>
            </a:r>
            <a:r>
              <a:rPr lang="ja-JP" altLang="en-US" sz="1400" dirty="0">
                <a:solidFill>
                  <a:schemeClr val="tx1"/>
                </a:solidFill>
                <a:latin typeface="ヒラギノ角ゴ Pro W3"/>
              </a:rPr>
              <a:t>（マイクロメートル</a:t>
            </a:r>
            <a:r>
              <a:rPr lang="en-US" altLang="ja-JP" sz="1400" dirty="0">
                <a:solidFill>
                  <a:schemeClr val="tx1"/>
                </a:solidFill>
                <a:latin typeface="ヒラギノ角ゴ Pro W3"/>
              </a:rPr>
              <a:t>)】</a:t>
            </a:r>
            <a:endParaRPr kumimoji="1" lang="ja-JP" altLang="en-US" sz="1400" dirty="0">
              <a:solidFill>
                <a:schemeClr val="tx1"/>
              </a:solidFill>
            </a:endParaRPr>
          </a:p>
        </p:txBody>
      </p:sp>
      <p:cxnSp>
        <p:nvCxnSpPr>
          <p:cNvPr id="12" name="直線矢印コネクタ 11"/>
          <p:cNvCxnSpPr/>
          <p:nvPr/>
        </p:nvCxnSpPr>
        <p:spPr>
          <a:xfrm flipH="1">
            <a:off x="3655771" y="3622964"/>
            <a:ext cx="1052945" cy="512617"/>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4375366" y="3239371"/>
            <a:ext cx="2574013" cy="122742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細胞壁を</a:t>
            </a:r>
            <a:endParaRPr lang="en-US" altLang="ja-JP" sz="2400" dirty="0" smtClean="0">
              <a:solidFill>
                <a:schemeClr val="tx1"/>
              </a:solidFill>
            </a:endParaRPr>
          </a:p>
          <a:p>
            <a:r>
              <a:rPr lang="ja-JP" altLang="en-US" sz="2400" dirty="0" smtClean="0">
                <a:solidFill>
                  <a:schemeClr val="tx1"/>
                </a:solidFill>
              </a:rPr>
              <a:t>抗生剤が攻撃</a:t>
            </a:r>
            <a:endParaRPr lang="en-US" altLang="ja-JP" sz="2400" dirty="0" smtClean="0">
              <a:solidFill>
                <a:schemeClr val="tx1"/>
              </a:solidFill>
            </a:endParaRPr>
          </a:p>
          <a:p>
            <a:r>
              <a:rPr lang="en-US" altLang="ja-JP" dirty="0" smtClean="0">
                <a:solidFill>
                  <a:schemeClr val="tx1"/>
                </a:solidFill>
              </a:rPr>
              <a:t>(</a:t>
            </a:r>
            <a:r>
              <a:rPr lang="ja-JP" altLang="en-US" dirty="0" smtClean="0">
                <a:solidFill>
                  <a:schemeClr val="tx1"/>
                </a:solidFill>
              </a:rPr>
              <a:t>細胞壁の合成阻害）</a:t>
            </a:r>
            <a:endParaRPr kumimoji="1" lang="ja-JP" altLang="en-US" dirty="0">
              <a:solidFill>
                <a:schemeClr val="tx1"/>
              </a:solidFill>
            </a:endParaRPr>
          </a:p>
        </p:txBody>
      </p:sp>
      <p:sp>
        <p:nvSpPr>
          <p:cNvPr id="5" name="楕円 4"/>
          <p:cNvSpPr/>
          <p:nvPr/>
        </p:nvSpPr>
        <p:spPr>
          <a:xfrm>
            <a:off x="472611" y="89864"/>
            <a:ext cx="1885592" cy="8673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t>参考</a:t>
            </a:r>
            <a:endParaRPr kumimoji="1" lang="ja-JP" altLang="en-US" sz="4000" dirty="0"/>
          </a:p>
        </p:txBody>
      </p:sp>
      <p:sp>
        <p:nvSpPr>
          <p:cNvPr id="11" name="スライド番号プレースホルダー 10"/>
          <p:cNvSpPr>
            <a:spLocks noGrp="1"/>
          </p:cNvSpPr>
          <p:nvPr>
            <p:ph type="sldNum" sz="quarter" idx="12"/>
          </p:nvPr>
        </p:nvSpPr>
        <p:spPr/>
        <p:txBody>
          <a:bodyPr/>
          <a:lstStyle/>
          <a:p>
            <a:fld id="{A7EDB482-4382-4475-B75D-DF789ADAAD67}" type="slidenum">
              <a:rPr kumimoji="1" lang="ja-JP" altLang="en-US" smtClean="0"/>
              <a:t>12</a:t>
            </a:fld>
            <a:endParaRPr kumimoji="1" lang="ja-JP" altLang="en-US"/>
          </a:p>
        </p:txBody>
      </p:sp>
    </p:spTree>
    <p:extLst>
      <p:ext uri="{BB962C8B-B14F-4D97-AF65-F5344CB8AC3E}">
        <p14:creationId xmlns:p14="http://schemas.microsoft.com/office/powerpoint/2010/main" val="174754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392835"/>
            <a:ext cx="7599218" cy="923348"/>
          </a:xfrm>
        </p:spPr>
        <p:txBody>
          <a:bodyPr/>
          <a:lstStyle/>
          <a:p>
            <a:r>
              <a:rPr kumimoji="1" lang="ja-JP" altLang="en-US" dirty="0"/>
              <a:t>「消毒」とは何でしょうか？</a:t>
            </a:r>
          </a:p>
        </p:txBody>
      </p:sp>
      <p:sp>
        <p:nvSpPr>
          <p:cNvPr id="3" name="コンテンツ プレースホルダー 2"/>
          <p:cNvSpPr>
            <a:spLocks noGrp="1"/>
          </p:cNvSpPr>
          <p:nvPr>
            <p:ph idx="1"/>
          </p:nvPr>
        </p:nvSpPr>
        <p:spPr>
          <a:xfrm>
            <a:off x="457201" y="1510302"/>
            <a:ext cx="11402290" cy="5042898"/>
          </a:xfrm>
        </p:spPr>
        <p:txBody>
          <a:bodyPr>
            <a:normAutofit fontScale="92500"/>
          </a:bodyPr>
          <a:lstStyle/>
          <a:p>
            <a:pPr marL="0" indent="0">
              <a:buNone/>
            </a:pPr>
            <a:r>
              <a:rPr lang="ja-JP" altLang="ja-JP" sz="3000" dirty="0"/>
              <a:t>病原性微生物を、害の無い程度まで減らしたり、あるいは感染力を</a:t>
            </a:r>
            <a:endParaRPr lang="en-US" altLang="ja-JP" sz="3000" dirty="0"/>
          </a:p>
          <a:p>
            <a:pPr marL="0" indent="0">
              <a:buNone/>
            </a:pPr>
            <a:r>
              <a:rPr lang="ja-JP" altLang="ja-JP" sz="3000" dirty="0"/>
              <a:t>失わせたりして、</a:t>
            </a:r>
            <a:r>
              <a:rPr lang="ja-JP" altLang="ja-JP" sz="3000" b="1" dirty="0"/>
              <a:t>毒性を無力化</a:t>
            </a:r>
            <a:r>
              <a:rPr lang="ja-JP" altLang="ja-JP" sz="3000" dirty="0"/>
              <a:t>させること</a:t>
            </a:r>
            <a:endParaRPr lang="en-US" altLang="ja-JP" sz="3000" dirty="0"/>
          </a:p>
          <a:p>
            <a:pPr marL="0" indent="0">
              <a:buNone/>
            </a:pPr>
            <a:r>
              <a:rPr lang="ja-JP" altLang="en-US" dirty="0"/>
              <a:t>　</a:t>
            </a:r>
            <a:r>
              <a:rPr lang="en-US" altLang="ja-JP" dirty="0"/>
              <a:t>※</a:t>
            </a:r>
            <a:r>
              <a:rPr lang="ja-JP" altLang="ja-JP" dirty="0"/>
              <a:t>対象物に存在している微生物をすべて殺滅・除去するものではな</a:t>
            </a:r>
            <a:r>
              <a:rPr lang="ja-JP" altLang="en-US" dirty="0"/>
              <a:t>い</a:t>
            </a:r>
            <a:endParaRPr lang="en-US" altLang="ja-JP" dirty="0"/>
          </a:p>
          <a:p>
            <a:pPr marL="0" indent="0">
              <a:buNone/>
            </a:pPr>
            <a:endParaRPr lang="en-US" altLang="ja-JP" dirty="0"/>
          </a:p>
          <a:p>
            <a:pPr marL="0" indent="0">
              <a:buNone/>
            </a:pPr>
            <a:r>
              <a:rPr lang="ja-JP" altLang="en-US" sz="3500" dirty="0"/>
              <a:t>病原性微生物の種類によって、</a:t>
            </a:r>
            <a:r>
              <a:rPr lang="ja-JP" altLang="en-US" sz="3500" b="1" dirty="0"/>
              <a:t>効果のある薬品や濃度が</a:t>
            </a:r>
            <a:r>
              <a:rPr lang="ja-JP" altLang="en-US" sz="3500" b="1" dirty="0" smtClean="0"/>
              <a:t>違う</a:t>
            </a:r>
            <a:endParaRPr lang="en-US" altLang="ja-JP" sz="3500" b="1" dirty="0" smtClean="0"/>
          </a:p>
          <a:p>
            <a:pPr marL="0" indent="0">
              <a:buNone/>
            </a:pPr>
            <a:endParaRPr lang="en-US" altLang="ja-JP" sz="3500" dirty="0"/>
          </a:p>
          <a:p>
            <a:pPr marL="0" indent="0">
              <a:buNone/>
            </a:pPr>
            <a:r>
              <a:rPr kumimoji="1" lang="ja-JP" altLang="en-US" dirty="0"/>
              <a:t>（例</a:t>
            </a:r>
            <a:r>
              <a:rPr kumimoji="1" lang="ja-JP" altLang="en-US" dirty="0" smtClean="0"/>
              <a:t>）</a:t>
            </a:r>
            <a:r>
              <a:rPr lang="ja-JP" altLang="en-US" dirty="0" smtClean="0"/>
              <a:t>新型</a:t>
            </a:r>
            <a:r>
              <a:rPr lang="ja-JP" altLang="en-US" dirty="0"/>
              <a:t>コロナウイルス　：　アルコール　</a:t>
            </a:r>
            <a:r>
              <a:rPr lang="en-US" altLang="ja-JP" dirty="0"/>
              <a:t>70</a:t>
            </a:r>
            <a:r>
              <a:rPr lang="ja-JP" altLang="en-US" dirty="0"/>
              <a:t>～</a:t>
            </a:r>
            <a:r>
              <a:rPr lang="en-US" altLang="ja-JP" dirty="0"/>
              <a:t>85</a:t>
            </a:r>
            <a:r>
              <a:rPr lang="ja-JP" altLang="en-US" dirty="0"/>
              <a:t>％</a:t>
            </a:r>
            <a:endParaRPr lang="en-US" altLang="ja-JP" dirty="0"/>
          </a:p>
          <a:p>
            <a:pPr marL="0" indent="0">
              <a:buNone/>
            </a:pPr>
            <a:r>
              <a:rPr kumimoji="1" lang="ja-JP" altLang="en-US" dirty="0"/>
              <a:t>　　　ノロウイルス　：　次亜塩素酸ナトリウム　</a:t>
            </a:r>
            <a:r>
              <a:rPr kumimoji="1" lang="en-US" altLang="ja-JP" dirty="0"/>
              <a:t>0.1%</a:t>
            </a:r>
            <a:r>
              <a:rPr kumimoji="1" lang="ja-JP" altLang="en-US" dirty="0"/>
              <a:t>（嘔吐物）</a:t>
            </a:r>
            <a:endParaRPr kumimoji="1" lang="en-US" altLang="ja-JP" dirty="0"/>
          </a:p>
          <a:p>
            <a:pPr marL="0" indent="0">
              <a:buNone/>
            </a:pPr>
            <a:r>
              <a:rPr lang="ja-JP" altLang="en-US" dirty="0"/>
              <a:t>　　　　　　　　　　　　次亜塩素酸ナトリウム　</a:t>
            </a:r>
            <a:r>
              <a:rPr lang="en-US" altLang="ja-JP" dirty="0"/>
              <a:t>0.02%</a:t>
            </a:r>
            <a:r>
              <a:rPr lang="ja-JP" altLang="en-US" dirty="0"/>
              <a:t>（ドアノブなど）</a:t>
            </a:r>
            <a:endParaRPr kumimoji="1" lang="en-US" altLang="ja-JP" dirty="0"/>
          </a:p>
        </p:txBody>
      </p:sp>
      <p:sp>
        <p:nvSpPr>
          <p:cNvPr id="4" name="スライド番号プレースホルダー 3"/>
          <p:cNvSpPr>
            <a:spLocks noGrp="1"/>
          </p:cNvSpPr>
          <p:nvPr>
            <p:ph type="sldNum" sz="quarter" idx="12"/>
          </p:nvPr>
        </p:nvSpPr>
        <p:spPr/>
        <p:txBody>
          <a:bodyPr/>
          <a:lstStyle/>
          <a:p>
            <a:fld id="{A7EDB482-4382-4475-B75D-DF789ADAAD67}" type="slidenum">
              <a:rPr kumimoji="1" lang="ja-JP" altLang="en-US" smtClean="0"/>
              <a:t>13</a:t>
            </a:fld>
            <a:endParaRPr kumimoji="1" lang="ja-JP" altLang="en-US"/>
          </a:p>
        </p:txBody>
      </p:sp>
    </p:spTree>
    <p:extLst>
      <p:ext uri="{BB962C8B-B14F-4D97-AF65-F5344CB8AC3E}">
        <p14:creationId xmlns:p14="http://schemas.microsoft.com/office/powerpoint/2010/main" val="52457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040B30-A24A-4CC5-B840-846620177EC2}"/>
              </a:ext>
            </a:extLst>
          </p:cNvPr>
          <p:cNvSpPr>
            <a:spLocks noGrp="1"/>
          </p:cNvSpPr>
          <p:nvPr>
            <p:ph type="title"/>
          </p:nvPr>
        </p:nvSpPr>
        <p:spPr>
          <a:xfrm>
            <a:off x="2084595" y="378070"/>
            <a:ext cx="4566007" cy="785641"/>
          </a:xfrm>
        </p:spPr>
        <p:txBody>
          <a:bodyPr>
            <a:normAutofit/>
          </a:bodyPr>
          <a:lstStyle/>
          <a:p>
            <a:r>
              <a:rPr kumimoji="1" lang="ja-JP" altLang="en-US" dirty="0"/>
              <a:t>「消毒」の意味</a:t>
            </a:r>
          </a:p>
        </p:txBody>
      </p:sp>
      <p:pic>
        <p:nvPicPr>
          <p:cNvPr id="5" name="コンテンツ プレースホルダー 4">
            <a:extLst>
              <a:ext uri="{FF2B5EF4-FFF2-40B4-BE49-F238E27FC236}">
                <a16:creationId xmlns:a16="http://schemas.microsoft.com/office/drawing/2014/main" id="{B7DF802B-2B52-424D-8E2E-3FC769D6ABB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9511" y="2356012"/>
            <a:ext cx="1688422" cy="1649157"/>
          </a:xfrm>
        </p:spPr>
      </p:pic>
      <p:pic>
        <p:nvPicPr>
          <p:cNvPr id="7" name="図 6" descr="オレンジ色の朝食&#10;&#10;自動的に生成された説明">
            <a:extLst>
              <a:ext uri="{FF2B5EF4-FFF2-40B4-BE49-F238E27FC236}">
                <a16:creationId xmlns:a16="http://schemas.microsoft.com/office/drawing/2014/main" id="{0053D12C-1CC7-442B-939E-E6C62B983A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4352" y="4664772"/>
            <a:ext cx="1877599" cy="1828102"/>
          </a:xfrm>
          <a:prstGeom prst="rect">
            <a:avLst/>
          </a:prstGeom>
        </p:spPr>
      </p:pic>
      <p:pic>
        <p:nvPicPr>
          <p:cNvPr id="9" name="図 8" descr="ラケット, 水, 男, 持つ が含まれている画像&#10;&#10;自動的に生成された説明">
            <a:extLst>
              <a:ext uri="{FF2B5EF4-FFF2-40B4-BE49-F238E27FC236}">
                <a16:creationId xmlns:a16="http://schemas.microsoft.com/office/drawing/2014/main" id="{5BDB32F2-ACCA-4D1C-BBF8-DA46E5893D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4207" y="4876166"/>
            <a:ext cx="1743773" cy="1616707"/>
          </a:xfrm>
          <a:prstGeom prst="rect">
            <a:avLst/>
          </a:prstGeom>
        </p:spPr>
      </p:pic>
      <p:cxnSp>
        <p:nvCxnSpPr>
          <p:cNvPr id="11" name="直線矢印コネクタ 10">
            <a:extLst>
              <a:ext uri="{FF2B5EF4-FFF2-40B4-BE49-F238E27FC236}">
                <a16:creationId xmlns:a16="http://schemas.microsoft.com/office/drawing/2014/main" id="{07BB72E1-7CB6-4107-B443-2B4995ED0643}"/>
              </a:ext>
            </a:extLst>
          </p:cNvPr>
          <p:cNvCxnSpPr>
            <a:cxnSpLocks/>
          </p:cNvCxnSpPr>
          <p:nvPr/>
        </p:nvCxnSpPr>
        <p:spPr>
          <a:xfrm flipH="1">
            <a:off x="2467993" y="2799924"/>
            <a:ext cx="1288544" cy="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E608934E-553A-4F5E-A681-5D1E6E1C6CAF}"/>
              </a:ext>
            </a:extLst>
          </p:cNvPr>
          <p:cNvSpPr/>
          <p:nvPr/>
        </p:nvSpPr>
        <p:spPr>
          <a:xfrm>
            <a:off x="3341496" y="1273996"/>
            <a:ext cx="7898431" cy="2887038"/>
          </a:xfrm>
          <a:prstGeom prst="roundRect">
            <a:avLst>
              <a:gd name="adj" fmla="val 902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～アルコールの場合～</a:t>
            </a:r>
            <a:endParaRPr lang="en-US" altLang="ja-JP" sz="2800" dirty="0">
              <a:solidFill>
                <a:schemeClr val="tx1"/>
              </a:solidFill>
            </a:endParaRPr>
          </a:p>
          <a:p>
            <a:r>
              <a:rPr lang="ja-JP" altLang="en-US" sz="2800" dirty="0">
                <a:solidFill>
                  <a:schemeClr val="tx1"/>
                </a:solidFill>
              </a:rPr>
              <a:t>　細胞膜やエンベローブ（脂質で作られた膜）</a:t>
            </a:r>
            <a:endParaRPr lang="en-US" altLang="ja-JP" sz="2800" dirty="0">
              <a:solidFill>
                <a:schemeClr val="tx1"/>
              </a:solidFill>
            </a:endParaRPr>
          </a:p>
          <a:p>
            <a:r>
              <a:rPr lang="ja-JP" altLang="en-US" sz="2800" dirty="0">
                <a:solidFill>
                  <a:schemeClr val="tx1"/>
                </a:solidFill>
              </a:rPr>
              <a:t>　をタンパク変性させる</a:t>
            </a:r>
            <a:endParaRPr lang="en-US" altLang="ja-JP" sz="2800" dirty="0">
              <a:solidFill>
                <a:schemeClr val="tx1"/>
              </a:solidFill>
            </a:endParaRPr>
          </a:p>
          <a:p>
            <a:r>
              <a:rPr lang="ja-JP" altLang="en-US" sz="2800" dirty="0">
                <a:solidFill>
                  <a:schemeClr val="tx1"/>
                </a:solidFill>
              </a:rPr>
              <a:t>　①</a:t>
            </a:r>
            <a:r>
              <a:rPr lang="ja-JP" altLang="en-US" sz="2800" b="0" i="0" dirty="0">
                <a:solidFill>
                  <a:schemeClr val="tx1"/>
                </a:solidFill>
                <a:effectLst/>
                <a:latin typeface="メイリオ" panose="020B0604030504040204" pitchFamily="50" charset="-128"/>
                <a:ea typeface="メイリオ" panose="020B0604030504040204" pitchFamily="50" charset="-128"/>
              </a:rPr>
              <a:t>細胞膜が壊れ</a:t>
            </a:r>
            <a:endParaRPr lang="en-US" altLang="ja-JP" sz="2800" b="0" i="0" dirty="0">
              <a:solidFill>
                <a:schemeClr val="tx1"/>
              </a:solidFill>
              <a:effectLst/>
              <a:latin typeface="メイリオ" panose="020B0604030504040204" pitchFamily="50" charset="-128"/>
              <a:ea typeface="メイリオ" panose="020B0604030504040204" pitchFamily="50" charset="-128"/>
            </a:endParaRPr>
          </a:p>
          <a:p>
            <a:r>
              <a:rPr lang="ja-JP" altLang="en-US" sz="2800" b="0" i="0" dirty="0">
                <a:solidFill>
                  <a:schemeClr val="tx1"/>
                </a:solidFill>
                <a:effectLst/>
                <a:latin typeface="メイリオ" panose="020B0604030504040204" pitchFamily="50" charset="-128"/>
                <a:ea typeface="メイリオ" panose="020B0604030504040204" pitchFamily="50" charset="-128"/>
              </a:rPr>
              <a:t>　②穴があき　</a:t>
            </a:r>
            <a:endParaRPr lang="en-US" altLang="ja-JP" sz="2800" b="0" i="0" dirty="0">
              <a:solidFill>
                <a:schemeClr val="tx1"/>
              </a:solidFill>
              <a:effectLst/>
              <a:latin typeface="メイリオ" panose="020B0604030504040204" pitchFamily="50" charset="-128"/>
              <a:ea typeface="メイリオ" panose="020B0604030504040204" pitchFamily="50" charset="-128"/>
            </a:endParaRPr>
          </a:p>
          <a:p>
            <a:r>
              <a:rPr lang="ja-JP" altLang="en-US" sz="2800" b="0" i="0" dirty="0">
                <a:solidFill>
                  <a:schemeClr val="tx1"/>
                </a:solidFill>
                <a:effectLst/>
                <a:latin typeface="メイリオ" panose="020B0604030504040204" pitchFamily="50" charset="-128"/>
                <a:ea typeface="メイリオ" panose="020B0604030504040204" pitchFamily="50" charset="-128"/>
              </a:rPr>
              <a:t>　③細胞内容物が漏れ出てくる</a:t>
            </a:r>
            <a:endParaRPr kumimoji="1" lang="en-US" altLang="ja-JP" sz="2800" dirty="0">
              <a:solidFill>
                <a:schemeClr val="tx1"/>
              </a:solidFill>
            </a:endParaRPr>
          </a:p>
        </p:txBody>
      </p:sp>
      <p:cxnSp>
        <p:nvCxnSpPr>
          <p:cNvPr id="13" name="直線矢印コネクタ 12">
            <a:extLst>
              <a:ext uri="{FF2B5EF4-FFF2-40B4-BE49-F238E27FC236}">
                <a16:creationId xmlns:a16="http://schemas.microsoft.com/office/drawing/2014/main" id="{49FB1E6D-7F6F-493F-93D9-9F35DC8D5D94}"/>
              </a:ext>
            </a:extLst>
          </p:cNvPr>
          <p:cNvCxnSpPr>
            <a:cxnSpLocks/>
          </p:cNvCxnSpPr>
          <p:nvPr/>
        </p:nvCxnSpPr>
        <p:spPr>
          <a:xfrm flipH="1">
            <a:off x="3576496" y="4219482"/>
            <a:ext cx="742477" cy="69533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CA2897A6-3913-469B-81C2-0026DBFEEDA8}"/>
              </a:ext>
            </a:extLst>
          </p:cNvPr>
          <p:cNvCxnSpPr>
            <a:cxnSpLocks/>
          </p:cNvCxnSpPr>
          <p:nvPr/>
        </p:nvCxnSpPr>
        <p:spPr>
          <a:xfrm flipH="1">
            <a:off x="6650602" y="4172199"/>
            <a:ext cx="1" cy="93670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図 19" descr="部屋 が含まれている画像&#10;&#10;自動的に生成された説明">
            <a:extLst>
              <a:ext uri="{FF2B5EF4-FFF2-40B4-BE49-F238E27FC236}">
                <a16:creationId xmlns:a16="http://schemas.microsoft.com/office/drawing/2014/main" id="{3FCDB4CD-3F69-43FB-B756-F5E8A03424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1379" y="4876166"/>
            <a:ext cx="1746269" cy="1616707"/>
          </a:xfrm>
          <a:prstGeom prst="rect">
            <a:avLst/>
          </a:prstGeom>
        </p:spPr>
      </p:pic>
      <p:sp>
        <p:nvSpPr>
          <p:cNvPr id="21" name="四角形: 角を丸くする 20">
            <a:extLst>
              <a:ext uri="{FF2B5EF4-FFF2-40B4-BE49-F238E27FC236}">
                <a16:creationId xmlns:a16="http://schemas.microsoft.com/office/drawing/2014/main" id="{0D1C9618-9E1C-4D32-8178-67F008B01C10}"/>
              </a:ext>
            </a:extLst>
          </p:cNvPr>
          <p:cNvSpPr/>
          <p:nvPr/>
        </p:nvSpPr>
        <p:spPr>
          <a:xfrm>
            <a:off x="1156188" y="1877621"/>
            <a:ext cx="1212351" cy="52398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O-157</a:t>
            </a:r>
            <a:endParaRPr kumimoji="1" lang="ja-JP" altLang="en-US" dirty="0"/>
          </a:p>
        </p:txBody>
      </p:sp>
      <p:sp>
        <p:nvSpPr>
          <p:cNvPr id="22" name="四角形: 角を丸くする 21">
            <a:extLst>
              <a:ext uri="{FF2B5EF4-FFF2-40B4-BE49-F238E27FC236}">
                <a16:creationId xmlns:a16="http://schemas.microsoft.com/office/drawing/2014/main" id="{E96A910D-92CD-4A57-8736-D137193C84DD}"/>
              </a:ext>
            </a:extLst>
          </p:cNvPr>
          <p:cNvSpPr/>
          <p:nvPr/>
        </p:nvSpPr>
        <p:spPr>
          <a:xfrm>
            <a:off x="1478854" y="4307484"/>
            <a:ext cx="2060505" cy="52398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黄色ブドウ球菌</a:t>
            </a:r>
            <a:endParaRPr kumimoji="1" lang="ja-JP" altLang="en-US" dirty="0"/>
          </a:p>
        </p:txBody>
      </p:sp>
      <p:sp>
        <p:nvSpPr>
          <p:cNvPr id="23" name="四角形: 角を丸くする 22">
            <a:extLst>
              <a:ext uri="{FF2B5EF4-FFF2-40B4-BE49-F238E27FC236}">
                <a16:creationId xmlns:a16="http://schemas.microsoft.com/office/drawing/2014/main" id="{7E48DE97-66D9-4BB2-BBA1-B1D27994ED7B}"/>
              </a:ext>
            </a:extLst>
          </p:cNvPr>
          <p:cNvSpPr/>
          <p:nvPr/>
        </p:nvSpPr>
        <p:spPr>
          <a:xfrm>
            <a:off x="4276226" y="4584918"/>
            <a:ext cx="2197159" cy="52398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カンピロバクター</a:t>
            </a:r>
          </a:p>
        </p:txBody>
      </p:sp>
      <p:sp>
        <p:nvSpPr>
          <p:cNvPr id="24" name="四角形: 角を丸くする 23">
            <a:extLst>
              <a:ext uri="{FF2B5EF4-FFF2-40B4-BE49-F238E27FC236}">
                <a16:creationId xmlns:a16="http://schemas.microsoft.com/office/drawing/2014/main" id="{D614F26A-9386-4899-8999-BF8A7417B683}"/>
              </a:ext>
            </a:extLst>
          </p:cNvPr>
          <p:cNvSpPr/>
          <p:nvPr/>
        </p:nvSpPr>
        <p:spPr>
          <a:xfrm>
            <a:off x="8233214" y="4664772"/>
            <a:ext cx="2197159" cy="52398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COVID-19</a:t>
            </a:r>
            <a:endParaRPr kumimoji="1" lang="ja-JP" altLang="en-US" dirty="0"/>
          </a:p>
        </p:txBody>
      </p:sp>
      <p:cxnSp>
        <p:nvCxnSpPr>
          <p:cNvPr id="25" name="直線矢印コネクタ 24">
            <a:extLst>
              <a:ext uri="{FF2B5EF4-FFF2-40B4-BE49-F238E27FC236}">
                <a16:creationId xmlns:a16="http://schemas.microsoft.com/office/drawing/2014/main" id="{CEE2DC01-160B-4638-8115-836DBFDC5ABE}"/>
              </a:ext>
            </a:extLst>
          </p:cNvPr>
          <p:cNvCxnSpPr>
            <a:cxnSpLocks/>
          </p:cNvCxnSpPr>
          <p:nvPr/>
        </p:nvCxnSpPr>
        <p:spPr>
          <a:xfrm flipH="1">
            <a:off x="8481380" y="4161034"/>
            <a:ext cx="1" cy="47951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楕円 15"/>
          <p:cNvSpPr/>
          <p:nvPr/>
        </p:nvSpPr>
        <p:spPr>
          <a:xfrm>
            <a:off x="457481" y="296323"/>
            <a:ext cx="1885592" cy="8673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t>参考</a:t>
            </a:r>
            <a:endParaRPr kumimoji="1" lang="ja-JP" altLang="en-US" sz="4000" dirty="0"/>
          </a:p>
        </p:txBody>
      </p:sp>
      <p:sp>
        <p:nvSpPr>
          <p:cNvPr id="3" name="スライド番号プレースホルダー 2"/>
          <p:cNvSpPr>
            <a:spLocks noGrp="1"/>
          </p:cNvSpPr>
          <p:nvPr>
            <p:ph type="sldNum" sz="quarter" idx="12"/>
          </p:nvPr>
        </p:nvSpPr>
        <p:spPr/>
        <p:txBody>
          <a:bodyPr/>
          <a:lstStyle/>
          <a:p>
            <a:fld id="{A7EDB482-4382-4475-B75D-DF789ADAAD67}" type="slidenum">
              <a:rPr kumimoji="1" lang="ja-JP" altLang="en-US" smtClean="0"/>
              <a:t>14</a:t>
            </a:fld>
            <a:endParaRPr kumimoji="1" lang="ja-JP" altLang="en-US"/>
          </a:p>
        </p:txBody>
      </p:sp>
    </p:spTree>
    <p:extLst>
      <p:ext uri="{BB962C8B-B14F-4D97-AF65-F5344CB8AC3E}">
        <p14:creationId xmlns:p14="http://schemas.microsoft.com/office/powerpoint/2010/main" val="3618112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C409A3-AF54-471B-B232-658DC1376E27}"/>
              </a:ext>
            </a:extLst>
          </p:cNvPr>
          <p:cNvSpPr>
            <a:spLocks noGrp="1"/>
          </p:cNvSpPr>
          <p:nvPr>
            <p:ph type="title"/>
          </p:nvPr>
        </p:nvSpPr>
        <p:spPr>
          <a:xfrm>
            <a:off x="124692" y="64272"/>
            <a:ext cx="7716982" cy="1325563"/>
          </a:xfrm>
        </p:spPr>
        <p:txBody>
          <a:bodyPr>
            <a:normAutofit/>
          </a:bodyPr>
          <a:lstStyle/>
          <a:p>
            <a:r>
              <a:rPr lang="ja-JP" altLang="en-US" sz="3200" dirty="0"/>
              <a:t>（</a:t>
            </a:r>
            <a:r>
              <a:rPr lang="ja-JP" altLang="en-US" sz="3200" dirty="0" smtClean="0"/>
              <a:t>例）</a:t>
            </a:r>
            <a:r>
              <a:rPr kumimoji="1" lang="ja-JP" altLang="en-US" sz="3200" dirty="0" smtClean="0"/>
              <a:t>新型</a:t>
            </a:r>
            <a:r>
              <a:rPr kumimoji="1" lang="ja-JP" altLang="en-US" sz="3200" dirty="0"/>
              <a:t>コロナウイルスに</a:t>
            </a:r>
            <a:r>
              <a:rPr kumimoji="1" lang="en-US" altLang="ja-JP" sz="3200" dirty="0"/>
              <a:t/>
            </a:r>
            <a:br>
              <a:rPr kumimoji="1" lang="en-US" altLang="ja-JP" sz="3200" dirty="0"/>
            </a:br>
            <a:r>
              <a:rPr kumimoji="1" lang="ja-JP" altLang="en-US" sz="3200" dirty="0"/>
              <a:t>　</a:t>
            </a:r>
            <a:r>
              <a:rPr kumimoji="1" lang="ja-JP" altLang="en-US" sz="3200" dirty="0" smtClean="0"/>
              <a:t>　効果</a:t>
            </a:r>
            <a:r>
              <a:rPr kumimoji="1" lang="ja-JP" altLang="en-US" sz="3200" dirty="0"/>
              <a:t>があるとされている消毒薬は？</a:t>
            </a:r>
          </a:p>
        </p:txBody>
      </p:sp>
      <p:sp>
        <p:nvSpPr>
          <p:cNvPr id="3" name="コンテンツ プレースホルダー 2">
            <a:extLst>
              <a:ext uri="{FF2B5EF4-FFF2-40B4-BE49-F238E27FC236}">
                <a16:creationId xmlns:a16="http://schemas.microsoft.com/office/drawing/2014/main" id="{93DA6817-FA03-4DA5-B18E-5E127B784899}"/>
              </a:ext>
            </a:extLst>
          </p:cNvPr>
          <p:cNvSpPr>
            <a:spLocks noGrp="1"/>
          </p:cNvSpPr>
          <p:nvPr>
            <p:ph idx="1"/>
          </p:nvPr>
        </p:nvSpPr>
        <p:spPr>
          <a:xfrm>
            <a:off x="654121" y="1389836"/>
            <a:ext cx="10813550" cy="5319190"/>
          </a:xfrm>
        </p:spPr>
        <p:txBody>
          <a:bodyPr>
            <a:normAutofit fontScale="92500" lnSpcReduction="10000"/>
          </a:bodyPr>
          <a:lstStyle/>
          <a:p>
            <a:pPr marL="0" indent="0">
              <a:buNone/>
            </a:pPr>
            <a:endParaRPr kumimoji="1" lang="en-US" altLang="ja-JP" dirty="0"/>
          </a:p>
          <a:p>
            <a:pPr marL="0" indent="0">
              <a:buNone/>
            </a:pPr>
            <a:endParaRPr kumimoji="1" lang="en-US" altLang="ja-JP" dirty="0"/>
          </a:p>
          <a:p>
            <a:pPr marL="0" indent="0">
              <a:buNone/>
            </a:pPr>
            <a:r>
              <a:rPr kumimoji="1" lang="ja-JP" altLang="en-US" dirty="0"/>
              <a:t>きちんと</a:t>
            </a:r>
            <a:endParaRPr kumimoji="1" lang="en-US" altLang="ja-JP" dirty="0"/>
          </a:p>
          <a:p>
            <a:pPr marL="0" indent="0">
              <a:buNone/>
            </a:pPr>
            <a:r>
              <a:rPr kumimoji="1" lang="ja-JP" altLang="en-US" dirty="0"/>
              <a:t>効果検証</a:t>
            </a:r>
            <a:endParaRPr kumimoji="1" lang="en-US" altLang="ja-JP" dirty="0"/>
          </a:p>
          <a:p>
            <a:pPr marL="0" indent="0">
              <a:buNone/>
            </a:pPr>
            <a:r>
              <a:rPr kumimoji="1" lang="ja-JP" altLang="en-US" dirty="0"/>
              <a:t>されている</a:t>
            </a:r>
            <a:endParaRPr kumimoji="1" lang="en-US" altLang="ja-JP" dirty="0"/>
          </a:p>
          <a:p>
            <a:pPr marL="0" indent="0">
              <a:buNone/>
            </a:pPr>
            <a:r>
              <a:rPr kumimoji="1" lang="ja-JP" altLang="en-US" dirty="0"/>
              <a:t>ものを選択</a:t>
            </a:r>
            <a:endParaRPr kumimoji="1" lang="en-US" altLang="ja-JP" dirty="0"/>
          </a:p>
          <a:p>
            <a:pPr marL="0" indent="0">
              <a:buNone/>
            </a:pPr>
            <a:r>
              <a:rPr kumimoji="1" lang="ja-JP" altLang="en-US" dirty="0"/>
              <a:t>しましょう</a:t>
            </a: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r>
              <a:rPr lang="ja-JP" altLang="en-US" sz="1600" dirty="0"/>
              <a:t>引用：厚生労働省</a:t>
            </a:r>
            <a:r>
              <a:rPr lang="en-US" altLang="ja-JP" sz="1600" dirty="0"/>
              <a:t>https://www.mhlw.go.jp/stf/seisakunitsuite/bunya/syoudoku_00001.html</a:t>
            </a:r>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143" y="1256689"/>
            <a:ext cx="8664528" cy="5031016"/>
          </a:xfrm>
          <a:prstGeom prst="rect">
            <a:avLst/>
          </a:prstGeom>
        </p:spPr>
      </p:pic>
      <p:sp>
        <p:nvSpPr>
          <p:cNvPr id="7" name="吹き出し: 角を丸めた四角形 5">
            <a:extLst>
              <a:ext uri="{FF2B5EF4-FFF2-40B4-BE49-F238E27FC236}">
                <a16:creationId xmlns:a16="http://schemas.microsoft.com/office/drawing/2014/main" id="{FDD93453-1B93-464F-9B35-4B5EC03255EB}"/>
              </a:ext>
            </a:extLst>
          </p:cNvPr>
          <p:cNvSpPr/>
          <p:nvPr/>
        </p:nvSpPr>
        <p:spPr>
          <a:xfrm>
            <a:off x="8725672" y="274932"/>
            <a:ext cx="3173526" cy="1325563"/>
          </a:xfrm>
          <a:prstGeom prst="wedgeRoundRectCallout">
            <a:avLst>
              <a:gd name="adj1" fmla="val -53589"/>
              <a:gd name="adj2" fmla="val 59032"/>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モノに使うか</a:t>
            </a:r>
            <a:endParaRPr kumimoji="1" lang="en-US" altLang="ja-JP" sz="2400" dirty="0">
              <a:solidFill>
                <a:schemeClr val="tx1"/>
              </a:solidFill>
            </a:endParaRPr>
          </a:p>
          <a:p>
            <a:pPr algn="ctr"/>
            <a:r>
              <a:rPr kumimoji="1" lang="ja-JP" altLang="en-US" sz="2400" dirty="0">
                <a:solidFill>
                  <a:schemeClr val="tx1"/>
                </a:solidFill>
              </a:rPr>
              <a:t>手指に使うかで違うので注意！</a:t>
            </a:r>
          </a:p>
        </p:txBody>
      </p:sp>
      <p:sp>
        <p:nvSpPr>
          <p:cNvPr id="8" name="角丸四角形 7"/>
          <p:cNvSpPr/>
          <p:nvPr/>
        </p:nvSpPr>
        <p:spPr>
          <a:xfrm>
            <a:off x="6927273" y="3796145"/>
            <a:ext cx="1798399" cy="19396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943600" y="1256689"/>
            <a:ext cx="2782072" cy="4769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A7EDB482-4382-4475-B75D-DF789ADAAD67}" type="slidenum">
              <a:rPr kumimoji="1" lang="ja-JP" altLang="en-US" smtClean="0"/>
              <a:t>15</a:t>
            </a:fld>
            <a:endParaRPr kumimoji="1" lang="ja-JP" altLang="en-US"/>
          </a:p>
        </p:txBody>
      </p:sp>
    </p:spTree>
    <p:extLst>
      <p:ext uri="{BB962C8B-B14F-4D97-AF65-F5344CB8AC3E}">
        <p14:creationId xmlns:p14="http://schemas.microsoft.com/office/powerpoint/2010/main" val="419594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27" y="392835"/>
            <a:ext cx="6393873" cy="673966"/>
          </a:xfrm>
        </p:spPr>
        <p:txBody>
          <a:bodyPr>
            <a:normAutofit fontScale="90000"/>
          </a:bodyPr>
          <a:lstStyle/>
          <a:p>
            <a:r>
              <a:rPr lang="ja-JP" altLang="en-US" dirty="0" smtClean="0"/>
              <a:t>「次亜塩素酸水」は？？</a:t>
            </a:r>
            <a:endParaRPr kumimoji="1" lang="ja-JP" altLang="en-US" dirty="0"/>
          </a:p>
        </p:txBody>
      </p:sp>
      <p:sp>
        <p:nvSpPr>
          <p:cNvPr id="3" name="コンテンツ プレースホルダー 2"/>
          <p:cNvSpPr>
            <a:spLocks noGrp="1"/>
          </p:cNvSpPr>
          <p:nvPr>
            <p:ph idx="1"/>
          </p:nvPr>
        </p:nvSpPr>
        <p:spPr>
          <a:xfrm>
            <a:off x="484909" y="1302326"/>
            <a:ext cx="10868891" cy="5389419"/>
          </a:xfrm>
        </p:spPr>
        <p:txBody>
          <a:bodyPr/>
          <a:lstStyle/>
          <a:p>
            <a:pPr marL="0" indent="0">
              <a:buNone/>
            </a:pPr>
            <a:r>
              <a:rPr lang="ja-JP" altLang="en-US" dirty="0" smtClean="0"/>
              <a:t>新型コロナウイルス感染症に対しては</a:t>
            </a:r>
            <a:endParaRPr lang="en-US" altLang="ja-JP" dirty="0" smtClean="0"/>
          </a:p>
          <a:p>
            <a:pPr marL="0" indent="0">
              <a:buNone/>
            </a:pPr>
            <a:r>
              <a:rPr kumimoji="1" lang="ja-JP" altLang="en-US" dirty="0" smtClean="0"/>
              <a:t>「モノ」に対しての検証はされています。</a:t>
            </a:r>
            <a:endParaRPr kumimoji="1" lang="en-US" altLang="ja-JP" dirty="0" smtClean="0"/>
          </a:p>
          <a:p>
            <a:pPr marL="0" indent="0">
              <a:lnSpc>
                <a:spcPts val="1500"/>
              </a:lnSpc>
              <a:buNone/>
            </a:pPr>
            <a:endParaRPr lang="en-US" altLang="ja-JP" dirty="0"/>
          </a:p>
          <a:p>
            <a:pPr marL="0" indent="0">
              <a:buNone/>
            </a:pPr>
            <a:r>
              <a:rPr kumimoji="1" lang="ja-JP" altLang="en-US" dirty="0" smtClean="0"/>
              <a:t> ～使用方法～</a:t>
            </a:r>
            <a:endParaRPr kumimoji="1" lang="en-US" altLang="ja-JP" dirty="0" smtClean="0"/>
          </a:p>
          <a:p>
            <a:pPr marL="0" indent="0">
              <a:buNone/>
            </a:pPr>
            <a:r>
              <a:rPr lang="ja-JP" altLang="en-US" dirty="0" smtClean="0"/>
              <a:t>  ①汚れをあらかじめ落としておく</a:t>
            </a:r>
            <a:endParaRPr lang="en-US" altLang="ja-JP" dirty="0" smtClean="0"/>
          </a:p>
          <a:p>
            <a:pPr marL="0" indent="0">
              <a:buNone/>
            </a:pPr>
            <a:r>
              <a:rPr kumimoji="1" lang="ja-JP" altLang="en-US" dirty="0" smtClean="0"/>
              <a:t>  ②十分な量の次亜塩素酸水で表面を</a:t>
            </a:r>
            <a:endParaRPr kumimoji="1" lang="en-US" altLang="ja-JP" dirty="0" smtClean="0"/>
          </a:p>
          <a:p>
            <a:pPr marL="0" indent="0">
              <a:buNone/>
            </a:pPr>
            <a:r>
              <a:rPr lang="ja-JP" altLang="en-US" dirty="0"/>
              <a:t>　</a:t>
            </a:r>
            <a:r>
              <a:rPr lang="ja-JP" altLang="en-US" dirty="0" smtClean="0"/>
              <a:t>ヒタヒタに濡らす</a:t>
            </a:r>
            <a:endParaRPr lang="en-US" altLang="ja-JP" dirty="0" smtClean="0"/>
          </a:p>
          <a:p>
            <a:pPr marL="0" indent="0">
              <a:buNone/>
            </a:pPr>
            <a:r>
              <a:rPr kumimoji="1" lang="ja-JP" altLang="en-US" dirty="0" smtClean="0"/>
              <a:t>  ③少し時間をおき（</a:t>
            </a:r>
            <a:r>
              <a:rPr kumimoji="1" lang="en-US" altLang="ja-JP" dirty="0" smtClean="0"/>
              <a:t>20</a:t>
            </a:r>
            <a:r>
              <a:rPr kumimoji="1" lang="ja-JP" altLang="en-US" dirty="0" smtClean="0"/>
              <a:t>秒以上）</a:t>
            </a:r>
            <a:endParaRPr kumimoji="1" lang="en-US" altLang="ja-JP" dirty="0" smtClean="0"/>
          </a:p>
          <a:p>
            <a:pPr marL="0" indent="0">
              <a:buNone/>
            </a:pPr>
            <a:r>
              <a:rPr lang="ja-JP" altLang="en-US" dirty="0"/>
              <a:t>　</a:t>
            </a:r>
            <a:r>
              <a:rPr lang="ja-JP" altLang="en-US" dirty="0" smtClean="0"/>
              <a:t>きれいな布やペーパーでふき取る</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484385890"/>
              </p:ext>
            </p:extLst>
          </p:nvPr>
        </p:nvGraphicFramePr>
        <p:xfrm>
          <a:off x="7441910" y="226581"/>
          <a:ext cx="4476175" cy="6465165"/>
        </p:xfrm>
        <a:graphic>
          <a:graphicData uri="http://schemas.openxmlformats.org/presentationml/2006/ole">
            <mc:AlternateContent xmlns:mc="http://schemas.openxmlformats.org/markup-compatibility/2006">
              <mc:Choice xmlns:v="urn:schemas-microsoft-com:vml" Requires="v">
                <p:oleObj spid="_x0000_s1067" name="Acrobat Document" r:id="rId4" imgW="5143187" imgH="7429453" progId="Acrobat.Document.2017">
                  <p:embed/>
                </p:oleObj>
              </mc:Choice>
              <mc:Fallback>
                <p:oleObj name="Acrobat Document" r:id="rId4" imgW="5143187" imgH="7429453" progId="Acrobat.Document.2017">
                  <p:embed/>
                  <p:pic>
                    <p:nvPicPr>
                      <p:cNvPr id="0" name=""/>
                      <p:cNvPicPr/>
                      <p:nvPr/>
                    </p:nvPicPr>
                    <p:blipFill>
                      <a:blip r:embed="rId5"/>
                      <a:stretch>
                        <a:fillRect/>
                      </a:stretch>
                    </p:blipFill>
                    <p:spPr>
                      <a:xfrm>
                        <a:off x="7441910" y="226581"/>
                        <a:ext cx="4476175" cy="6465165"/>
                      </a:xfrm>
                      <a:prstGeom prst="rect">
                        <a:avLst/>
                      </a:prstGeom>
                    </p:spPr>
                  </p:pic>
                </p:oleObj>
              </mc:Fallback>
            </mc:AlternateContent>
          </a:graphicData>
        </a:graphic>
      </p:graphicFrame>
      <p:sp>
        <p:nvSpPr>
          <p:cNvPr id="5" name="正方形/長方形 4"/>
          <p:cNvSpPr/>
          <p:nvPr/>
        </p:nvSpPr>
        <p:spPr>
          <a:xfrm>
            <a:off x="483752" y="2590800"/>
            <a:ext cx="6393873" cy="322810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05085" y="5659578"/>
            <a:ext cx="6751206" cy="789711"/>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上記</a:t>
            </a:r>
            <a:r>
              <a:rPr lang="ja-JP" altLang="en-US" sz="2800" dirty="0" smtClean="0"/>
              <a:t>をクリアするモノはありますか？</a:t>
            </a:r>
            <a:endParaRPr kumimoji="1" lang="ja-JP" altLang="en-US" sz="2800" dirty="0"/>
          </a:p>
        </p:txBody>
      </p:sp>
      <p:sp>
        <p:nvSpPr>
          <p:cNvPr id="7" name="スライド番号プレースホルダー 6"/>
          <p:cNvSpPr>
            <a:spLocks noGrp="1"/>
          </p:cNvSpPr>
          <p:nvPr>
            <p:ph type="sldNum" sz="quarter" idx="12"/>
          </p:nvPr>
        </p:nvSpPr>
        <p:spPr/>
        <p:txBody>
          <a:bodyPr/>
          <a:lstStyle/>
          <a:p>
            <a:fld id="{A7EDB482-4382-4475-B75D-DF789ADAAD67}" type="slidenum">
              <a:rPr kumimoji="1" lang="ja-JP" altLang="en-US" smtClean="0"/>
              <a:t>16</a:t>
            </a:fld>
            <a:endParaRPr kumimoji="1" lang="ja-JP" altLang="en-US"/>
          </a:p>
        </p:txBody>
      </p:sp>
    </p:spTree>
    <p:extLst>
      <p:ext uri="{BB962C8B-B14F-4D97-AF65-F5344CB8AC3E}">
        <p14:creationId xmlns:p14="http://schemas.microsoft.com/office/powerpoint/2010/main" val="24971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2CE8E91-BEE8-4EBB-A1EE-07802F8101B2}"/>
              </a:ext>
            </a:extLst>
          </p:cNvPr>
          <p:cNvSpPr>
            <a:spLocks noGrp="1"/>
          </p:cNvSpPr>
          <p:nvPr>
            <p:ph idx="1"/>
          </p:nvPr>
        </p:nvSpPr>
        <p:spPr>
          <a:xfrm>
            <a:off x="536485" y="2479964"/>
            <a:ext cx="6030567" cy="3917213"/>
          </a:xfrm>
        </p:spPr>
        <p:txBody>
          <a:bodyPr/>
          <a:lstStyle/>
          <a:p>
            <a:pPr marL="0" indent="0">
              <a:buNone/>
            </a:pPr>
            <a:r>
              <a:rPr lang="ja-JP" altLang="en-US" dirty="0" smtClean="0"/>
              <a:t>更に</a:t>
            </a:r>
            <a:endParaRPr lang="en-US" altLang="ja-JP" dirty="0" smtClean="0"/>
          </a:p>
          <a:p>
            <a:pPr marL="0" indent="0">
              <a:buNone/>
            </a:pPr>
            <a:r>
              <a:rPr kumimoji="1" lang="ja-JP" altLang="en-US" dirty="0"/>
              <a:t>　</a:t>
            </a:r>
            <a:r>
              <a:rPr kumimoji="1" lang="ja-JP" altLang="en-US" dirty="0" smtClean="0"/>
              <a:t>消毒しているタイミングは</a:t>
            </a:r>
            <a:endParaRPr kumimoji="1" lang="en-US" altLang="ja-JP" dirty="0" smtClean="0"/>
          </a:p>
          <a:p>
            <a:pPr marL="0" indent="0">
              <a:buNone/>
            </a:pPr>
            <a:r>
              <a:rPr kumimoji="1" lang="ja-JP" altLang="en-US" dirty="0" smtClean="0"/>
              <a:t>いつですか？</a:t>
            </a:r>
            <a:endParaRPr kumimoji="1" lang="en-US" altLang="ja-JP" dirty="0" smtClean="0"/>
          </a:p>
          <a:p>
            <a:pPr marL="0" indent="0">
              <a:buNone/>
            </a:pPr>
            <a:endParaRPr lang="en-US" altLang="ja-JP" dirty="0"/>
          </a:p>
          <a:p>
            <a:pPr marL="0" indent="0">
              <a:buNone/>
            </a:pPr>
            <a:r>
              <a:rPr kumimoji="1" lang="ja-JP" altLang="en-US" dirty="0" smtClean="0"/>
              <a:t>　アルコール消毒薬の開封日を</a:t>
            </a:r>
            <a:endParaRPr kumimoji="1" lang="en-US" altLang="ja-JP" dirty="0" smtClean="0"/>
          </a:p>
          <a:p>
            <a:pPr marL="0" indent="0">
              <a:buNone/>
            </a:pPr>
            <a:r>
              <a:rPr kumimoji="1" lang="ja-JP" altLang="en-US" dirty="0" smtClean="0"/>
              <a:t>記載しているか確認しましょう</a:t>
            </a:r>
            <a:endParaRPr kumimoji="1" lang="en-US" altLang="ja-JP"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0481" y="240433"/>
            <a:ext cx="4589986" cy="6492875"/>
          </a:xfrm>
          <a:prstGeom prst="rect">
            <a:avLst/>
          </a:prstGeom>
        </p:spPr>
      </p:pic>
      <p:sp>
        <p:nvSpPr>
          <p:cNvPr id="5" name="タイトル 4"/>
          <p:cNvSpPr>
            <a:spLocks noGrp="1"/>
          </p:cNvSpPr>
          <p:nvPr>
            <p:ph type="title"/>
          </p:nvPr>
        </p:nvSpPr>
        <p:spPr>
          <a:xfrm>
            <a:off x="536485" y="628361"/>
            <a:ext cx="6332281" cy="1325563"/>
          </a:xfrm>
        </p:spPr>
        <p:txBody>
          <a:bodyPr/>
          <a:lstStyle/>
          <a:p>
            <a:r>
              <a:rPr kumimoji="1" lang="ja-JP" altLang="en-US" dirty="0" smtClean="0"/>
              <a:t>自分たちの手指消毒をチェックしてみましょう</a:t>
            </a:r>
            <a:endParaRPr kumimoji="1" lang="ja-JP" altLang="en-US" dirty="0"/>
          </a:p>
        </p:txBody>
      </p:sp>
      <p:sp>
        <p:nvSpPr>
          <p:cNvPr id="2" name="スライド番号プレースホルダー 1"/>
          <p:cNvSpPr>
            <a:spLocks noGrp="1"/>
          </p:cNvSpPr>
          <p:nvPr>
            <p:ph type="sldNum" sz="quarter" idx="12"/>
          </p:nvPr>
        </p:nvSpPr>
        <p:spPr/>
        <p:txBody>
          <a:bodyPr/>
          <a:lstStyle/>
          <a:p>
            <a:fld id="{A7EDB482-4382-4475-B75D-DF789ADAAD67}" type="slidenum">
              <a:rPr kumimoji="1" lang="ja-JP" altLang="en-US" smtClean="0"/>
              <a:t>17</a:t>
            </a:fld>
            <a:endParaRPr kumimoji="1" lang="ja-JP" altLang="en-US"/>
          </a:p>
        </p:txBody>
      </p:sp>
    </p:spTree>
    <p:extLst>
      <p:ext uri="{BB962C8B-B14F-4D97-AF65-F5344CB8AC3E}">
        <p14:creationId xmlns:p14="http://schemas.microsoft.com/office/powerpoint/2010/main" val="2056731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4FAD34-A344-4C76-BCE1-8513CECC8922}"/>
              </a:ext>
            </a:extLst>
          </p:cNvPr>
          <p:cNvSpPr>
            <a:spLocks noGrp="1"/>
          </p:cNvSpPr>
          <p:nvPr>
            <p:ph type="title"/>
          </p:nvPr>
        </p:nvSpPr>
        <p:spPr>
          <a:xfrm>
            <a:off x="838200" y="365125"/>
            <a:ext cx="10515600" cy="963161"/>
          </a:xfrm>
        </p:spPr>
        <p:txBody>
          <a:bodyPr/>
          <a:lstStyle/>
          <a:p>
            <a:r>
              <a:rPr kumimoji="1" lang="ja-JP" altLang="en-US" dirty="0"/>
              <a:t>モノの消毒は「拭き上げ」が基本</a:t>
            </a:r>
          </a:p>
        </p:txBody>
      </p:sp>
      <p:pic>
        <p:nvPicPr>
          <p:cNvPr id="5" name="コンテンツ プレースホルダー 4" descr="おもちゃ, 人形 が含まれている画像&#10;&#10;自動的に生成された説明">
            <a:extLst>
              <a:ext uri="{FF2B5EF4-FFF2-40B4-BE49-F238E27FC236}">
                <a16:creationId xmlns:a16="http://schemas.microsoft.com/office/drawing/2014/main" id="{783C91E0-4227-4A4C-B1AE-6852F77C80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3245" y="2141537"/>
            <a:ext cx="4351338" cy="4351338"/>
          </a:xfrm>
        </p:spPr>
      </p:pic>
      <p:pic>
        <p:nvPicPr>
          <p:cNvPr id="7" name="図 6" descr="アイコン&#10;&#10;自動的に生成された説明">
            <a:extLst>
              <a:ext uri="{FF2B5EF4-FFF2-40B4-BE49-F238E27FC236}">
                <a16:creationId xmlns:a16="http://schemas.microsoft.com/office/drawing/2014/main" id="{EEFA25F5-94EC-474D-9685-E7B3C9D66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8351" y="2877953"/>
            <a:ext cx="3534701" cy="3407323"/>
          </a:xfrm>
          <a:prstGeom prst="rect">
            <a:avLst/>
          </a:prstGeom>
        </p:spPr>
      </p:pic>
      <p:pic>
        <p:nvPicPr>
          <p:cNvPr id="8" name="図 7" descr="部屋 が含まれている画像&#10;&#10;自動的に生成された説明">
            <a:extLst>
              <a:ext uri="{FF2B5EF4-FFF2-40B4-BE49-F238E27FC236}">
                <a16:creationId xmlns:a16="http://schemas.microsoft.com/office/drawing/2014/main" id="{AEE9F32D-C18A-445B-BF18-330C12B86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2304" y="5621968"/>
            <a:ext cx="673768" cy="623779"/>
          </a:xfrm>
          <a:prstGeom prst="rect">
            <a:avLst/>
          </a:prstGeom>
        </p:spPr>
      </p:pic>
      <p:pic>
        <p:nvPicPr>
          <p:cNvPr id="9" name="図 8" descr="部屋 が含まれている画像&#10;&#10;自動的に生成された説明">
            <a:extLst>
              <a:ext uri="{FF2B5EF4-FFF2-40B4-BE49-F238E27FC236}">
                <a16:creationId xmlns:a16="http://schemas.microsoft.com/office/drawing/2014/main" id="{ABA87011-2EE1-43C9-ABF3-A3C38C58A9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7039" y="3411272"/>
            <a:ext cx="529389" cy="490112"/>
          </a:xfrm>
          <a:prstGeom prst="rect">
            <a:avLst/>
          </a:prstGeom>
        </p:spPr>
      </p:pic>
      <p:pic>
        <p:nvPicPr>
          <p:cNvPr id="10" name="図 9"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8536" y="4452761"/>
            <a:ext cx="673768" cy="623779"/>
          </a:xfrm>
          <a:prstGeom prst="rect">
            <a:avLst/>
          </a:prstGeom>
        </p:spPr>
      </p:pic>
      <p:pic>
        <p:nvPicPr>
          <p:cNvPr id="11" name="図 10" descr="部屋 が含まれている画像&#10;&#10;自動的に生成された説明">
            <a:extLst>
              <a:ext uri="{FF2B5EF4-FFF2-40B4-BE49-F238E27FC236}">
                <a16:creationId xmlns:a16="http://schemas.microsoft.com/office/drawing/2014/main" id="{BFDCC0C1-F90E-48D0-8E4E-59624CDA77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3645" y="2472277"/>
            <a:ext cx="673768" cy="623779"/>
          </a:xfrm>
          <a:prstGeom prst="rect">
            <a:avLst/>
          </a:prstGeom>
        </p:spPr>
      </p:pic>
      <p:sp>
        <p:nvSpPr>
          <p:cNvPr id="12" name="四角形: 角を丸くする 11">
            <a:extLst>
              <a:ext uri="{FF2B5EF4-FFF2-40B4-BE49-F238E27FC236}">
                <a16:creationId xmlns:a16="http://schemas.microsoft.com/office/drawing/2014/main" id="{FD7D5619-F033-4C81-82A5-D4DD628B0E42}"/>
              </a:ext>
            </a:extLst>
          </p:cNvPr>
          <p:cNvSpPr/>
          <p:nvPr/>
        </p:nvSpPr>
        <p:spPr>
          <a:xfrm>
            <a:off x="6054288" y="1733962"/>
            <a:ext cx="4543125" cy="101621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噴霧すると</a:t>
            </a:r>
            <a:endParaRPr kumimoji="1" lang="en-US" altLang="ja-JP" sz="2400" dirty="0"/>
          </a:p>
          <a:p>
            <a:pPr algn="ctr"/>
            <a:r>
              <a:rPr kumimoji="1" lang="ja-JP" altLang="en-US" sz="2400" dirty="0"/>
              <a:t>ウイルスや菌が空中に舞う</a:t>
            </a:r>
          </a:p>
        </p:txBody>
      </p:sp>
      <p:sp>
        <p:nvSpPr>
          <p:cNvPr id="3" name="スライド番号プレースホルダー 2"/>
          <p:cNvSpPr>
            <a:spLocks noGrp="1"/>
          </p:cNvSpPr>
          <p:nvPr>
            <p:ph type="sldNum" sz="quarter" idx="12"/>
          </p:nvPr>
        </p:nvSpPr>
        <p:spPr/>
        <p:txBody>
          <a:bodyPr/>
          <a:lstStyle/>
          <a:p>
            <a:fld id="{A7EDB482-4382-4475-B75D-DF789ADAAD67}" type="slidenum">
              <a:rPr kumimoji="1" lang="ja-JP" altLang="en-US" smtClean="0"/>
              <a:t>18</a:t>
            </a:fld>
            <a:endParaRPr kumimoji="1" lang="ja-JP" altLang="en-US"/>
          </a:p>
        </p:txBody>
      </p:sp>
    </p:spTree>
    <p:extLst>
      <p:ext uri="{BB962C8B-B14F-4D97-AF65-F5344CB8AC3E}">
        <p14:creationId xmlns:p14="http://schemas.microsoft.com/office/powerpoint/2010/main" val="820349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F9D3B6-449C-480A-AFEF-D2BCFED2ED30}"/>
              </a:ext>
            </a:extLst>
          </p:cNvPr>
          <p:cNvSpPr>
            <a:spLocks noGrp="1"/>
          </p:cNvSpPr>
          <p:nvPr>
            <p:ph type="title"/>
          </p:nvPr>
        </p:nvSpPr>
        <p:spPr>
          <a:xfrm>
            <a:off x="838199" y="365126"/>
            <a:ext cx="10991249" cy="712904"/>
          </a:xfrm>
        </p:spPr>
        <p:txBody>
          <a:bodyPr>
            <a:normAutofit fontScale="90000"/>
          </a:bodyPr>
          <a:lstStyle/>
          <a:p>
            <a:r>
              <a:rPr kumimoji="1" lang="ja-JP" altLang="en-US" sz="4000" dirty="0"/>
              <a:t>新型コロナウイルスに洗剤</a:t>
            </a:r>
            <a:r>
              <a:rPr kumimoji="1" lang="ja-JP" altLang="en-US" sz="3100" dirty="0"/>
              <a:t>（界面活性剤）</a:t>
            </a:r>
            <a:r>
              <a:rPr kumimoji="1" lang="ja-JP" altLang="en-US" sz="4000" dirty="0"/>
              <a:t>は効果あり？</a:t>
            </a:r>
          </a:p>
        </p:txBody>
      </p:sp>
      <p:sp>
        <p:nvSpPr>
          <p:cNvPr id="3" name="コンテンツ プレースホルダー 2">
            <a:extLst>
              <a:ext uri="{FF2B5EF4-FFF2-40B4-BE49-F238E27FC236}">
                <a16:creationId xmlns:a16="http://schemas.microsoft.com/office/drawing/2014/main" id="{E66E0F6F-2B96-4376-98FC-E1A6821B727A}"/>
              </a:ext>
            </a:extLst>
          </p:cNvPr>
          <p:cNvSpPr>
            <a:spLocks noGrp="1"/>
          </p:cNvSpPr>
          <p:nvPr>
            <p:ph idx="1"/>
          </p:nvPr>
        </p:nvSpPr>
        <p:spPr>
          <a:xfrm>
            <a:off x="838200" y="1078030"/>
            <a:ext cx="10837244" cy="5779969"/>
          </a:xfrm>
        </p:spPr>
        <p:txBody>
          <a:bodyPr>
            <a:normAutofit fontScale="92500" lnSpcReduction="10000"/>
          </a:bodyPr>
          <a:lstStyle/>
          <a:p>
            <a:pPr marL="0" indent="0">
              <a:buNone/>
            </a:pPr>
            <a:r>
              <a:rPr lang="ja-JP" altLang="en-US" b="0" i="0" dirty="0">
                <a:solidFill>
                  <a:srgbClr val="2E3136"/>
                </a:solidFill>
                <a:effectLst/>
                <a:latin typeface="ヒラギノ角ゴ Pro W3"/>
              </a:rPr>
              <a:t>「界面活性剤」も</a:t>
            </a:r>
            <a:r>
              <a:rPr lang="ja-JP" altLang="en-US" b="1" i="0" dirty="0">
                <a:solidFill>
                  <a:srgbClr val="2E3136"/>
                </a:solidFill>
                <a:effectLst/>
                <a:latin typeface="ヒラギノ角ゴ Pro W3"/>
              </a:rPr>
              <a:t>一部</a:t>
            </a:r>
            <a:r>
              <a:rPr lang="ja-JP" altLang="en-US" b="0" i="0" dirty="0">
                <a:solidFill>
                  <a:srgbClr val="2E3136"/>
                </a:solidFill>
                <a:effectLst/>
                <a:latin typeface="ヒラギノ角ゴ Pro W3"/>
              </a:rPr>
              <a:t>有効です。</a:t>
            </a:r>
            <a:endParaRPr lang="en-US" altLang="ja-JP" b="0" i="0" dirty="0">
              <a:solidFill>
                <a:srgbClr val="2E3136"/>
              </a:solidFill>
              <a:effectLst/>
              <a:latin typeface="ヒラギノ角ゴ Pro W3"/>
            </a:endParaRPr>
          </a:p>
          <a:p>
            <a:pPr marL="0" indent="0">
              <a:buNone/>
            </a:pPr>
            <a:r>
              <a:rPr lang="ja-JP" altLang="en-US" b="0" i="0" dirty="0">
                <a:solidFill>
                  <a:srgbClr val="2E3136"/>
                </a:solidFill>
                <a:effectLst/>
                <a:latin typeface="ヒラギノ角ゴ Pro W3"/>
              </a:rPr>
              <a:t>界面活性剤は、ウイルスの「膜」を壊すことで無毒化します</a:t>
            </a:r>
            <a:endParaRPr lang="en-US" altLang="ja-JP" b="0" i="0" dirty="0">
              <a:solidFill>
                <a:srgbClr val="2E3136"/>
              </a:solidFill>
              <a:effectLst/>
              <a:latin typeface="ヒラギノ角ゴ Pro W3"/>
            </a:endParaRPr>
          </a:p>
          <a:p>
            <a:pPr marL="0" indent="0">
              <a:buNone/>
            </a:pPr>
            <a:endParaRPr lang="en-US" altLang="ja-JP" dirty="0">
              <a:solidFill>
                <a:srgbClr val="2E3136"/>
              </a:solidFill>
              <a:latin typeface="ヒラギノ角ゴ Pro W3"/>
            </a:endParaRPr>
          </a:p>
          <a:p>
            <a:pPr marL="0" indent="0">
              <a:buNone/>
            </a:pPr>
            <a:endParaRPr lang="en-US" altLang="ja-JP" b="0" i="0" dirty="0">
              <a:solidFill>
                <a:srgbClr val="2E3136"/>
              </a:solidFill>
              <a:effectLst/>
              <a:latin typeface="ヒラギノ角ゴ Pro W3"/>
            </a:endParaRPr>
          </a:p>
          <a:p>
            <a:pPr marL="0" indent="0">
              <a:buNone/>
            </a:pPr>
            <a:endParaRPr lang="en-US" altLang="ja-JP" dirty="0">
              <a:solidFill>
                <a:srgbClr val="2E3136"/>
              </a:solidFill>
              <a:latin typeface="ヒラギノ角ゴ Pro W3"/>
            </a:endParaRPr>
          </a:p>
          <a:p>
            <a:pPr marL="0" indent="0">
              <a:buNone/>
            </a:pPr>
            <a:endParaRPr lang="en-US" altLang="ja-JP" b="0" i="0" dirty="0">
              <a:solidFill>
                <a:srgbClr val="2E3136"/>
              </a:solidFill>
              <a:effectLst/>
              <a:latin typeface="ヒラギノ角ゴ Pro W3"/>
            </a:endParaRPr>
          </a:p>
          <a:p>
            <a:pPr marL="0" indent="0">
              <a:buNone/>
            </a:pPr>
            <a:endParaRPr lang="en-US" altLang="ja-JP" dirty="0">
              <a:solidFill>
                <a:srgbClr val="2E3136"/>
              </a:solidFill>
              <a:latin typeface="ヒラギノ角ゴ Pro W3"/>
            </a:endParaRPr>
          </a:p>
          <a:p>
            <a:pPr marL="0" indent="0">
              <a:buNone/>
            </a:pPr>
            <a:endParaRPr lang="en-US" altLang="ja-JP" b="0" i="0" dirty="0">
              <a:solidFill>
                <a:srgbClr val="2E3136"/>
              </a:solidFill>
              <a:effectLst/>
              <a:latin typeface="ヒラギノ角ゴ Pro W3"/>
            </a:endParaRPr>
          </a:p>
          <a:p>
            <a:pPr marL="0" indent="0">
              <a:buNone/>
            </a:pPr>
            <a:endParaRPr lang="en-US" altLang="ja-JP" dirty="0">
              <a:solidFill>
                <a:srgbClr val="2E3136"/>
              </a:solidFill>
              <a:latin typeface="ヒラギノ角ゴ Pro W3"/>
            </a:endParaRPr>
          </a:p>
          <a:p>
            <a:pPr marL="0" indent="0">
              <a:buNone/>
            </a:pPr>
            <a:endParaRPr lang="en-US" altLang="ja-JP" b="0" i="0" dirty="0">
              <a:solidFill>
                <a:srgbClr val="2E3136"/>
              </a:solidFill>
              <a:effectLst/>
              <a:latin typeface="ヒラギノ角ゴ Pro W3"/>
            </a:endParaRPr>
          </a:p>
          <a:p>
            <a:pPr marL="0" indent="0">
              <a:buNone/>
            </a:pPr>
            <a:endParaRPr lang="en-US" altLang="ja-JP" b="0" i="0" dirty="0">
              <a:solidFill>
                <a:srgbClr val="2E3136"/>
              </a:solidFill>
              <a:effectLst/>
              <a:latin typeface="ヒラギノ角ゴ Pro W3"/>
            </a:endParaRPr>
          </a:p>
          <a:p>
            <a:pPr marL="0" indent="0">
              <a:buNone/>
            </a:pPr>
            <a:r>
              <a:rPr lang="ja-JP" altLang="en-US" sz="2400" dirty="0">
                <a:solidFill>
                  <a:srgbClr val="2E3136"/>
                </a:solidFill>
                <a:latin typeface="ヒラギノ角ゴ Pro W3"/>
              </a:rPr>
              <a:t>商品名は、</a:t>
            </a:r>
            <a:r>
              <a:rPr lang="en-US" altLang="ja-JP" sz="2400" dirty="0">
                <a:solidFill>
                  <a:srgbClr val="2E3136"/>
                </a:solidFill>
                <a:latin typeface="ヒラギノ角ゴ Pro W3"/>
              </a:rPr>
              <a:t>NITE</a:t>
            </a:r>
            <a:r>
              <a:rPr lang="ja-JP" altLang="en-US" sz="2400" dirty="0">
                <a:solidFill>
                  <a:srgbClr val="2E3136"/>
                </a:solidFill>
                <a:latin typeface="ヒラギノ角ゴ Pro W3"/>
              </a:rPr>
              <a:t>の</a:t>
            </a:r>
            <a:r>
              <a:rPr lang="en-US" altLang="ja-JP" sz="2400" dirty="0">
                <a:solidFill>
                  <a:srgbClr val="2E3136"/>
                </a:solidFill>
                <a:latin typeface="ヒラギノ角ゴ Pro W3"/>
              </a:rPr>
              <a:t>HP</a:t>
            </a:r>
            <a:r>
              <a:rPr lang="ja-JP" altLang="en-US" sz="2400" dirty="0">
                <a:solidFill>
                  <a:srgbClr val="2E3136"/>
                </a:solidFill>
                <a:latin typeface="ヒラギノ角ゴ Pro W3"/>
              </a:rPr>
              <a:t>を参照　</a:t>
            </a:r>
            <a:r>
              <a:rPr lang="en-US" altLang="ja-JP" sz="2400" dirty="0">
                <a:solidFill>
                  <a:srgbClr val="2E3136"/>
                </a:solidFill>
                <a:latin typeface="ヒラギノ角ゴ Pro W3"/>
              </a:rPr>
              <a:t>https://www.nite.go.jp/information/koronataisaku20200522.html</a:t>
            </a:r>
            <a:endParaRPr lang="en-US" altLang="ja-JP" sz="2400" b="0" i="0" dirty="0">
              <a:solidFill>
                <a:srgbClr val="2E3136"/>
              </a:solidFill>
              <a:effectLst/>
              <a:latin typeface="ヒラギノ角ゴ Pro W3"/>
            </a:endParaRPr>
          </a:p>
          <a:p>
            <a:pPr marL="0" indent="0">
              <a:buNone/>
            </a:pPr>
            <a:endParaRPr kumimoji="1" lang="ja-JP" altLang="en-US" dirty="0"/>
          </a:p>
        </p:txBody>
      </p:sp>
      <p:pic>
        <p:nvPicPr>
          <p:cNvPr id="5" name="図 4" descr="テキスト&#10;&#10;自動的に生成された説明">
            <a:extLst>
              <a:ext uri="{FF2B5EF4-FFF2-40B4-BE49-F238E27FC236}">
                <a16:creationId xmlns:a16="http://schemas.microsoft.com/office/drawing/2014/main" id="{F8349FDE-3235-4E72-915A-C32A7BA39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733" y="2184498"/>
            <a:ext cx="9908534" cy="3734314"/>
          </a:xfrm>
          <a:prstGeom prst="rect">
            <a:avLst/>
          </a:prstGeom>
        </p:spPr>
      </p:pic>
      <p:sp>
        <p:nvSpPr>
          <p:cNvPr id="4" name="スライド番号プレースホルダー 3"/>
          <p:cNvSpPr>
            <a:spLocks noGrp="1"/>
          </p:cNvSpPr>
          <p:nvPr>
            <p:ph type="sldNum" sz="quarter" idx="12"/>
          </p:nvPr>
        </p:nvSpPr>
        <p:spPr/>
        <p:txBody>
          <a:bodyPr/>
          <a:lstStyle/>
          <a:p>
            <a:fld id="{A7EDB482-4382-4475-B75D-DF789ADAAD67}" type="slidenum">
              <a:rPr kumimoji="1" lang="ja-JP" altLang="en-US" smtClean="0"/>
              <a:t>19</a:t>
            </a:fld>
            <a:endParaRPr kumimoji="1" lang="ja-JP" altLang="en-US"/>
          </a:p>
        </p:txBody>
      </p:sp>
    </p:spTree>
    <p:extLst>
      <p:ext uri="{BB962C8B-B14F-4D97-AF65-F5344CB8AC3E}">
        <p14:creationId xmlns:p14="http://schemas.microsoft.com/office/powerpoint/2010/main" val="17295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6809509" cy="609596"/>
          </a:xfrm>
        </p:spPr>
        <p:txBody>
          <a:bodyPr>
            <a:normAutofit fontScale="90000"/>
          </a:bodyPr>
          <a:lstStyle/>
          <a:p>
            <a:r>
              <a:rPr kumimoji="1" lang="ja-JP" altLang="en-US" dirty="0" smtClean="0">
                <a:latin typeface="ＭＳ Ｐゴシック" panose="020B0600070205080204" pitchFamily="50" charset="-128"/>
                <a:ea typeface="ＭＳ Ｐゴシック" panose="020B0600070205080204" pitchFamily="50" charset="-128"/>
              </a:rPr>
              <a:t>感染するための要素とは</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38200" y="1219200"/>
            <a:ext cx="10515600" cy="4957763"/>
          </a:xfrm>
        </p:spPr>
        <p:txBody>
          <a:bodyPr/>
          <a:lstStyle/>
          <a:p>
            <a:pPr marL="0" indent="0">
              <a:buNone/>
            </a:pPr>
            <a:r>
              <a:rPr lang="ja-JP" altLang="en-US" b="1" dirty="0">
                <a:latin typeface="メイリオ" panose="020B0604030504040204" pitchFamily="50" charset="-128"/>
                <a:ea typeface="メイリオ" panose="020B0604030504040204" pitchFamily="50" charset="-128"/>
              </a:rPr>
              <a:t>感染経路を遮断すれば感染しません！</a:t>
            </a:r>
            <a:endParaRPr kumimoji="1" lang="ja-JP" altLang="en-US" dirty="0"/>
          </a:p>
        </p:txBody>
      </p:sp>
      <p:grpSp>
        <p:nvGrpSpPr>
          <p:cNvPr id="4" name="グループ化 3"/>
          <p:cNvGrpSpPr/>
          <p:nvPr/>
        </p:nvGrpSpPr>
        <p:grpSpPr>
          <a:xfrm>
            <a:off x="969482" y="2357895"/>
            <a:ext cx="3338876" cy="1725787"/>
            <a:chOff x="533758" y="2135296"/>
            <a:chExt cx="3338876" cy="1725787"/>
          </a:xfrm>
        </p:grpSpPr>
        <p:sp>
          <p:nvSpPr>
            <p:cNvPr id="5" name="角丸四角形 4"/>
            <p:cNvSpPr/>
            <p:nvPr/>
          </p:nvSpPr>
          <p:spPr>
            <a:xfrm>
              <a:off x="533758" y="2135296"/>
              <a:ext cx="3338876" cy="1725787"/>
            </a:xfrm>
            <a:prstGeom prst="roundRect">
              <a:avLst/>
            </a:prstGeom>
            <a:solidFill>
              <a:schemeClr val="accent6">
                <a:lumMod val="40000"/>
                <a:lumOff val="60000"/>
              </a:schemeClr>
            </a:solidFill>
            <a:ln w="57150">
              <a:solidFill>
                <a:schemeClr val="accent6">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テキスト ボックス 5"/>
            <p:cNvSpPr txBox="1"/>
            <p:nvPr/>
          </p:nvSpPr>
          <p:spPr>
            <a:xfrm>
              <a:off x="1321894" y="2753574"/>
              <a:ext cx="1656184" cy="535531"/>
            </a:xfrm>
            <a:prstGeom prst="rect">
              <a:avLst/>
            </a:prstGeom>
            <a:noFill/>
          </p:spPr>
          <p:txBody>
            <a:bodyPr wrap="square" rtlCol="0">
              <a:spAutoFit/>
            </a:bodyPr>
            <a:lstStyle/>
            <a:p>
              <a:pPr algn="ctr">
                <a:lnSpc>
                  <a:spcPct val="90000"/>
                </a:lnSpc>
              </a:pPr>
              <a:r>
                <a:rPr kumimoji="1" lang="ja-JP" altLang="en-US" sz="3200" b="1" dirty="0"/>
                <a:t>病原体</a:t>
              </a:r>
            </a:p>
          </p:txBody>
        </p:sp>
      </p:grpSp>
      <p:sp>
        <p:nvSpPr>
          <p:cNvPr id="7" name="正方形/長方形 6"/>
          <p:cNvSpPr/>
          <p:nvPr/>
        </p:nvSpPr>
        <p:spPr>
          <a:xfrm>
            <a:off x="1662496" y="4332124"/>
            <a:ext cx="2031325" cy="461665"/>
          </a:xfrm>
          <a:prstGeom prst="rect">
            <a:avLst/>
          </a:prstGeom>
        </p:spPr>
        <p:txBody>
          <a:bodyPr wrap="none">
            <a:spAutoFit/>
          </a:bodyPr>
          <a:lstStyle/>
          <a:p>
            <a:r>
              <a:rPr lang="ja-JP" altLang="en-US" sz="2400" b="1" dirty="0"/>
              <a:t>病原体の排除</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4550" y="4885863"/>
            <a:ext cx="1669701" cy="1426037"/>
          </a:xfrm>
          <a:prstGeom prst="rect">
            <a:avLst/>
          </a:prstGeom>
        </p:spPr>
      </p:pic>
      <p:grpSp>
        <p:nvGrpSpPr>
          <p:cNvPr id="12" name="グループ化 11"/>
          <p:cNvGrpSpPr/>
          <p:nvPr/>
        </p:nvGrpSpPr>
        <p:grpSpPr>
          <a:xfrm>
            <a:off x="4831684" y="4643861"/>
            <a:ext cx="2568792" cy="979494"/>
            <a:chOff x="2763284" y="2055159"/>
            <a:chExt cx="2568792" cy="1743608"/>
          </a:xfrm>
        </p:grpSpPr>
        <p:sp>
          <p:nvSpPr>
            <p:cNvPr id="13" name="正方形/長方形 12"/>
            <p:cNvSpPr/>
            <p:nvPr/>
          </p:nvSpPr>
          <p:spPr>
            <a:xfrm>
              <a:off x="2793805" y="2857069"/>
              <a:ext cx="2538271" cy="9416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テキスト ボックス 13"/>
            <p:cNvSpPr txBox="1"/>
            <p:nvPr/>
          </p:nvSpPr>
          <p:spPr>
            <a:xfrm>
              <a:off x="2763284" y="2055159"/>
              <a:ext cx="2538271" cy="9416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kumimoji="1" lang="ja-JP" altLang="en-US" sz="2400" b="1" kern="1200" dirty="0" smtClean="0"/>
                <a:t>感染経路</a:t>
              </a:r>
              <a:endParaRPr kumimoji="1" lang="en-US" altLang="ja-JP" sz="2400" b="1" kern="1200" dirty="0" smtClean="0"/>
            </a:p>
            <a:p>
              <a:pPr lvl="0" algn="ctr" defTabSz="1066800">
                <a:lnSpc>
                  <a:spcPct val="90000"/>
                </a:lnSpc>
                <a:spcBef>
                  <a:spcPct val="0"/>
                </a:spcBef>
                <a:spcAft>
                  <a:spcPct val="35000"/>
                </a:spcAft>
              </a:pPr>
              <a:r>
                <a:rPr kumimoji="1" lang="ja-JP" altLang="en-US" sz="2400" b="1" kern="1200" dirty="0" smtClean="0"/>
                <a:t>の遮断</a:t>
              </a:r>
              <a:endParaRPr kumimoji="1" lang="ja-JP" altLang="en-US" sz="2400" b="1" kern="1200" dirty="0"/>
            </a:p>
          </p:txBody>
        </p:sp>
      </p:grpSp>
      <p:grpSp>
        <p:nvGrpSpPr>
          <p:cNvPr id="16" name="グループ化 15"/>
          <p:cNvGrpSpPr/>
          <p:nvPr/>
        </p:nvGrpSpPr>
        <p:grpSpPr>
          <a:xfrm>
            <a:off x="8108543" y="2356665"/>
            <a:ext cx="3338876" cy="1725787"/>
            <a:chOff x="8014924" y="2246537"/>
            <a:chExt cx="3338876" cy="1549608"/>
          </a:xfrm>
        </p:grpSpPr>
        <p:sp>
          <p:nvSpPr>
            <p:cNvPr id="17" name="角丸四角形 16"/>
            <p:cNvSpPr/>
            <p:nvPr/>
          </p:nvSpPr>
          <p:spPr>
            <a:xfrm>
              <a:off x="8014924" y="2246537"/>
              <a:ext cx="3338876" cy="1549608"/>
            </a:xfrm>
            <a:prstGeom prst="roundRect">
              <a:avLst/>
            </a:prstGeom>
            <a:solidFill>
              <a:schemeClr val="accent2">
                <a:lumMod val="20000"/>
                <a:lumOff val="80000"/>
              </a:schemeClr>
            </a:solidFill>
            <a:ln w="5715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テキスト ボックス 17"/>
            <p:cNvSpPr txBox="1"/>
            <p:nvPr/>
          </p:nvSpPr>
          <p:spPr>
            <a:xfrm>
              <a:off x="8804112" y="2526345"/>
              <a:ext cx="1656184" cy="978729"/>
            </a:xfrm>
            <a:prstGeom prst="rect">
              <a:avLst/>
            </a:prstGeom>
            <a:noFill/>
          </p:spPr>
          <p:txBody>
            <a:bodyPr wrap="square" rtlCol="0">
              <a:spAutoFit/>
            </a:bodyPr>
            <a:lstStyle/>
            <a:p>
              <a:pPr algn="ctr">
                <a:lnSpc>
                  <a:spcPct val="90000"/>
                </a:lnSpc>
              </a:pPr>
              <a:r>
                <a:rPr kumimoji="1" lang="ja-JP" altLang="en-US" sz="3200" b="1" dirty="0"/>
                <a:t>宿主</a:t>
              </a:r>
              <a:endParaRPr kumimoji="1" lang="en-US" altLang="ja-JP" sz="3200" b="1" dirty="0"/>
            </a:p>
            <a:p>
              <a:pPr algn="ctr">
                <a:lnSpc>
                  <a:spcPct val="90000"/>
                </a:lnSpc>
              </a:pPr>
              <a:r>
                <a:rPr kumimoji="1" lang="ja-JP" altLang="en-US" sz="3200" b="1" dirty="0"/>
                <a:t>感受性</a:t>
              </a:r>
            </a:p>
          </p:txBody>
        </p:sp>
      </p:grpSp>
      <p:grpSp>
        <p:nvGrpSpPr>
          <p:cNvPr id="19" name="グループ化 18"/>
          <p:cNvGrpSpPr/>
          <p:nvPr/>
        </p:nvGrpSpPr>
        <p:grpSpPr>
          <a:xfrm>
            <a:off x="8409136" y="4101244"/>
            <a:ext cx="2580876" cy="1412547"/>
            <a:chOff x="5543406" y="2386220"/>
            <a:chExt cx="2580876" cy="1412547"/>
          </a:xfrm>
        </p:grpSpPr>
        <p:sp>
          <p:nvSpPr>
            <p:cNvPr id="20" name="正方形/長方形 19"/>
            <p:cNvSpPr/>
            <p:nvPr/>
          </p:nvSpPr>
          <p:spPr>
            <a:xfrm>
              <a:off x="5586011" y="2857069"/>
              <a:ext cx="2538271" cy="9416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テキスト ボックス 20"/>
            <p:cNvSpPr txBox="1"/>
            <p:nvPr/>
          </p:nvSpPr>
          <p:spPr>
            <a:xfrm>
              <a:off x="5543406" y="2386220"/>
              <a:ext cx="2538271" cy="9416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kumimoji="1" lang="ja-JP" altLang="en-US" sz="2400" b="1" kern="1200" dirty="0" smtClean="0"/>
                <a:t>宿主抵抗力</a:t>
              </a:r>
              <a:endParaRPr kumimoji="1" lang="en-US" altLang="ja-JP" sz="2400" b="1" kern="1200" dirty="0" smtClean="0"/>
            </a:p>
            <a:p>
              <a:pPr lvl="0" algn="ctr" defTabSz="1066800">
                <a:lnSpc>
                  <a:spcPct val="90000"/>
                </a:lnSpc>
                <a:spcBef>
                  <a:spcPct val="0"/>
                </a:spcBef>
                <a:spcAft>
                  <a:spcPct val="35000"/>
                </a:spcAft>
              </a:pPr>
              <a:r>
                <a:rPr kumimoji="1" lang="ja-JP" altLang="en-US" sz="2400" b="1" kern="1200" dirty="0" smtClean="0"/>
                <a:t>の</a:t>
              </a:r>
              <a:endParaRPr kumimoji="1" lang="en-US" altLang="ja-JP" sz="2400" b="1" kern="1200" dirty="0" smtClean="0"/>
            </a:p>
            <a:p>
              <a:pPr lvl="0" algn="ctr" defTabSz="1066800">
                <a:lnSpc>
                  <a:spcPct val="90000"/>
                </a:lnSpc>
                <a:spcBef>
                  <a:spcPct val="0"/>
                </a:spcBef>
                <a:spcAft>
                  <a:spcPct val="35000"/>
                </a:spcAft>
              </a:pPr>
              <a:r>
                <a:rPr kumimoji="1" lang="ja-JP" altLang="en-US" sz="2400" b="1" kern="1200" dirty="0" smtClean="0"/>
                <a:t>向上</a:t>
              </a:r>
              <a:endParaRPr kumimoji="1" lang="ja-JP" altLang="en-US" sz="2400" b="1" kern="1200" dirty="0"/>
            </a:p>
          </p:txBody>
        </p:sp>
      </p:grpSp>
      <p:pic>
        <p:nvPicPr>
          <p:cNvPr id="22" name="図 21"/>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2683" y1="3606" x2="22683" y2="3606"/>
                        <a14:foregroundMark x1="7073" y1="29567" x2="7073" y2="29567"/>
                        <a14:foregroundMark x1="13415" y1="56731" x2="13415" y2="56731"/>
                        <a14:foregroundMark x1="17805" y1="81250" x2="17805" y2="81250"/>
                        <a14:foregroundMark x1="68049" y1="3606" x2="68049" y2="3606"/>
                        <a14:foregroundMark x1="91463" y1="26683" x2="91463" y2="26683"/>
                        <a14:foregroundMark x1="81463" y1="50481" x2="81463" y2="50481"/>
                        <a14:foregroundMark x1="88537" y1="78365" x2="88537" y2="78365"/>
                        <a14:foregroundMark x1="73659" y1="58173" x2="73659" y2="58173"/>
                        <a14:foregroundMark x1="73171" y1="76923" x2="73171" y2="76923"/>
                        <a14:foregroundMark x1="84390" y1="28125" x2="84390" y2="28125"/>
                        <a14:foregroundMark x1="60244" y1="14904" x2="60244" y2="14904"/>
                        <a14:foregroundMark x1="35366" y1="15625" x2="35366" y2="15625"/>
                        <a14:foregroundMark x1="14878" y1="31010" x2="14878" y2="31010"/>
                        <a14:foregroundMark x1="30488" y1="60337" x2="30488" y2="60337"/>
                        <a14:foregroundMark x1="26341" y1="81250" x2="26341" y2="81250"/>
                        <a14:foregroundMark x1="13415" y1="80529" x2="13415" y2="80529"/>
                        <a14:foregroundMark x1="21951" y1="8654" x2="21951" y2="8654"/>
                        <a14:foregroundMark x1="3659" y1="31010" x2="3659" y2="31010"/>
                        <a14:foregroundMark x1="17073" y1="58173" x2="17073" y2="58173"/>
                        <a14:foregroundMark x1="83659" y1="74279" x2="83659" y2="74279"/>
                        <a14:foregroundMark x1="24878" y1="58894" x2="24878" y2="58894"/>
                        <a14:foregroundMark x1="18537" y1="31490" x2="18537" y2="31490"/>
                        <a14:foregroundMark x1="12683" y1="31490" x2="12683" y2="31490"/>
                      </a14:backgroundRemoval>
                    </a14:imgEffect>
                  </a14:imgLayer>
                </a14:imgProps>
              </a:ext>
              <a:ext uri="{28A0092B-C50C-407E-A947-70E740481C1C}">
                <a14:useLocalDpi xmlns:a14="http://schemas.microsoft.com/office/drawing/2010/main" val="0"/>
              </a:ext>
            </a:extLst>
          </a:blip>
          <a:stretch>
            <a:fillRect/>
          </a:stretch>
        </p:blipFill>
        <p:spPr>
          <a:xfrm>
            <a:off x="10108104" y="4631810"/>
            <a:ext cx="1953491" cy="1983090"/>
          </a:xfrm>
          <a:prstGeom prst="rect">
            <a:avLst/>
          </a:prstGeom>
        </p:spPr>
      </p:pic>
      <p:sp>
        <p:nvSpPr>
          <p:cNvPr id="23" name="右矢印 22"/>
          <p:cNvSpPr/>
          <p:nvPr/>
        </p:nvSpPr>
        <p:spPr>
          <a:xfrm>
            <a:off x="4472205" y="2483034"/>
            <a:ext cx="2277916" cy="144087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4633599" y="2969974"/>
            <a:ext cx="1836204" cy="595691"/>
          </a:xfrm>
          <a:prstGeom prst="rect">
            <a:avLst/>
          </a:prstGeom>
          <a:noFill/>
        </p:spPr>
        <p:txBody>
          <a:bodyPr wrap="square" rtlCol="0">
            <a:spAutoFit/>
          </a:bodyPr>
          <a:lstStyle/>
          <a:p>
            <a:pPr algn="ctr">
              <a:lnSpc>
                <a:spcPct val="90000"/>
              </a:lnSpc>
            </a:pPr>
            <a:r>
              <a:rPr kumimoji="1" lang="ja-JP" altLang="en-US" sz="3200" b="1" dirty="0"/>
              <a:t>感染経路</a:t>
            </a:r>
          </a:p>
        </p:txBody>
      </p:sp>
      <p:cxnSp>
        <p:nvCxnSpPr>
          <p:cNvPr id="27" name="直線コネクタ 26"/>
          <p:cNvCxnSpPr/>
          <p:nvPr/>
        </p:nvCxnSpPr>
        <p:spPr>
          <a:xfrm>
            <a:off x="7792592" y="2197217"/>
            <a:ext cx="35633" cy="2365739"/>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1" name="直線矢印コネクタ 30"/>
          <p:cNvCxnSpPr/>
          <p:nvPr/>
        </p:nvCxnSpPr>
        <p:spPr>
          <a:xfrm>
            <a:off x="6724498" y="2819740"/>
            <a:ext cx="1039091"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7351893" y="2827091"/>
            <a:ext cx="362056" cy="193164"/>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6693228" y="3267819"/>
            <a:ext cx="1039091"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7342421" y="3361571"/>
            <a:ext cx="380999" cy="172679"/>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6724498" y="3712158"/>
            <a:ext cx="1039091"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7358249" y="3836376"/>
            <a:ext cx="366026" cy="182042"/>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楕円 8"/>
          <p:cNvSpPr/>
          <p:nvPr/>
        </p:nvSpPr>
        <p:spPr>
          <a:xfrm>
            <a:off x="6966980" y="1755083"/>
            <a:ext cx="1593272" cy="3621163"/>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2678158" y="1694677"/>
            <a:ext cx="4353772" cy="74867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871493" y="1654609"/>
            <a:ext cx="2398180" cy="27708"/>
          </a:xfrm>
          <a:prstGeom prst="line">
            <a:avLst/>
          </a:prstGeom>
          <a:ln w="76200">
            <a:solidFill>
              <a:srgbClr val="FF0000"/>
            </a:solidFill>
          </a:ln>
          <a:scene3d>
            <a:camera prst="orthographicFront">
              <a:rot lat="0" lon="0" rev="60000"/>
            </a:camera>
            <a:lightRig rig="threePt" dir="t"/>
          </a:scene3d>
        </p:spPr>
        <p:style>
          <a:lnRef idx="1">
            <a:schemeClr val="accent1"/>
          </a:lnRef>
          <a:fillRef idx="0">
            <a:schemeClr val="accent1"/>
          </a:fillRef>
          <a:effectRef idx="0">
            <a:schemeClr val="accent1"/>
          </a:effectRef>
          <a:fontRef idx="minor">
            <a:schemeClr val="tx1"/>
          </a:fontRef>
        </p:style>
      </p:cxnSp>
      <p:sp>
        <p:nvSpPr>
          <p:cNvPr id="10" name="スライド番号プレースホルダー 9"/>
          <p:cNvSpPr>
            <a:spLocks noGrp="1"/>
          </p:cNvSpPr>
          <p:nvPr>
            <p:ph type="sldNum" sz="quarter" idx="12"/>
          </p:nvPr>
        </p:nvSpPr>
        <p:spPr/>
        <p:txBody>
          <a:bodyPr/>
          <a:lstStyle/>
          <a:p>
            <a:fld id="{A7EDB482-4382-4475-B75D-DF789ADAAD67}" type="slidenum">
              <a:rPr kumimoji="1" lang="ja-JP" altLang="en-US" smtClean="0"/>
              <a:t>2</a:t>
            </a:fld>
            <a:endParaRPr kumimoji="1" lang="ja-JP" altLang="en-US"/>
          </a:p>
        </p:txBody>
      </p:sp>
    </p:spTree>
    <p:extLst>
      <p:ext uri="{BB962C8B-B14F-4D97-AF65-F5344CB8AC3E}">
        <p14:creationId xmlns:p14="http://schemas.microsoft.com/office/powerpoint/2010/main" val="444438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82D9F5-99E1-49A1-846E-25EEF8E3676E}"/>
              </a:ext>
            </a:extLst>
          </p:cNvPr>
          <p:cNvSpPr>
            <a:spLocks noGrp="1"/>
          </p:cNvSpPr>
          <p:nvPr>
            <p:ph type="title"/>
          </p:nvPr>
        </p:nvSpPr>
        <p:spPr>
          <a:xfrm>
            <a:off x="838200" y="365125"/>
            <a:ext cx="10515600" cy="830333"/>
          </a:xfrm>
        </p:spPr>
        <p:txBody>
          <a:bodyPr/>
          <a:lstStyle/>
          <a:p>
            <a:r>
              <a:rPr kumimoji="1" lang="ja-JP" altLang="en-US" dirty="0"/>
              <a:t>手洗いも忘れずに</a:t>
            </a:r>
          </a:p>
        </p:txBody>
      </p:sp>
      <p:sp>
        <p:nvSpPr>
          <p:cNvPr id="3" name="コンテンツ プレースホルダー 2">
            <a:extLst>
              <a:ext uri="{FF2B5EF4-FFF2-40B4-BE49-F238E27FC236}">
                <a16:creationId xmlns:a16="http://schemas.microsoft.com/office/drawing/2014/main" id="{F204D975-BC7C-46DA-A195-D27A56B47503}"/>
              </a:ext>
            </a:extLst>
          </p:cNvPr>
          <p:cNvSpPr>
            <a:spLocks noGrp="1"/>
          </p:cNvSpPr>
          <p:nvPr>
            <p:ph idx="1"/>
          </p:nvPr>
        </p:nvSpPr>
        <p:spPr>
          <a:xfrm>
            <a:off x="838200" y="1395664"/>
            <a:ext cx="10923872" cy="5207488"/>
          </a:xfrm>
        </p:spPr>
        <p:txBody>
          <a:bodyPr/>
          <a:lstStyle/>
          <a:p>
            <a:pPr marL="0" indent="0">
              <a:buNone/>
            </a:pPr>
            <a:r>
              <a:rPr lang="ja-JP" altLang="en-US" b="0" i="0" dirty="0">
                <a:solidFill>
                  <a:srgbClr val="2E3136"/>
                </a:solidFill>
                <a:effectLst/>
                <a:latin typeface="ヒラギノ角ゴ Pro W3"/>
              </a:rPr>
              <a:t>手や指に付着しているウイルス数を減らしましょう</a:t>
            </a:r>
            <a:endParaRPr kumimoji="1" lang="ja-JP" altLang="en-US" dirty="0"/>
          </a:p>
        </p:txBody>
      </p:sp>
      <p:pic>
        <p:nvPicPr>
          <p:cNvPr id="5" name="図 4" descr="アイコン&#10;&#10;自動的に生成された説明">
            <a:extLst>
              <a:ext uri="{FF2B5EF4-FFF2-40B4-BE49-F238E27FC236}">
                <a16:creationId xmlns:a16="http://schemas.microsoft.com/office/drawing/2014/main" id="{D754F25A-D22B-4A8C-AB02-5F93CBB8D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55" y="2699455"/>
            <a:ext cx="3742502" cy="3793420"/>
          </a:xfrm>
          <a:prstGeom prst="rect">
            <a:avLst/>
          </a:prstGeom>
        </p:spPr>
      </p:pic>
      <p:sp>
        <p:nvSpPr>
          <p:cNvPr id="6" name="四角形: 角を丸くする 5">
            <a:extLst>
              <a:ext uri="{FF2B5EF4-FFF2-40B4-BE49-F238E27FC236}">
                <a16:creationId xmlns:a16="http://schemas.microsoft.com/office/drawing/2014/main" id="{7D3EC335-7F72-495F-BDD2-BDFC687849B9}"/>
              </a:ext>
            </a:extLst>
          </p:cNvPr>
          <p:cNvSpPr/>
          <p:nvPr/>
        </p:nvSpPr>
        <p:spPr>
          <a:xfrm>
            <a:off x="6325507" y="2259533"/>
            <a:ext cx="4337279" cy="12221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流水による</a:t>
            </a:r>
            <a:r>
              <a:rPr kumimoji="1" lang="en-US" altLang="ja-JP" sz="2400" dirty="0">
                <a:solidFill>
                  <a:schemeClr val="tx1"/>
                </a:solidFill>
              </a:rPr>
              <a:t>15</a:t>
            </a:r>
            <a:r>
              <a:rPr kumimoji="1" lang="ja-JP" altLang="en-US" sz="2400" dirty="0">
                <a:solidFill>
                  <a:schemeClr val="tx1"/>
                </a:solidFill>
              </a:rPr>
              <a:t>秒の手洗い</a:t>
            </a:r>
            <a:endParaRPr kumimoji="1" lang="en-US" altLang="ja-JP" sz="2400" dirty="0">
              <a:solidFill>
                <a:schemeClr val="tx1"/>
              </a:solidFill>
            </a:endParaRPr>
          </a:p>
          <a:p>
            <a:pPr algn="ctr"/>
            <a:r>
              <a:rPr kumimoji="1" lang="ja-JP" altLang="en-US" sz="2400" dirty="0">
                <a:solidFill>
                  <a:schemeClr val="tx1"/>
                </a:solidFill>
              </a:rPr>
              <a:t>↓</a:t>
            </a:r>
            <a:endParaRPr kumimoji="1" lang="en-US" altLang="ja-JP" sz="2400" dirty="0">
              <a:solidFill>
                <a:schemeClr val="tx1"/>
              </a:solidFill>
            </a:endParaRPr>
          </a:p>
          <a:p>
            <a:pPr algn="ctr"/>
            <a:r>
              <a:rPr lang="en-US" altLang="ja-JP" sz="2400" dirty="0">
                <a:solidFill>
                  <a:schemeClr val="tx1"/>
                </a:solidFill>
              </a:rPr>
              <a:t>100</a:t>
            </a:r>
            <a:r>
              <a:rPr lang="ja-JP" altLang="en-US" sz="2400" dirty="0">
                <a:solidFill>
                  <a:schemeClr val="tx1"/>
                </a:solidFill>
              </a:rPr>
              <a:t>分の</a:t>
            </a:r>
            <a:r>
              <a:rPr lang="en-US" altLang="ja-JP" sz="2400" dirty="0">
                <a:solidFill>
                  <a:schemeClr val="tx1"/>
                </a:solidFill>
              </a:rPr>
              <a:t>1</a:t>
            </a:r>
            <a:r>
              <a:rPr lang="ja-JP" altLang="en-US" sz="2400" dirty="0">
                <a:solidFill>
                  <a:schemeClr val="tx1"/>
                </a:solidFill>
              </a:rPr>
              <a:t>に減少</a:t>
            </a:r>
            <a:endParaRPr kumimoji="1" lang="ja-JP" altLang="en-US" sz="2400" dirty="0">
              <a:solidFill>
                <a:schemeClr val="tx1"/>
              </a:solidFill>
            </a:endParaRPr>
          </a:p>
        </p:txBody>
      </p:sp>
      <p:sp>
        <p:nvSpPr>
          <p:cNvPr id="7" name="四角形: 角を丸くする 6">
            <a:extLst>
              <a:ext uri="{FF2B5EF4-FFF2-40B4-BE49-F238E27FC236}">
                <a16:creationId xmlns:a16="http://schemas.microsoft.com/office/drawing/2014/main" id="{424DC3AF-B9BE-4E34-BF3A-D8B01D6654BE}"/>
              </a:ext>
            </a:extLst>
          </p:cNvPr>
          <p:cNvSpPr/>
          <p:nvPr/>
        </p:nvSpPr>
        <p:spPr>
          <a:xfrm>
            <a:off x="4928135" y="3801979"/>
            <a:ext cx="6670307" cy="257575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石けんやハンドソープで</a:t>
            </a:r>
            <a:r>
              <a:rPr lang="en-US" altLang="ja-JP" sz="2800" b="1" dirty="0">
                <a:solidFill>
                  <a:schemeClr val="tx1"/>
                </a:solidFill>
              </a:rPr>
              <a:t>10</a:t>
            </a:r>
            <a:r>
              <a:rPr lang="ja-JP" altLang="en-US" sz="2800" b="1" dirty="0">
                <a:solidFill>
                  <a:schemeClr val="tx1"/>
                </a:solidFill>
              </a:rPr>
              <a:t>秒</a:t>
            </a:r>
            <a:r>
              <a:rPr lang="ja-JP" altLang="en-US" sz="2800" dirty="0">
                <a:solidFill>
                  <a:schemeClr val="tx1"/>
                </a:solidFill>
              </a:rPr>
              <a:t>もみ洗い</a:t>
            </a:r>
            <a:endParaRPr lang="en-US" altLang="ja-JP" sz="2800" dirty="0">
              <a:solidFill>
                <a:schemeClr val="tx1"/>
              </a:solidFill>
            </a:endParaRPr>
          </a:p>
          <a:p>
            <a:pPr algn="ctr"/>
            <a:r>
              <a:rPr lang="ja-JP" altLang="en-US" sz="2800" dirty="0">
                <a:solidFill>
                  <a:schemeClr val="tx1"/>
                </a:solidFill>
              </a:rPr>
              <a:t>＋</a:t>
            </a:r>
            <a:endParaRPr lang="en-US" altLang="ja-JP" sz="2800" dirty="0">
              <a:solidFill>
                <a:schemeClr val="tx1"/>
              </a:solidFill>
            </a:endParaRPr>
          </a:p>
          <a:p>
            <a:pPr algn="ctr"/>
            <a:r>
              <a:rPr kumimoji="1" lang="ja-JP" altLang="en-US" sz="2800" b="1" dirty="0">
                <a:solidFill>
                  <a:schemeClr val="tx1"/>
                </a:solidFill>
              </a:rPr>
              <a:t>流水で</a:t>
            </a:r>
            <a:r>
              <a:rPr kumimoji="1" lang="en-US" altLang="ja-JP" sz="2800" b="1" dirty="0">
                <a:solidFill>
                  <a:schemeClr val="tx1"/>
                </a:solidFill>
              </a:rPr>
              <a:t>15</a:t>
            </a:r>
            <a:r>
              <a:rPr kumimoji="1" lang="ja-JP" altLang="en-US" sz="2800" b="1" dirty="0">
                <a:solidFill>
                  <a:schemeClr val="tx1"/>
                </a:solidFill>
              </a:rPr>
              <a:t>秒</a:t>
            </a:r>
            <a:r>
              <a:rPr kumimoji="1" lang="ja-JP" altLang="en-US" sz="2800" dirty="0">
                <a:solidFill>
                  <a:schemeClr val="tx1"/>
                </a:solidFill>
              </a:rPr>
              <a:t>すすぐ</a:t>
            </a:r>
            <a:endParaRPr kumimoji="1" lang="en-US" altLang="ja-JP" sz="2800" dirty="0">
              <a:solidFill>
                <a:schemeClr val="tx1"/>
              </a:solidFill>
            </a:endParaRPr>
          </a:p>
          <a:p>
            <a:pPr algn="ctr"/>
            <a:r>
              <a:rPr lang="ja-JP" altLang="en-US" sz="2800" dirty="0">
                <a:solidFill>
                  <a:schemeClr val="tx1"/>
                </a:solidFill>
              </a:rPr>
              <a:t>↓</a:t>
            </a:r>
            <a:endParaRPr lang="en-US" altLang="ja-JP" sz="2800" dirty="0">
              <a:solidFill>
                <a:schemeClr val="tx1"/>
              </a:solidFill>
            </a:endParaRPr>
          </a:p>
          <a:p>
            <a:pPr algn="ctr"/>
            <a:r>
              <a:rPr lang="en-US" altLang="ja-JP" sz="2800" b="1" dirty="0">
                <a:solidFill>
                  <a:schemeClr val="tx1"/>
                </a:solidFill>
              </a:rPr>
              <a:t>1</a:t>
            </a:r>
            <a:r>
              <a:rPr lang="ja-JP" altLang="en-US" sz="2800" b="1" dirty="0">
                <a:solidFill>
                  <a:schemeClr val="tx1"/>
                </a:solidFill>
              </a:rPr>
              <a:t>万分の１に減少</a:t>
            </a:r>
            <a:endParaRPr kumimoji="1" lang="en-US" altLang="ja-JP" sz="2800" b="1" dirty="0">
              <a:solidFill>
                <a:schemeClr val="tx1"/>
              </a:solidFill>
            </a:endParaRPr>
          </a:p>
        </p:txBody>
      </p:sp>
      <p:sp>
        <p:nvSpPr>
          <p:cNvPr id="4" name="スライド番号プレースホルダー 3"/>
          <p:cNvSpPr>
            <a:spLocks noGrp="1"/>
          </p:cNvSpPr>
          <p:nvPr>
            <p:ph type="sldNum" sz="quarter" idx="12"/>
          </p:nvPr>
        </p:nvSpPr>
        <p:spPr/>
        <p:txBody>
          <a:bodyPr/>
          <a:lstStyle/>
          <a:p>
            <a:fld id="{A7EDB482-4382-4475-B75D-DF789ADAAD67}" type="slidenum">
              <a:rPr kumimoji="1" lang="ja-JP" altLang="en-US" smtClean="0"/>
              <a:t>20</a:t>
            </a:fld>
            <a:endParaRPr kumimoji="1" lang="ja-JP" altLang="en-US"/>
          </a:p>
        </p:txBody>
      </p:sp>
    </p:spTree>
    <p:extLst>
      <p:ext uri="{BB962C8B-B14F-4D97-AF65-F5344CB8AC3E}">
        <p14:creationId xmlns:p14="http://schemas.microsoft.com/office/powerpoint/2010/main" val="2908901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4793" y="294404"/>
            <a:ext cx="4287982" cy="840220"/>
          </a:xfrm>
        </p:spPr>
        <p:txBody>
          <a:bodyPr/>
          <a:lstStyle/>
          <a:p>
            <a:r>
              <a:rPr kumimoji="1" lang="ja-JP" altLang="en-US" dirty="0" smtClean="0"/>
              <a:t>換気も忘れずに</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58654" y="2646218"/>
            <a:ext cx="3777978" cy="3392199"/>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169" y="1353144"/>
            <a:ext cx="4660548" cy="3646335"/>
          </a:xfrm>
          <a:prstGeom prst="rect">
            <a:avLst/>
          </a:prstGeom>
        </p:spPr>
      </p:pic>
      <p:sp>
        <p:nvSpPr>
          <p:cNvPr id="6" name="角丸四角形 5"/>
          <p:cNvSpPr/>
          <p:nvPr/>
        </p:nvSpPr>
        <p:spPr>
          <a:xfrm>
            <a:off x="7669461" y="1451696"/>
            <a:ext cx="4156364" cy="1568595"/>
          </a:xfrm>
          <a:prstGeom prst="roundRect">
            <a:avLst>
              <a:gd name="adj" fmla="val 11368"/>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二酸化炭素濃度は</a:t>
            </a:r>
            <a:endParaRPr kumimoji="1" lang="en-US" altLang="ja-JP" sz="2800" dirty="0" smtClean="0"/>
          </a:p>
          <a:p>
            <a:pPr algn="ctr"/>
            <a:r>
              <a:rPr kumimoji="1" lang="ja-JP" altLang="en-US" sz="2800" dirty="0" smtClean="0"/>
              <a:t>　</a:t>
            </a:r>
            <a:r>
              <a:rPr kumimoji="1" lang="en-US" altLang="ja-JP" sz="2800" dirty="0" smtClean="0"/>
              <a:t>1,000ppm</a:t>
            </a:r>
            <a:r>
              <a:rPr lang="ja-JP" altLang="en-US" sz="2800" dirty="0" smtClean="0"/>
              <a:t>以上に</a:t>
            </a:r>
            <a:endParaRPr lang="en-US" altLang="ja-JP" sz="2800" dirty="0" smtClean="0"/>
          </a:p>
          <a:p>
            <a:pPr algn="ctr"/>
            <a:r>
              <a:rPr lang="ja-JP" altLang="en-US" sz="2800" dirty="0" smtClean="0"/>
              <a:t>ならない様に</a:t>
            </a:r>
            <a:endParaRPr kumimoji="1" lang="ja-JP" altLang="en-US" sz="2800" dirty="0"/>
          </a:p>
        </p:txBody>
      </p:sp>
      <p:sp>
        <p:nvSpPr>
          <p:cNvPr id="7" name="角丸四角形 6"/>
          <p:cNvSpPr/>
          <p:nvPr/>
        </p:nvSpPr>
        <p:spPr>
          <a:xfrm>
            <a:off x="223626" y="4555196"/>
            <a:ext cx="5766389" cy="2039568"/>
          </a:xfrm>
          <a:prstGeom prst="roundRect">
            <a:avLst>
              <a:gd name="adj" fmla="val 11233"/>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①嘔吐物を処理する人</a:t>
            </a:r>
            <a:endParaRPr kumimoji="1" lang="en-US" altLang="ja-JP" sz="2800" dirty="0" smtClean="0"/>
          </a:p>
          <a:p>
            <a:r>
              <a:rPr kumimoji="1" lang="ja-JP" altLang="en-US" sz="2800" dirty="0" smtClean="0"/>
              <a:t>　②患者（嘔吐者）対応をする人</a:t>
            </a:r>
            <a:endParaRPr kumimoji="1" lang="en-US" altLang="ja-JP" sz="2800" dirty="0" smtClean="0"/>
          </a:p>
          <a:p>
            <a:r>
              <a:rPr lang="ja-JP" altLang="en-US" sz="2800" dirty="0"/>
              <a:t>　</a:t>
            </a:r>
            <a:r>
              <a:rPr lang="ja-JP" altLang="en-US" sz="2800" dirty="0" smtClean="0"/>
              <a:t>③</a:t>
            </a:r>
            <a:r>
              <a:rPr kumimoji="1" lang="ja-JP" altLang="en-US" sz="2800" dirty="0" smtClean="0"/>
              <a:t>換気をする人</a:t>
            </a:r>
            <a:endParaRPr kumimoji="1" lang="en-US" altLang="ja-JP" sz="2800" dirty="0" smtClean="0"/>
          </a:p>
          <a:p>
            <a:r>
              <a:rPr lang="ja-JP" altLang="en-US" sz="2800" dirty="0"/>
              <a:t>　</a:t>
            </a:r>
            <a:r>
              <a:rPr kumimoji="1" lang="ja-JP" altLang="en-US" sz="2800" dirty="0" smtClean="0"/>
              <a:t>は、分けましょう</a:t>
            </a:r>
            <a:endParaRPr kumimoji="1" lang="ja-JP" altLang="en-US" sz="2800" dirty="0"/>
          </a:p>
        </p:txBody>
      </p:sp>
      <p:pic>
        <p:nvPicPr>
          <p:cNvPr id="8" name="図 7"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5"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283671" y="2708401"/>
            <a:ext cx="673768" cy="623779"/>
          </a:xfrm>
          <a:prstGeom prst="rect">
            <a:avLst/>
          </a:prstGeom>
        </p:spPr>
      </p:pic>
      <p:pic>
        <p:nvPicPr>
          <p:cNvPr id="9" name="図 8"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5"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365883" y="3602183"/>
            <a:ext cx="763425" cy="706784"/>
          </a:xfrm>
          <a:prstGeom prst="rect">
            <a:avLst/>
          </a:prstGeom>
        </p:spPr>
      </p:pic>
      <p:pic>
        <p:nvPicPr>
          <p:cNvPr id="10" name="図 9"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8559456" y="3789056"/>
            <a:ext cx="459877" cy="425757"/>
          </a:xfrm>
          <a:prstGeom prst="rect">
            <a:avLst/>
          </a:prstGeom>
        </p:spPr>
      </p:pic>
      <p:pic>
        <p:nvPicPr>
          <p:cNvPr id="11" name="図 10"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7"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9017656" y="4376954"/>
            <a:ext cx="385052" cy="356484"/>
          </a:xfrm>
          <a:prstGeom prst="rect">
            <a:avLst/>
          </a:prstGeom>
        </p:spPr>
      </p:pic>
      <p:pic>
        <p:nvPicPr>
          <p:cNvPr id="12" name="図 11"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8522018" y="4733438"/>
            <a:ext cx="459877" cy="425757"/>
          </a:xfrm>
          <a:prstGeom prst="rect">
            <a:avLst/>
          </a:prstGeom>
        </p:spPr>
      </p:pic>
      <p:pic>
        <p:nvPicPr>
          <p:cNvPr id="13" name="図 12"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0573911" y="4673934"/>
            <a:ext cx="459877" cy="425757"/>
          </a:xfrm>
          <a:prstGeom prst="rect">
            <a:avLst/>
          </a:prstGeom>
        </p:spPr>
      </p:pic>
      <p:pic>
        <p:nvPicPr>
          <p:cNvPr id="14" name="図 13"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0573910" y="3793657"/>
            <a:ext cx="459877" cy="425757"/>
          </a:xfrm>
          <a:prstGeom prst="rect">
            <a:avLst/>
          </a:prstGeom>
        </p:spPr>
      </p:pic>
      <p:pic>
        <p:nvPicPr>
          <p:cNvPr id="15" name="図 14"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9517704" y="3292781"/>
            <a:ext cx="459877" cy="425757"/>
          </a:xfrm>
          <a:prstGeom prst="rect">
            <a:avLst/>
          </a:prstGeom>
        </p:spPr>
      </p:pic>
      <p:pic>
        <p:nvPicPr>
          <p:cNvPr id="16" name="図 15"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0515794" y="5307684"/>
            <a:ext cx="459877" cy="425757"/>
          </a:xfrm>
          <a:prstGeom prst="rect">
            <a:avLst/>
          </a:prstGeom>
        </p:spPr>
      </p:pic>
      <p:pic>
        <p:nvPicPr>
          <p:cNvPr id="17" name="図 16"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8522017" y="5421944"/>
            <a:ext cx="459877" cy="425757"/>
          </a:xfrm>
          <a:prstGeom prst="rect">
            <a:avLst/>
          </a:prstGeom>
        </p:spPr>
      </p:pic>
      <p:pic>
        <p:nvPicPr>
          <p:cNvPr id="18" name="図 17"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2308907" y="1614243"/>
            <a:ext cx="459877" cy="425757"/>
          </a:xfrm>
          <a:prstGeom prst="rect">
            <a:avLst/>
          </a:prstGeom>
        </p:spPr>
      </p:pic>
      <p:pic>
        <p:nvPicPr>
          <p:cNvPr id="19" name="図 18"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8"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329540" y="1542644"/>
            <a:ext cx="351498" cy="325419"/>
          </a:xfrm>
          <a:prstGeom prst="rect">
            <a:avLst/>
          </a:prstGeom>
        </p:spPr>
      </p:pic>
      <p:sp>
        <p:nvSpPr>
          <p:cNvPr id="20" name="角丸四角形吹き出し 19"/>
          <p:cNvSpPr/>
          <p:nvPr/>
        </p:nvSpPr>
        <p:spPr>
          <a:xfrm>
            <a:off x="5807230" y="5421944"/>
            <a:ext cx="2327722" cy="1077337"/>
          </a:xfrm>
          <a:prstGeom prst="wedgeRoundRectCallout">
            <a:avLst>
              <a:gd name="adj1" fmla="val -72321"/>
              <a:gd name="adj2" fmla="val 2819"/>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汚染区域を</a:t>
            </a:r>
            <a:endParaRPr kumimoji="1" lang="en-US" altLang="ja-JP" sz="2400" dirty="0" smtClean="0">
              <a:solidFill>
                <a:schemeClr val="tx1"/>
              </a:solidFill>
            </a:endParaRPr>
          </a:p>
          <a:p>
            <a:pPr algn="ctr"/>
            <a:r>
              <a:rPr kumimoji="1" lang="ja-JP" altLang="en-US" sz="2400" dirty="0" smtClean="0">
                <a:solidFill>
                  <a:schemeClr val="tx1"/>
                </a:solidFill>
              </a:rPr>
              <a:t>広げない工夫</a:t>
            </a:r>
            <a:endParaRPr kumimoji="1" lang="ja-JP" altLang="en-US" sz="2400" dirty="0">
              <a:solidFill>
                <a:schemeClr val="tx1"/>
              </a:solidFill>
            </a:endParaRPr>
          </a:p>
        </p:txBody>
      </p:sp>
      <p:cxnSp>
        <p:nvCxnSpPr>
          <p:cNvPr id="21" name="直線矢印コネクタ 20"/>
          <p:cNvCxnSpPr/>
          <p:nvPr/>
        </p:nvCxnSpPr>
        <p:spPr>
          <a:xfrm flipV="1">
            <a:off x="728783" y="1958488"/>
            <a:ext cx="799295" cy="1144151"/>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2250786" y="2193134"/>
            <a:ext cx="1132657" cy="766777"/>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A7EDB482-4382-4475-B75D-DF789ADAAD67}" type="slidenum">
              <a:rPr kumimoji="1" lang="ja-JP" altLang="en-US" smtClean="0"/>
              <a:t>21</a:t>
            </a:fld>
            <a:endParaRPr kumimoji="1" lang="ja-JP" altLang="en-US"/>
          </a:p>
        </p:txBody>
      </p:sp>
    </p:spTree>
    <p:extLst>
      <p:ext uri="{BB962C8B-B14F-4D97-AF65-F5344CB8AC3E}">
        <p14:creationId xmlns:p14="http://schemas.microsoft.com/office/powerpoint/2010/main" val="2522137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3237" y="365836"/>
            <a:ext cx="9220200" cy="507711"/>
          </a:xfrm>
        </p:spPr>
        <p:txBody>
          <a:bodyPr>
            <a:noAutofit/>
          </a:bodyPr>
          <a:lstStyle/>
          <a:p>
            <a:r>
              <a:rPr kumimoji="1" lang="ja-JP" altLang="en-US" sz="3600" dirty="0" smtClean="0"/>
              <a:t>ノロウイルスなどの嘔吐物処理の動線は？</a:t>
            </a:r>
            <a:endParaRPr kumimoji="1" lang="ja-JP" altLang="en-US" sz="3600" dirty="0"/>
          </a:p>
        </p:txBody>
      </p:sp>
      <p:sp>
        <p:nvSpPr>
          <p:cNvPr id="3" name="コンテンツ プレースホルダー 2"/>
          <p:cNvSpPr>
            <a:spLocks noGrp="1"/>
          </p:cNvSpPr>
          <p:nvPr>
            <p:ph idx="1"/>
          </p:nvPr>
        </p:nvSpPr>
        <p:spPr>
          <a:xfrm>
            <a:off x="263237" y="1260762"/>
            <a:ext cx="3047364" cy="5362647"/>
          </a:xfrm>
        </p:spPr>
        <p:txBody>
          <a:bodyPr>
            <a:normAutofit/>
          </a:bodyPr>
          <a:lstStyle/>
          <a:p>
            <a:pPr marL="0" indent="0">
              <a:buNone/>
            </a:pPr>
            <a:r>
              <a:rPr kumimoji="1" lang="ja-JP" altLang="en-US" dirty="0" smtClean="0"/>
              <a:t>（例）</a:t>
            </a:r>
            <a:endParaRPr kumimoji="1" lang="en-US" altLang="ja-JP" dirty="0" smtClean="0"/>
          </a:p>
          <a:p>
            <a:pPr marL="0" indent="0">
              <a:buNone/>
            </a:pPr>
            <a:r>
              <a:rPr kumimoji="1" lang="en-US" altLang="ja-JP" dirty="0" smtClean="0"/>
              <a:t>2</a:t>
            </a:r>
            <a:r>
              <a:rPr kumimoji="1" lang="ja-JP" altLang="en-US" dirty="0" smtClean="0"/>
              <a:t>歳児の部屋で</a:t>
            </a:r>
            <a:endParaRPr kumimoji="1" lang="en-US" altLang="ja-JP" dirty="0" smtClean="0"/>
          </a:p>
          <a:p>
            <a:pPr marL="0" indent="0">
              <a:buNone/>
            </a:pPr>
            <a:r>
              <a:rPr kumimoji="1" lang="ja-JP" altLang="en-US" dirty="0" smtClean="0"/>
              <a:t>嘔吐があった時</a:t>
            </a:r>
            <a:endParaRPr kumimoji="1" lang="en-US" altLang="ja-JP" dirty="0" smtClean="0"/>
          </a:p>
          <a:p>
            <a:pPr marL="0" indent="0">
              <a:buNone/>
            </a:pPr>
            <a:endParaRPr kumimoji="1" lang="en-US" altLang="ja-JP" dirty="0" smtClean="0"/>
          </a:p>
          <a:p>
            <a:pPr marL="0" indent="0">
              <a:buNone/>
            </a:pPr>
            <a:r>
              <a:rPr lang="ja-JP" altLang="en-US" sz="2400" dirty="0" smtClean="0"/>
              <a:t>・嘔吐物処理</a:t>
            </a:r>
            <a:endParaRPr lang="en-US" altLang="ja-JP" sz="2400" dirty="0" smtClean="0"/>
          </a:p>
          <a:p>
            <a:pPr marL="0" indent="0">
              <a:buNone/>
            </a:pPr>
            <a:r>
              <a:rPr lang="ja-JP" altLang="en-US" sz="2400" dirty="0"/>
              <a:t>　</a:t>
            </a:r>
            <a:r>
              <a:rPr lang="ja-JP" altLang="en-US" sz="2400" dirty="0" smtClean="0"/>
              <a:t>グッズは</a:t>
            </a:r>
            <a:endParaRPr lang="en-US" altLang="ja-JP" sz="2400" dirty="0" smtClean="0"/>
          </a:p>
          <a:p>
            <a:pPr marL="0" indent="0">
              <a:buNone/>
            </a:pPr>
            <a:r>
              <a:rPr lang="ja-JP" altLang="en-US" sz="2400" dirty="0"/>
              <a:t>　</a:t>
            </a:r>
            <a:r>
              <a:rPr lang="ja-JP" altLang="en-US" sz="2400" dirty="0" smtClean="0"/>
              <a:t>誰が持ってくる？</a:t>
            </a:r>
            <a:endParaRPr kumimoji="1" lang="en-US" altLang="ja-JP" sz="2400" dirty="0" smtClean="0"/>
          </a:p>
          <a:p>
            <a:pPr marL="0" indent="0">
              <a:buNone/>
            </a:pPr>
            <a:endParaRPr lang="en-US" altLang="ja-JP" sz="2400" dirty="0" smtClean="0"/>
          </a:p>
          <a:p>
            <a:pPr marL="0" indent="0">
              <a:buNone/>
            </a:pPr>
            <a:r>
              <a:rPr lang="ja-JP" altLang="en-US" sz="2400" dirty="0" smtClean="0"/>
              <a:t>・嘔吐物処理は誰？</a:t>
            </a:r>
            <a:endParaRPr lang="en-US" altLang="ja-JP" sz="2400" dirty="0" smtClean="0"/>
          </a:p>
          <a:p>
            <a:pPr marL="0" indent="0">
              <a:buNone/>
            </a:pPr>
            <a:endParaRPr lang="en-US" altLang="ja-JP" sz="2400" dirty="0" smtClean="0"/>
          </a:p>
          <a:p>
            <a:pPr marL="0" indent="0">
              <a:buNone/>
            </a:pPr>
            <a:r>
              <a:rPr lang="ja-JP" altLang="en-US" sz="2400" dirty="0" smtClean="0"/>
              <a:t>・他の子の誘導は？</a:t>
            </a:r>
            <a:endParaRPr lang="en-US" altLang="ja-JP" sz="2400" dirty="0" smtClean="0"/>
          </a:p>
        </p:txBody>
      </p:sp>
      <p:grpSp>
        <p:nvGrpSpPr>
          <p:cNvPr id="35" name="グループ化 34"/>
          <p:cNvGrpSpPr/>
          <p:nvPr/>
        </p:nvGrpSpPr>
        <p:grpSpPr>
          <a:xfrm>
            <a:off x="3413348" y="1260763"/>
            <a:ext cx="8368145" cy="5403272"/>
            <a:chOff x="0" y="0"/>
            <a:chExt cx="6981826" cy="3800475"/>
          </a:xfrm>
        </p:grpSpPr>
        <p:grpSp>
          <p:nvGrpSpPr>
            <p:cNvPr id="36" name="グループ化 35"/>
            <p:cNvGrpSpPr/>
            <p:nvPr/>
          </p:nvGrpSpPr>
          <p:grpSpPr>
            <a:xfrm>
              <a:off x="123823" y="0"/>
              <a:ext cx="6819900" cy="3657599"/>
              <a:chOff x="123823" y="0"/>
              <a:chExt cx="6819900" cy="3657599"/>
            </a:xfrm>
          </p:grpSpPr>
          <p:sp>
            <p:nvSpPr>
              <p:cNvPr id="48" name="正方形/長方形 47"/>
              <p:cNvSpPr/>
              <p:nvPr/>
            </p:nvSpPr>
            <p:spPr>
              <a:xfrm>
                <a:off x="123825" y="9525"/>
                <a:ext cx="6800850" cy="36195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49" name="グループ化 48"/>
              <p:cNvGrpSpPr/>
              <p:nvPr/>
            </p:nvGrpSpPr>
            <p:grpSpPr>
              <a:xfrm>
                <a:off x="123823" y="0"/>
                <a:ext cx="6819900" cy="3657599"/>
                <a:chOff x="123823" y="0"/>
                <a:chExt cx="5553076" cy="3133725"/>
              </a:xfrm>
            </p:grpSpPr>
            <p:sp>
              <p:nvSpPr>
                <p:cNvPr id="50" name="正方形/長方形 49"/>
                <p:cNvSpPr/>
                <p:nvPr/>
              </p:nvSpPr>
              <p:spPr>
                <a:xfrm>
                  <a:off x="123823" y="0"/>
                  <a:ext cx="2047875"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800"/>
                    <a:t>調理室</a:t>
                  </a:r>
                </a:p>
              </p:txBody>
            </p:sp>
            <p:sp>
              <p:nvSpPr>
                <p:cNvPr id="51" name="正方形/長方形 50"/>
                <p:cNvSpPr/>
                <p:nvPr/>
              </p:nvSpPr>
              <p:spPr>
                <a:xfrm>
                  <a:off x="4567836" y="19050"/>
                  <a:ext cx="1099538" cy="11334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000">
                      <a:solidFill>
                        <a:schemeClr val="tx1"/>
                      </a:solidFill>
                    </a:rPr>
                    <a:t>職員室</a:t>
                  </a:r>
                  <a:endParaRPr kumimoji="1" lang="en-US" altLang="ja-JP" sz="1100">
                    <a:solidFill>
                      <a:schemeClr val="tx1"/>
                    </a:solidFill>
                  </a:endParaRPr>
                </a:p>
              </p:txBody>
            </p:sp>
            <p:grpSp>
              <p:nvGrpSpPr>
                <p:cNvPr id="52" name="グループ化 51"/>
                <p:cNvGrpSpPr/>
                <p:nvPr/>
              </p:nvGrpSpPr>
              <p:grpSpPr>
                <a:xfrm>
                  <a:off x="123824" y="1143000"/>
                  <a:ext cx="5553075" cy="1990725"/>
                  <a:chOff x="123824" y="1143000"/>
                  <a:chExt cx="5553075" cy="1990725"/>
                </a:xfrm>
              </p:grpSpPr>
              <p:grpSp>
                <p:nvGrpSpPr>
                  <p:cNvPr id="54" name="グループ化 53"/>
                  <p:cNvGrpSpPr/>
                  <p:nvPr/>
                </p:nvGrpSpPr>
                <p:grpSpPr>
                  <a:xfrm>
                    <a:off x="123824" y="1143000"/>
                    <a:ext cx="1600200" cy="1990725"/>
                    <a:chOff x="123824" y="1143000"/>
                    <a:chExt cx="1600200" cy="1990725"/>
                  </a:xfrm>
                </p:grpSpPr>
                <p:sp>
                  <p:nvSpPr>
                    <p:cNvPr id="60" name="正方形/長方形 59"/>
                    <p:cNvSpPr/>
                    <p:nvPr/>
                  </p:nvSpPr>
                  <p:spPr>
                    <a:xfrm>
                      <a:off x="123824" y="1143000"/>
                      <a:ext cx="1600200" cy="19907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en-US" altLang="ja-JP" sz="1100" dirty="0">
                        <a:solidFill>
                          <a:schemeClr val="tx1"/>
                        </a:solidFill>
                      </a:endParaRPr>
                    </a:p>
                    <a:p>
                      <a:pPr algn="l"/>
                      <a:endParaRPr kumimoji="1" lang="en-US" altLang="ja-JP" sz="1100" dirty="0">
                        <a:solidFill>
                          <a:schemeClr val="tx1"/>
                        </a:solidFill>
                      </a:endParaRPr>
                    </a:p>
                    <a:p>
                      <a:pPr algn="l"/>
                      <a:endParaRPr kumimoji="1" lang="en-US" altLang="ja-JP" sz="1100" dirty="0">
                        <a:solidFill>
                          <a:schemeClr val="tx1"/>
                        </a:solidFill>
                      </a:endParaRPr>
                    </a:p>
                    <a:p>
                      <a:pPr algn="l"/>
                      <a:endParaRPr kumimoji="1" lang="en-US" altLang="ja-JP" sz="1600" dirty="0">
                        <a:solidFill>
                          <a:schemeClr val="tx1"/>
                        </a:solidFill>
                      </a:endParaRPr>
                    </a:p>
                    <a:p>
                      <a:pPr algn="l"/>
                      <a:endParaRPr kumimoji="1" lang="en-US" altLang="ja-JP" sz="1600" dirty="0">
                        <a:solidFill>
                          <a:schemeClr val="tx1"/>
                        </a:solidFill>
                      </a:endParaRPr>
                    </a:p>
                    <a:p>
                      <a:pPr algn="l"/>
                      <a:endParaRPr kumimoji="1" lang="en-US" altLang="ja-JP" sz="2000" dirty="0">
                        <a:solidFill>
                          <a:schemeClr val="tx1"/>
                        </a:solidFill>
                      </a:endParaRPr>
                    </a:p>
                    <a:p>
                      <a:pPr algn="l"/>
                      <a:endParaRPr kumimoji="1" lang="en-US" altLang="ja-JP" sz="2000" dirty="0">
                        <a:solidFill>
                          <a:schemeClr val="tx1"/>
                        </a:solidFill>
                      </a:endParaRPr>
                    </a:p>
                    <a:p>
                      <a:pPr algn="ctr"/>
                      <a:endParaRPr kumimoji="1" lang="en-US" altLang="ja-JP" sz="2000" dirty="0" smtClean="0">
                        <a:solidFill>
                          <a:schemeClr val="tx1"/>
                        </a:solidFill>
                      </a:endParaRPr>
                    </a:p>
                    <a:p>
                      <a:pPr algn="ctr"/>
                      <a:endParaRPr lang="en-US" altLang="ja-JP" sz="2000" dirty="0">
                        <a:solidFill>
                          <a:schemeClr val="tx1"/>
                        </a:solidFill>
                      </a:endParaRPr>
                    </a:p>
                    <a:p>
                      <a:pPr algn="ctr"/>
                      <a:endParaRPr kumimoji="1" lang="en-US" altLang="ja-JP" sz="2000" dirty="0" smtClean="0">
                        <a:solidFill>
                          <a:schemeClr val="tx1"/>
                        </a:solidFill>
                      </a:endParaRPr>
                    </a:p>
                    <a:p>
                      <a:pPr algn="ctr"/>
                      <a:r>
                        <a:rPr kumimoji="1" lang="en-US" altLang="ja-JP" sz="2000" dirty="0" smtClean="0">
                          <a:solidFill>
                            <a:schemeClr val="tx1"/>
                          </a:solidFill>
                        </a:rPr>
                        <a:t>0</a:t>
                      </a:r>
                      <a:r>
                        <a:rPr kumimoji="1" lang="ja-JP" altLang="en-US" sz="2000" dirty="0">
                          <a:solidFill>
                            <a:schemeClr val="tx1"/>
                          </a:solidFill>
                        </a:rPr>
                        <a:t>歳・</a:t>
                      </a:r>
                      <a:r>
                        <a:rPr kumimoji="1" lang="en-US" altLang="ja-JP" sz="2000" dirty="0">
                          <a:solidFill>
                            <a:schemeClr val="tx1"/>
                          </a:solidFill>
                        </a:rPr>
                        <a:t>1</a:t>
                      </a:r>
                      <a:r>
                        <a:rPr kumimoji="1" lang="ja-JP" altLang="en-US" sz="2000" dirty="0">
                          <a:solidFill>
                            <a:schemeClr val="tx1"/>
                          </a:solidFill>
                        </a:rPr>
                        <a:t>歳児</a:t>
                      </a:r>
                    </a:p>
                  </p:txBody>
                </p:sp>
                <p:sp>
                  <p:nvSpPr>
                    <p:cNvPr id="61" name="正方形/長方形 60"/>
                    <p:cNvSpPr/>
                    <p:nvPr/>
                  </p:nvSpPr>
                  <p:spPr>
                    <a:xfrm>
                      <a:off x="123824" y="1152525"/>
                      <a:ext cx="638175" cy="381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100">
                          <a:solidFill>
                            <a:schemeClr val="tx1"/>
                          </a:solidFill>
                        </a:rPr>
                        <a:t>授乳室</a:t>
                      </a:r>
                    </a:p>
                  </p:txBody>
                </p:sp>
                <p:sp>
                  <p:nvSpPr>
                    <p:cNvPr id="62" name="正方形/長方形 61"/>
                    <p:cNvSpPr/>
                    <p:nvPr/>
                  </p:nvSpPr>
                  <p:spPr>
                    <a:xfrm>
                      <a:off x="123824" y="1514475"/>
                      <a:ext cx="638175" cy="6477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100">
                          <a:solidFill>
                            <a:schemeClr val="tx1"/>
                          </a:solidFill>
                        </a:rPr>
                        <a:t>オムツ</a:t>
                      </a:r>
                      <a:endParaRPr kumimoji="1" lang="en-US" altLang="ja-JP" sz="1100">
                        <a:solidFill>
                          <a:schemeClr val="tx1"/>
                        </a:solidFill>
                      </a:endParaRPr>
                    </a:p>
                    <a:p>
                      <a:pPr algn="l"/>
                      <a:r>
                        <a:rPr kumimoji="1" lang="ja-JP" altLang="en-US" sz="1100">
                          <a:solidFill>
                            <a:schemeClr val="tx1"/>
                          </a:solidFill>
                        </a:rPr>
                        <a:t>処理室</a:t>
                      </a:r>
                    </a:p>
                  </p:txBody>
                </p:sp>
              </p:grpSp>
              <p:grpSp>
                <p:nvGrpSpPr>
                  <p:cNvPr id="55" name="グループ化 54"/>
                  <p:cNvGrpSpPr/>
                  <p:nvPr/>
                </p:nvGrpSpPr>
                <p:grpSpPr>
                  <a:xfrm>
                    <a:off x="1714500" y="1152525"/>
                    <a:ext cx="3962399" cy="1962150"/>
                    <a:chOff x="1714500" y="1152525"/>
                    <a:chExt cx="3962399" cy="1962150"/>
                  </a:xfrm>
                </p:grpSpPr>
                <p:sp>
                  <p:nvSpPr>
                    <p:cNvPr id="56" name="正方形/長方形 55"/>
                    <p:cNvSpPr/>
                    <p:nvPr/>
                  </p:nvSpPr>
                  <p:spPr>
                    <a:xfrm>
                      <a:off x="1714500" y="1152525"/>
                      <a:ext cx="1733550" cy="19621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2000" dirty="0">
                        <a:solidFill>
                          <a:schemeClr val="tx1"/>
                        </a:solidFill>
                      </a:endParaRPr>
                    </a:p>
                    <a:p>
                      <a:pPr algn="ctr"/>
                      <a:endParaRPr kumimoji="1" lang="en-US" altLang="ja-JP" sz="2000" dirty="0">
                        <a:solidFill>
                          <a:schemeClr val="tx1"/>
                        </a:solidFill>
                      </a:endParaRPr>
                    </a:p>
                    <a:p>
                      <a:pPr algn="ctr"/>
                      <a:endParaRPr kumimoji="1" lang="en-US" altLang="ja-JP" sz="2000" dirty="0" smtClean="0">
                        <a:solidFill>
                          <a:schemeClr val="tx1"/>
                        </a:solidFill>
                      </a:endParaRPr>
                    </a:p>
                    <a:p>
                      <a:pPr algn="ctr"/>
                      <a:endParaRPr lang="en-US" altLang="ja-JP" sz="2000" dirty="0">
                        <a:solidFill>
                          <a:schemeClr val="tx1"/>
                        </a:solidFill>
                      </a:endParaRPr>
                    </a:p>
                    <a:p>
                      <a:pPr algn="ctr"/>
                      <a:endParaRPr kumimoji="1" lang="en-US" altLang="ja-JP" sz="2000" dirty="0" smtClean="0">
                        <a:solidFill>
                          <a:schemeClr val="tx1"/>
                        </a:solidFill>
                      </a:endParaRPr>
                    </a:p>
                    <a:p>
                      <a:pPr algn="ctr"/>
                      <a:r>
                        <a:rPr kumimoji="1" lang="ja-JP" altLang="en-US" sz="2000" dirty="0" smtClean="0">
                          <a:solidFill>
                            <a:schemeClr val="tx1"/>
                          </a:solidFill>
                        </a:rPr>
                        <a:t>２・３歳児</a:t>
                      </a:r>
                      <a:endParaRPr kumimoji="1" lang="ja-JP" altLang="en-US" sz="2000" dirty="0">
                        <a:solidFill>
                          <a:schemeClr val="tx1"/>
                        </a:solidFill>
                      </a:endParaRPr>
                    </a:p>
                  </p:txBody>
                </p:sp>
                <p:sp>
                  <p:nvSpPr>
                    <p:cNvPr id="57" name="正方形/長方形 56"/>
                    <p:cNvSpPr/>
                    <p:nvPr/>
                  </p:nvSpPr>
                  <p:spPr>
                    <a:xfrm>
                      <a:off x="3457574" y="1152525"/>
                      <a:ext cx="2219325" cy="196214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2000" dirty="0">
                        <a:solidFill>
                          <a:schemeClr val="tx1"/>
                        </a:solidFill>
                      </a:endParaRPr>
                    </a:p>
                    <a:p>
                      <a:pPr algn="ctr"/>
                      <a:endParaRPr kumimoji="1" lang="en-US" altLang="ja-JP" sz="2000" dirty="0">
                        <a:solidFill>
                          <a:schemeClr val="tx1"/>
                        </a:solidFill>
                      </a:endParaRPr>
                    </a:p>
                    <a:p>
                      <a:pPr algn="ctr"/>
                      <a:endParaRPr kumimoji="1" lang="en-US" altLang="ja-JP" sz="2000" dirty="0" smtClean="0">
                        <a:solidFill>
                          <a:schemeClr val="tx1"/>
                        </a:solidFill>
                      </a:endParaRPr>
                    </a:p>
                    <a:p>
                      <a:pPr algn="ctr"/>
                      <a:endParaRPr lang="en-US" altLang="ja-JP" sz="2000" dirty="0">
                        <a:solidFill>
                          <a:schemeClr val="tx1"/>
                        </a:solidFill>
                      </a:endParaRPr>
                    </a:p>
                    <a:p>
                      <a:pPr algn="ctr"/>
                      <a:endParaRPr kumimoji="1" lang="en-US" altLang="ja-JP" sz="2000" dirty="0" smtClean="0">
                        <a:solidFill>
                          <a:schemeClr val="tx1"/>
                        </a:solidFill>
                      </a:endParaRPr>
                    </a:p>
                    <a:p>
                      <a:pPr algn="ctr"/>
                      <a:r>
                        <a:rPr kumimoji="1" lang="ja-JP" altLang="en-US" sz="2000" dirty="0" smtClean="0">
                          <a:solidFill>
                            <a:schemeClr val="tx1"/>
                          </a:solidFill>
                        </a:rPr>
                        <a:t>４・５歳児</a:t>
                      </a:r>
                      <a:endParaRPr kumimoji="1" lang="ja-JP" altLang="en-US" sz="2000" dirty="0">
                        <a:solidFill>
                          <a:schemeClr val="tx1"/>
                        </a:solidFill>
                      </a:endParaRPr>
                    </a:p>
                  </p:txBody>
                </p:sp>
                <p:sp>
                  <p:nvSpPr>
                    <p:cNvPr id="58" name="正方形/長方形 57"/>
                    <p:cNvSpPr/>
                    <p:nvPr/>
                  </p:nvSpPr>
                  <p:spPr>
                    <a:xfrm>
                      <a:off x="3070988" y="1162050"/>
                      <a:ext cx="386585" cy="8944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2400"/>
                        </a:lnSpc>
                      </a:pPr>
                      <a:r>
                        <a:rPr kumimoji="1" lang="ja-JP" altLang="en-US" sz="1800">
                          <a:solidFill>
                            <a:schemeClr val="tx1"/>
                          </a:solidFill>
                        </a:rPr>
                        <a:t>トイレ</a:t>
                      </a:r>
                      <a:endParaRPr kumimoji="1" lang="en-US" altLang="ja-JP" sz="1800">
                        <a:solidFill>
                          <a:schemeClr val="tx1"/>
                        </a:solidFill>
                      </a:endParaRPr>
                    </a:p>
                  </p:txBody>
                </p:sp>
                <p:sp>
                  <p:nvSpPr>
                    <p:cNvPr id="59" name="正方形/長方形 58"/>
                    <p:cNvSpPr/>
                    <p:nvPr/>
                  </p:nvSpPr>
                  <p:spPr>
                    <a:xfrm>
                      <a:off x="3459343" y="1155254"/>
                      <a:ext cx="433748" cy="9012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2400"/>
                        </a:lnSpc>
                      </a:pPr>
                      <a:r>
                        <a:rPr kumimoji="1" lang="ja-JP" altLang="en-US" sz="1800">
                          <a:solidFill>
                            <a:schemeClr val="tx1"/>
                          </a:solidFill>
                        </a:rPr>
                        <a:t>トイレ</a:t>
                      </a:r>
                      <a:endParaRPr kumimoji="1" lang="en-US" altLang="ja-JP" sz="1800">
                        <a:solidFill>
                          <a:schemeClr val="tx1"/>
                        </a:solidFill>
                      </a:endParaRPr>
                    </a:p>
                  </p:txBody>
                </p:sp>
              </p:grpSp>
            </p:grpSp>
            <p:sp>
              <p:nvSpPr>
                <p:cNvPr id="53" name="正方形/長方形 52"/>
                <p:cNvSpPr/>
                <p:nvPr/>
              </p:nvSpPr>
              <p:spPr>
                <a:xfrm>
                  <a:off x="2769446" y="10890"/>
                  <a:ext cx="1219200" cy="3905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100">
                      <a:solidFill>
                        <a:schemeClr val="tx1"/>
                      </a:solidFill>
                    </a:rPr>
                    <a:t>玄関スペース</a:t>
                  </a:r>
                </a:p>
              </p:txBody>
            </p:sp>
          </p:grpSp>
        </p:grpSp>
        <p:sp>
          <p:nvSpPr>
            <p:cNvPr id="37" name="正方形/長方形 36"/>
            <p:cNvSpPr/>
            <p:nvPr/>
          </p:nvSpPr>
          <p:spPr>
            <a:xfrm>
              <a:off x="1933574" y="1562100"/>
              <a:ext cx="276225" cy="800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700"/>
                </a:lnSpc>
              </a:pPr>
              <a:r>
                <a:rPr kumimoji="1" lang="ja-JP" altLang="en-US" sz="1100"/>
                <a:t>ドア</a:t>
              </a:r>
            </a:p>
          </p:txBody>
        </p:sp>
        <p:sp>
          <p:nvSpPr>
            <p:cNvPr id="38" name="正方形/長方形 37"/>
            <p:cNvSpPr/>
            <p:nvPr/>
          </p:nvSpPr>
          <p:spPr>
            <a:xfrm>
              <a:off x="2762250" y="1257300"/>
              <a:ext cx="714375" cy="2095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700"/>
                </a:lnSpc>
              </a:pPr>
              <a:r>
                <a:rPr kumimoji="1" lang="ja-JP" altLang="en-US" sz="1100"/>
                <a:t>ドア</a:t>
              </a:r>
            </a:p>
          </p:txBody>
        </p:sp>
        <p:sp>
          <p:nvSpPr>
            <p:cNvPr id="39" name="正方形/長方形 38"/>
            <p:cNvSpPr/>
            <p:nvPr/>
          </p:nvSpPr>
          <p:spPr>
            <a:xfrm>
              <a:off x="4810125" y="1276350"/>
              <a:ext cx="714375" cy="2095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700"/>
                </a:lnSpc>
              </a:pPr>
              <a:r>
                <a:rPr kumimoji="1" lang="ja-JP" altLang="en-US" sz="1100"/>
                <a:t>ドア</a:t>
              </a:r>
            </a:p>
          </p:txBody>
        </p:sp>
        <p:sp>
          <p:nvSpPr>
            <p:cNvPr id="40" name="正方形/長方形 39"/>
            <p:cNvSpPr/>
            <p:nvPr/>
          </p:nvSpPr>
          <p:spPr>
            <a:xfrm>
              <a:off x="3600450" y="1752599"/>
              <a:ext cx="219075" cy="6381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700"/>
                </a:lnSpc>
              </a:pPr>
              <a:r>
                <a:rPr kumimoji="1" lang="ja-JP" altLang="en-US" sz="1100"/>
                <a:t>ドア</a:t>
              </a:r>
            </a:p>
          </p:txBody>
        </p:sp>
        <p:sp>
          <p:nvSpPr>
            <p:cNvPr id="41" name="正方形/長方形 40"/>
            <p:cNvSpPr/>
            <p:nvPr/>
          </p:nvSpPr>
          <p:spPr>
            <a:xfrm>
              <a:off x="4619625" y="1752600"/>
              <a:ext cx="219075" cy="6381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700"/>
                </a:lnSpc>
              </a:pPr>
              <a:r>
                <a:rPr kumimoji="1" lang="ja-JP" altLang="en-US" sz="1100"/>
                <a:t>ドア</a:t>
              </a:r>
            </a:p>
          </p:txBody>
        </p:sp>
        <p:sp>
          <p:nvSpPr>
            <p:cNvPr id="42" name="正方形/長方形 41"/>
            <p:cNvSpPr/>
            <p:nvPr/>
          </p:nvSpPr>
          <p:spPr>
            <a:xfrm>
              <a:off x="514350" y="3533774"/>
              <a:ext cx="1133475" cy="2667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500"/>
                </a:lnSpc>
              </a:pPr>
              <a:r>
                <a:rPr kumimoji="1" lang="ja-JP" altLang="en-US" sz="1100"/>
                <a:t>窓</a:t>
              </a:r>
            </a:p>
          </p:txBody>
        </p:sp>
        <p:sp>
          <p:nvSpPr>
            <p:cNvPr id="43" name="正方形/長方形 42"/>
            <p:cNvSpPr/>
            <p:nvPr/>
          </p:nvSpPr>
          <p:spPr>
            <a:xfrm>
              <a:off x="2600325" y="3505200"/>
              <a:ext cx="1133475" cy="2667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500"/>
                </a:lnSpc>
              </a:pPr>
              <a:r>
                <a:rPr kumimoji="1" lang="ja-JP" altLang="en-US" sz="1100"/>
                <a:t>窓</a:t>
              </a:r>
            </a:p>
          </p:txBody>
        </p:sp>
        <p:sp>
          <p:nvSpPr>
            <p:cNvPr id="44" name="正方形/長方形 43"/>
            <p:cNvSpPr/>
            <p:nvPr/>
          </p:nvSpPr>
          <p:spPr>
            <a:xfrm>
              <a:off x="4953000" y="3495675"/>
              <a:ext cx="1133475" cy="2667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500"/>
                </a:lnSpc>
              </a:pPr>
              <a:r>
                <a:rPr kumimoji="1" lang="ja-JP" altLang="en-US" sz="1100"/>
                <a:t>窓</a:t>
              </a:r>
            </a:p>
          </p:txBody>
        </p:sp>
        <p:sp>
          <p:nvSpPr>
            <p:cNvPr id="45" name="正方形/長方形 44"/>
            <p:cNvSpPr/>
            <p:nvPr/>
          </p:nvSpPr>
          <p:spPr>
            <a:xfrm>
              <a:off x="6810376" y="2181225"/>
              <a:ext cx="171450" cy="876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500"/>
                </a:lnSpc>
              </a:pPr>
              <a:r>
                <a:rPr kumimoji="1" lang="ja-JP" altLang="en-US" sz="1100"/>
                <a:t>窓</a:t>
              </a:r>
            </a:p>
          </p:txBody>
        </p:sp>
        <p:sp>
          <p:nvSpPr>
            <p:cNvPr id="46" name="正方形/長方形 45"/>
            <p:cNvSpPr/>
            <p:nvPr/>
          </p:nvSpPr>
          <p:spPr>
            <a:xfrm>
              <a:off x="0" y="1552575"/>
              <a:ext cx="171450" cy="876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500"/>
                </a:lnSpc>
              </a:pPr>
              <a:r>
                <a:rPr kumimoji="1" lang="ja-JP" altLang="en-US" sz="1100"/>
                <a:t>窓</a:t>
              </a:r>
            </a:p>
          </p:txBody>
        </p:sp>
        <p:sp>
          <p:nvSpPr>
            <p:cNvPr id="47" name="正方形/長方形 46"/>
            <p:cNvSpPr/>
            <p:nvPr/>
          </p:nvSpPr>
          <p:spPr>
            <a:xfrm>
              <a:off x="6800850" y="314325"/>
              <a:ext cx="171450" cy="876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500"/>
                </a:lnSpc>
              </a:pPr>
              <a:r>
                <a:rPr kumimoji="1" lang="ja-JP" altLang="en-US" sz="1100"/>
                <a:t>窓</a:t>
              </a:r>
            </a:p>
          </p:txBody>
        </p:sp>
      </p:grpSp>
      <p:pic>
        <p:nvPicPr>
          <p:cNvPr id="64" name="図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237" y="4864618"/>
            <a:ext cx="576724" cy="804253"/>
          </a:xfrm>
          <a:prstGeom prst="rect">
            <a:avLst/>
          </a:prstGeom>
        </p:spPr>
      </p:pic>
      <p:sp>
        <p:nvSpPr>
          <p:cNvPr id="65" name="スマイル 64"/>
          <p:cNvSpPr/>
          <p:nvPr/>
        </p:nvSpPr>
        <p:spPr>
          <a:xfrm>
            <a:off x="6287551" y="4242202"/>
            <a:ext cx="637309" cy="590804"/>
          </a:xfrm>
          <a:prstGeom prst="smileyFac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 name="スマイル 65"/>
          <p:cNvSpPr/>
          <p:nvPr/>
        </p:nvSpPr>
        <p:spPr>
          <a:xfrm>
            <a:off x="7067607" y="3447315"/>
            <a:ext cx="637309" cy="590804"/>
          </a:xfrm>
          <a:prstGeom prst="smileyFac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 name="スマイル 66"/>
          <p:cNvSpPr/>
          <p:nvPr/>
        </p:nvSpPr>
        <p:spPr>
          <a:xfrm>
            <a:off x="7501177" y="5373469"/>
            <a:ext cx="637309" cy="590804"/>
          </a:xfrm>
          <a:prstGeom prst="smileyFac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A7EDB482-4382-4475-B75D-DF789ADAAD67}" type="slidenum">
              <a:rPr kumimoji="1" lang="ja-JP" altLang="en-US" smtClean="0"/>
              <a:t>22</a:t>
            </a:fld>
            <a:endParaRPr kumimoji="1" lang="ja-JP" altLang="en-US"/>
          </a:p>
        </p:txBody>
      </p:sp>
    </p:spTree>
    <p:extLst>
      <p:ext uri="{BB962C8B-B14F-4D97-AF65-F5344CB8AC3E}">
        <p14:creationId xmlns:p14="http://schemas.microsoft.com/office/powerpoint/2010/main" val="2032692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上矢印 71"/>
          <p:cNvSpPr/>
          <p:nvPr/>
        </p:nvSpPr>
        <p:spPr>
          <a:xfrm rot="2220412">
            <a:off x="7926876" y="716041"/>
            <a:ext cx="305903" cy="269984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上矢印 70"/>
          <p:cNvSpPr/>
          <p:nvPr/>
        </p:nvSpPr>
        <p:spPr>
          <a:xfrm rot="2220412">
            <a:off x="8604917" y="602549"/>
            <a:ext cx="326612" cy="281442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上矢印 72"/>
          <p:cNvSpPr/>
          <p:nvPr/>
        </p:nvSpPr>
        <p:spPr>
          <a:xfrm rot="2220412">
            <a:off x="8281775" y="616218"/>
            <a:ext cx="269885" cy="283000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76311" y="333592"/>
            <a:ext cx="8928628" cy="332531"/>
          </a:xfrm>
        </p:spPr>
        <p:txBody>
          <a:bodyPr>
            <a:normAutofit fontScale="90000"/>
          </a:bodyPr>
          <a:lstStyle/>
          <a:p>
            <a:r>
              <a:rPr lang="ja-JP" altLang="en-US" sz="3600" dirty="0"/>
              <a:t>嘔吐</a:t>
            </a:r>
            <a:r>
              <a:rPr lang="ja-JP" altLang="en-US" sz="3600" dirty="0" smtClean="0"/>
              <a:t>処理グッズは必ず</a:t>
            </a:r>
            <a:r>
              <a:rPr lang="en-US" altLang="ja-JP" sz="3600" dirty="0" smtClean="0"/>
              <a:t>1</a:t>
            </a:r>
            <a:r>
              <a:rPr lang="ja-JP" altLang="en-US" sz="3600" dirty="0" smtClean="0"/>
              <a:t>部屋に</a:t>
            </a:r>
            <a:r>
              <a:rPr lang="en-US" altLang="ja-JP" sz="3600" dirty="0"/>
              <a:t>1</a:t>
            </a:r>
            <a:r>
              <a:rPr lang="ja-JP" altLang="en-US" sz="3600" dirty="0" smtClean="0"/>
              <a:t>セットは準備</a:t>
            </a:r>
            <a:endParaRPr kumimoji="1" lang="ja-JP" altLang="en-US" sz="3600" dirty="0"/>
          </a:p>
        </p:txBody>
      </p:sp>
      <p:sp>
        <p:nvSpPr>
          <p:cNvPr id="3" name="コンテンツ プレースホルダー 2"/>
          <p:cNvSpPr>
            <a:spLocks noGrp="1"/>
          </p:cNvSpPr>
          <p:nvPr>
            <p:ph idx="1"/>
          </p:nvPr>
        </p:nvSpPr>
        <p:spPr>
          <a:xfrm>
            <a:off x="183414" y="1177635"/>
            <a:ext cx="3693609" cy="5414201"/>
          </a:xfrm>
        </p:spPr>
        <p:txBody>
          <a:bodyPr>
            <a:normAutofit fontScale="92500"/>
          </a:bodyPr>
          <a:lstStyle/>
          <a:p>
            <a:pPr marL="0" indent="0">
              <a:buNone/>
            </a:pPr>
            <a:endParaRPr kumimoji="1" lang="en-US" altLang="ja-JP" dirty="0" smtClean="0"/>
          </a:p>
          <a:p>
            <a:pPr marL="0" indent="0">
              <a:buNone/>
            </a:pPr>
            <a:r>
              <a:rPr kumimoji="1" lang="ja-JP" altLang="en-US" dirty="0" smtClean="0"/>
              <a:t>嘔吐物は</a:t>
            </a:r>
            <a:r>
              <a:rPr kumimoji="1" lang="en-US" altLang="ja-JP" dirty="0" smtClean="0"/>
              <a:t>1m</a:t>
            </a:r>
            <a:r>
              <a:rPr kumimoji="1" lang="ja-JP" altLang="en-US" dirty="0" smtClean="0"/>
              <a:t>の高さから静かに</a:t>
            </a:r>
            <a:r>
              <a:rPr lang="ja-JP" altLang="en-US" dirty="0"/>
              <a:t>落ちて</a:t>
            </a:r>
            <a:r>
              <a:rPr lang="ja-JP" altLang="en-US" dirty="0" smtClean="0"/>
              <a:t>も</a:t>
            </a:r>
            <a:endParaRPr lang="en-US" altLang="ja-JP" dirty="0" smtClean="0"/>
          </a:p>
          <a:p>
            <a:pPr marL="0" indent="0">
              <a:buNone/>
            </a:pPr>
            <a:r>
              <a:rPr lang="en-US" altLang="ja-JP" sz="3200" b="1" dirty="0" smtClean="0"/>
              <a:t>2m</a:t>
            </a:r>
            <a:r>
              <a:rPr lang="ja-JP" altLang="en-US" sz="3200" b="1" dirty="0" smtClean="0"/>
              <a:t>の範囲で飛散</a:t>
            </a:r>
            <a:endParaRPr lang="en-US" altLang="ja-JP" sz="3200" b="1" dirty="0" smtClean="0"/>
          </a:p>
          <a:p>
            <a:pPr marL="0" indent="0">
              <a:buNone/>
            </a:pPr>
            <a:endParaRPr kumimoji="1" lang="en-US" altLang="ja-JP" sz="3200" b="1" dirty="0" smtClean="0"/>
          </a:p>
          <a:p>
            <a:pPr marL="0" indent="0">
              <a:buNone/>
            </a:pPr>
            <a:endParaRPr kumimoji="1" lang="en-US" altLang="ja-JP" sz="3200" b="1" dirty="0"/>
          </a:p>
          <a:p>
            <a:pPr marL="0" indent="0">
              <a:lnSpc>
                <a:spcPts val="3600"/>
              </a:lnSpc>
              <a:buNone/>
            </a:pPr>
            <a:r>
              <a:rPr lang="ja-JP" altLang="en-US" sz="3200" b="1" dirty="0" smtClean="0"/>
              <a:t>消毒薬の「次亜塩素酸ナトリウムは作り置きしない」が原則</a:t>
            </a:r>
            <a:r>
              <a:rPr lang="ja-JP" altLang="en-US" dirty="0" smtClean="0"/>
              <a:t>（時間とともに濃度が薄くなるため）</a:t>
            </a:r>
            <a:endParaRPr kumimoji="1" lang="ja-JP" altLang="en-US" dirty="0"/>
          </a:p>
        </p:txBody>
      </p:sp>
      <p:grpSp>
        <p:nvGrpSpPr>
          <p:cNvPr id="36" name="グループ化 35"/>
          <p:cNvGrpSpPr/>
          <p:nvPr/>
        </p:nvGrpSpPr>
        <p:grpSpPr>
          <a:xfrm>
            <a:off x="3877023" y="1130922"/>
            <a:ext cx="7640009" cy="5487053"/>
            <a:chOff x="0" y="0"/>
            <a:chExt cx="4486277" cy="3762375"/>
          </a:xfrm>
        </p:grpSpPr>
        <p:grpSp>
          <p:nvGrpSpPr>
            <p:cNvPr id="37" name="グループ化 36"/>
            <p:cNvGrpSpPr/>
            <p:nvPr/>
          </p:nvGrpSpPr>
          <p:grpSpPr>
            <a:xfrm>
              <a:off x="0" y="0"/>
              <a:ext cx="4486276" cy="3638550"/>
              <a:chOff x="0" y="0"/>
              <a:chExt cx="4486276" cy="3638550"/>
            </a:xfrm>
          </p:grpSpPr>
          <p:sp>
            <p:nvSpPr>
              <p:cNvPr id="46" name="正方形/長方形 45"/>
              <p:cNvSpPr/>
              <p:nvPr/>
            </p:nvSpPr>
            <p:spPr>
              <a:xfrm>
                <a:off x="9526" y="9525"/>
                <a:ext cx="4467225" cy="36195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47" name="グループ化 46"/>
              <p:cNvGrpSpPr/>
              <p:nvPr/>
            </p:nvGrpSpPr>
            <p:grpSpPr>
              <a:xfrm>
                <a:off x="0" y="0"/>
                <a:ext cx="4486276" cy="3638550"/>
                <a:chOff x="0" y="0"/>
                <a:chExt cx="3652930" cy="3117404"/>
              </a:xfrm>
            </p:grpSpPr>
            <p:sp>
              <p:nvSpPr>
                <p:cNvPr id="48" name="正方形/長方形 47"/>
                <p:cNvSpPr/>
                <p:nvPr/>
              </p:nvSpPr>
              <p:spPr>
                <a:xfrm>
                  <a:off x="0" y="0"/>
                  <a:ext cx="1326594"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2800"/>
                    <a:t>調理室</a:t>
                  </a:r>
                </a:p>
              </p:txBody>
            </p:sp>
            <p:grpSp>
              <p:nvGrpSpPr>
                <p:cNvPr id="49" name="グループ化 48"/>
                <p:cNvGrpSpPr/>
                <p:nvPr/>
              </p:nvGrpSpPr>
              <p:grpSpPr>
                <a:xfrm>
                  <a:off x="7756" y="1126679"/>
                  <a:ext cx="3645174" cy="1990725"/>
                  <a:chOff x="7756" y="1126679"/>
                  <a:chExt cx="3645174" cy="1990725"/>
                </a:xfrm>
              </p:grpSpPr>
              <p:sp>
                <p:nvSpPr>
                  <p:cNvPr id="51" name="正方形/長方形 50"/>
                  <p:cNvSpPr/>
                  <p:nvPr/>
                </p:nvSpPr>
                <p:spPr>
                  <a:xfrm>
                    <a:off x="7756" y="1126679"/>
                    <a:ext cx="860882" cy="19907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800" dirty="0">
                      <a:solidFill>
                        <a:schemeClr val="tx1"/>
                      </a:solidFill>
                    </a:endParaRPr>
                  </a:p>
                  <a:p>
                    <a:pPr algn="ctr"/>
                    <a:r>
                      <a:rPr kumimoji="1" lang="en-US" altLang="ja-JP" sz="1600" dirty="0">
                        <a:solidFill>
                          <a:schemeClr val="tx1"/>
                        </a:solidFill>
                      </a:rPr>
                      <a:t>0</a:t>
                    </a:r>
                    <a:r>
                      <a:rPr kumimoji="1" lang="ja-JP" altLang="en-US" sz="1600" dirty="0">
                        <a:solidFill>
                          <a:schemeClr val="tx1"/>
                        </a:solidFill>
                      </a:rPr>
                      <a:t>歳・</a:t>
                    </a:r>
                    <a:r>
                      <a:rPr kumimoji="1" lang="en-US" altLang="ja-JP" sz="1600" dirty="0">
                        <a:solidFill>
                          <a:schemeClr val="tx1"/>
                        </a:solidFill>
                      </a:rPr>
                      <a:t>1</a:t>
                    </a:r>
                    <a:r>
                      <a:rPr kumimoji="1" lang="ja-JP" altLang="en-US" sz="1600" dirty="0">
                        <a:solidFill>
                          <a:schemeClr val="tx1"/>
                        </a:solidFill>
                      </a:rPr>
                      <a:t>歳</a:t>
                    </a:r>
                  </a:p>
                </p:txBody>
              </p:sp>
              <p:grpSp>
                <p:nvGrpSpPr>
                  <p:cNvPr id="52" name="グループ化 51"/>
                  <p:cNvGrpSpPr/>
                  <p:nvPr/>
                </p:nvGrpSpPr>
                <p:grpSpPr>
                  <a:xfrm>
                    <a:off x="869397" y="1152525"/>
                    <a:ext cx="2783533" cy="1962150"/>
                    <a:chOff x="869397" y="1152525"/>
                    <a:chExt cx="2783533" cy="1962150"/>
                  </a:xfrm>
                </p:grpSpPr>
                <p:sp>
                  <p:nvSpPr>
                    <p:cNvPr id="53" name="正方形/長方形 52"/>
                    <p:cNvSpPr/>
                    <p:nvPr/>
                  </p:nvSpPr>
                  <p:spPr>
                    <a:xfrm>
                      <a:off x="869397" y="1152525"/>
                      <a:ext cx="1733550" cy="19621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2000" dirty="0">
                        <a:solidFill>
                          <a:schemeClr val="tx1"/>
                        </a:solidFill>
                      </a:endParaRPr>
                    </a:p>
                    <a:p>
                      <a:pPr algn="ctr"/>
                      <a:endParaRPr kumimoji="1" lang="en-US" altLang="ja-JP" sz="2000" dirty="0">
                        <a:solidFill>
                          <a:schemeClr val="tx1"/>
                        </a:solidFill>
                      </a:endParaRPr>
                    </a:p>
                    <a:p>
                      <a:pPr algn="ctr"/>
                      <a:endParaRPr kumimoji="1" lang="en-US" altLang="ja-JP" sz="2000" dirty="0" smtClean="0">
                        <a:solidFill>
                          <a:schemeClr val="tx1"/>
                        </a:solidFill>
                      </a:endParaRPr>
                    </a:p>
                    <a:p>
                      <a:pPr algn="ctr"/>
                      <a:endParaRPr lang="en-US" altLang="ja-JP" sz="2000" dirty="0">
                        <a:solidFill>
                          <a:schemeClr val="tx1"/>
                        </a:solidFill>
                      </a:endParaRPr>
                    </a:p>
                    <a:p>
                      <a:pPr algn="ctr"/>
                      <a:endParaRPr kumimoji="1" lang="en-US" altLang="ja-JP" sz="2000" dirty="0" smtClean="0">
                        <a:solidFill>
                          <a:schemeClr val="tx1"/>
                        </a:solidFill>
                      </a:endParaRPr>
                    </a:p>
                    <a:p>
                      <a:pPr algn="ctr"/>
                      <a:r>
                        <a:rPr kumimoji="1" lang="ja-JP" altLang="en-US" sz="2000" dirty="0" smtClean="0">
                          <a:solidFill>
                            <a:schemeClr val="tx1"/>
                          </a:solidFill>
                        </a:rPr>
                        <a:t>２・３歳児</a:t>
                      </a:r>
                      <a:endParaRPr kumimoji="1" lang="ja-JP" altLang="en-US" sz="2000" dirty="0">
                        <a:solidFill>
                          <a:schemeClr val="tx1"/>
                        </a:solidFill>
                      </a:endParaRPr>
                    </a:p>
                  </p:txBody>
                </p:sp>
                <p:sp>
                  <p:nvSpPr>
                    <p:cNvPr id="54" name="正方形/長方形 53"/>
                    <p:cNvSpPr/>
                    <p:nvPr/>
                  </p:nvSpPr>
                  <p:spPr>
                    <a:xfrm>
                      <a:off x="2612472" y="1152525"/>
                      <a:ext cx="1040458" cy="196214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2000" dirty="0">
                        <a:solidFill>
                          <a:schemeClr val="tx1"/>
                        </a:solidFill>
                      </a:endParaRPr>
                    </a:p>
                    <a:p>
                      <a:pPr algn="ctr"/>
                      <a:endParaRPr kumimoji="1" lang="en-US" altLang="ja-JP" sz="2000" dirty="0">
                        <a:solidFill>
                          <a:schemeClr val="tx1"/>
                        </a:solidFill>
                      </a:endParaRPr>
                    </a:p>
                    <a:p>
                      <a:pPr algn="l"/>
                      <a:endParaRPr kumimoji="1" lang="en-US" altLang="ja-JP" sz="1600" dirty="0" smtClean="0">
                        <a:solidFill>
                          <a:schemeClr val="tx1"/>
                        </a:solidFill>
                      </a:endParaRPr>
                    </a:p>
                    <a:p>
                      <a:pPr algn="l"/>
                      <a:endParaRPr lang="en-US" altLang="ja-JP" sz="1600" dirty="0">
                        <a:solidFill>
                          <a:schemeClr val="tx1"/>
                        </a:solidFill>
                      </a:endParaRPr>
                    </a:p>
                    <a:p>
                      <a:pPr algn="l"/>
                      <a:endParaRPr kumimoji="1" lang="en-US" altLang="ja-JP" sz="1600" dirty="0" smtClean="0">
                        <a:solidFill>
                          <a:schemeClr val="tx1"/>
                        </a:solidFill>
                      </a:endParaRPr>
                    </a:p>
                    <a:p>
                      <a:pPr algn="l"/>
                      <a:endParaRPr lang="en-US" altLang="ja-JP" sz="1600" dirty="0">
                        <a:solidFill>
                          <a:schemeClr val="tx1"/>
                        </a:solidFill>
                      </a:endParaRPr>
                    </a:p>
                    <a:p>
                      <a:pPr algn="l"/>
                      <a:endParaRPr kumimoji="1" lang="en-US" altLang="ja-JP" sz="1600" dirty="0" smtClean="0">
                        <a:solidFill>
                          <a:schemeClr val="tx1"/>
                        </a:solidFill>
                      </a:endParaRPr>
                    </a:p>
                    <a:p>
                      <a:pPr algn="l"/>
                      <a:r>
                        <a:rPr lang="en-US" altLang="ja-JP" sz="1600" dirty="0">
                          <a:solidFill>
                            <a:schemeClr val="tx1"/>
                          </a:solidFill>
                        </a:rPr>
                        <a:t> </a:t>
                      </a:r>
                      <a:r>
                        <a:rPr lang="en-US" altLang="ja-JP" sz="1600" dirty="0" smtClean="0">
                          <a:solidFill>
                            <a:schemeClr val="tx1"/>
                          </a:solidFill>
                        </a:rPr>
                        <a:t> </a:t>
                      </a:r>
                      <a:r>
                        <a:rPr kumimoji="1" lang="ja-JP" altLang="en-US" sz="1600" dirty="0" smtClean="0">
                          <a:solidFill>
                            <a:schemeClr val="tx1"/>
                          </a:solidFill>
                        </a:rPr>
                        <a:t>４・５歳児</a:t>
                      </a:r>
                      <a:endParaRPr kumimoji="1" lang="ja-JP" altLang="en-US" sz="1600" dirty="0">
                        <a:solidFill>
                          <a:schemeClr val="tx1"/>
                        </a:solidFill>
                      </a:endParaRPr>
                    </a:p>
                  </p:txBody>
                </p:sp>
                <p:sp>
                  <p:nvSpPr>
                    <p:cNvPr id="55" name="正方形/長方形 54"/>
                    <p:cNvSpPr/>
                    <p:nvPr/>
                  </p:nvSpPr>
                  <p:spPr>
                    <a:xfrm>
                      <a:off x="2225885" y="1162050"/>
                      <a:ext cx="386585" cy="8944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2400"/>
                        </a:lnSpc>
                      </a:pPr>
                      <a:r>
                        <a:rPr kumimoji="1" lang="ja-JP" altLang="en-US" sz="1800">
                          <a:solidFill>
                            <a:schemeClr val="tx1"/>
                          </a:solidFill>
                        </a:rPr>
                        <a:t>トイレ</a:t>
                      </a:r>
                      <a:endParaRPr kumimoji="1" lang="en-US" altLang="ja-JP" sz="1800">
                        <a:solidFill>
                          <a:schemeClr val="tx1"/>
                        </a:solidFill>
                      </a:endParaRPr>
                    </a:p>
                  </p:txBody>
                </p:sp>
                <p:sp>
                  <p:nvSpPr>
                    <p:cNvPr id="56" name="正方形/長方形 55"/>
                    <p:cNvSpPr/>
                    <p:nvPr/>
                  </p:nvSpPr>
                  <p:spPr>
                    <a:xfrm>
                      <a:off x="2614240" y="1155254"/>
                      <a:ext cx="433748" cy="9012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2400"/>
                        </a:lnSpc>
                      </a:pPr>
                      <a:r>
                        <a:rPr kumimoji="1" lang="ja-JP" altLang="en-US" sz="1800">
                          <a:solidFill>
                            <a:schemeClr val="tx1"/>
                          </a:solidFill>
                        </a:rPr>
                        <a:t>トイレ</a:t>
                      </a:r>
                      <a:endParaRPr kumimoji="1" lang="en-US" altLang="ja-JP" sz="1800">
                        <a:solidFill>
                          <a:schemeClr val="tx1"/>
                        </a:solidFill>
                      </a:endParaRPr>
                    </a:p>
                  </p:txBody>
                </p:sp>
              </p:grpSp>
            </p:grpSp>
            <p:sp>
              <p:nvSpPr>
                <p:cNvPr id="50" name="正方形/長方形 49"/>
                <p:cNvSpPr/>
                <p:nvPr/>
              </p:nvSpPr>
              <p:spPr>
                <a:xfrm>
                  <a:off x="1924343" y="10890"/>
                  <a:ext cx="1219200" cy="3905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kumimoji="1" lang="en-US" altLang="ja-JP" sz="1100" dirty="0" smtClean="0">
                    <a:solidFill>
                      <a:schemeClr val="tx1"/>
                    </a:solidFill>
                  </a:endParaRPr>
                </a:p>
                <a:p>
                  <a:pPr algn="r"/>
                  <a:r>
                    <a:rPr kumimoji="1" lang="ja-JP" altLang="en-US" sz="1400" dirty="0" smtClean="0">
                      <a:solidFill>
                        <a:schemeClr val="tx1"/>
                      </a:solidFill>
                    </a:rPr>
                    <a:t>玄関</a:t>
                  </a:r>
                  <a:r>
                    <a:rPr kumimoji="1" lang="ja-JP" altLang="en-US" sz="1400" dirty="0">
                      <a:solidFill>
                        <a:schemeClr val="tx1"/>
                      </a:solidFill>
                    </a:rPr>
                    <a:t>スペース</a:t>
                  </a:r>
                </a:p>
              </p:txBody>
            </p:sp>
          </p:grpSp>
        </p:grpSp>
        <p:sp>
          <p:nvSpPr>
            <p:cNvPr id="38" name="正方形/長方形 37"/>
            <p:cNvSpPr/>
            <p:nvPr/>
          </p:nvSpPr>
          <p:spPr>
            <a:xfrm>
              <a:off x="923925" y="1562100"/>
              <a:ext cx="276225" cy="800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700"/>
                </a:lnSpc>
              </a:pPr>
              <a:r>
                <a:rPr kumimoji="1" lang="ja-JP" altLang="en-US" sz="1100"/>
                <a:t>ドア</a:t>
              </a:r>
            </a:p>
          </p:txBody>
        </p:sp>
        <p:sp>
          <p:nvSpPr>
            <p:cNvPr id="40" name="正方形/長方形 39"/>
            <p:cNvSpPr/>
            <p:nvPr/>
          </p:nvSpPr>
          <p:spPr>
            <a:xfrm>
              <a:off x="3800477" y="1276350"/>
              <a:ext cx="685800" cy="2095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700"/>
                </a:lnSpc>
              </a:pPr>
              <a:r>
                <a:rPr kumimoji="1" lang="ja-JP" altLang="en-US" sz="1100"/>
                <a:t>ドア</a:t>
              </a:r>
            </a:p>
          </p:txBody>
        </p:sp>
        <p:sp>
          <p:nvSpPr>
            <p:cNvPr id="41" name="正方形/長方形 40"/>
            <p:cNvSpPr/>
            <p:nvPr/>
          </p:nvSpPr>
          <p:spPr>
            <a:xfrm>
              <a:off x="2590801" y="1752599"/>
              <a:ext cx="219075" cy="6381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700"/>
                </a:lnSpc>
              </a:pPr>
              <a:r>
                <a:rPr kumimoji="1" lang="ja-JP" altLang="en-US" sz="1100"/>
                <a:t>ドア</a:t>
              </a:r>
            </a:p>
          </p:txBody>
        </p:sp>
        <p:sp>
          <p:nvSpPr>
            <p:cNvPr id="42" name="正方形/長方形 41"/>
            <p:cNvSpPr/>
            <p:nvPr/>
          </p:nvSpPr>
          <p:spPr>
            <a:xfrm>
              <a:off x="3609976" y="1752600"/>
              <a:ext cx="219075" cy="6381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700"/>
                </a:lnSpc>
              </a:pPr>
              <a:r>
                <a:rPr kumimoji="1" lang="ja-JP" altLang="en-US" sz="1100"/>
                <a:t>ドア</a:t>
              </a:r>
            </a:p>
          </p:txBody>
        </p:sp>
        <p:sp>
          <p:nvSpPr>
            <p:cNvPr id="43" name="正方形/長方形 42"/>
            <p:cNvSpPr/>
            <p:nvPr/>
          </p:nvSpPr>
          <p:spPr>
            <a:xfrm>
              <a:off x="1" y="3495674"/>
              <a:ext cx="485775" cy="2667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500"/>
                </a:lnSpc>
              </a:pPr>
              <a:r>
                <a:rPr kumimoji="1" lang="ja-JP" altLang="en-US" sz="1100"/>
                <a:t>窓</a:t>
              </a:r>
            </a:p>
          </p:txBody>
        </p:sp>
        <p:sp>
          <p:nvSpPr>
            <p:cNvPr id="45" name="正方形/長方形 44"/>
            <p:cNvSpPr/>
            <p:nvPr/>
          </p:nvSpPr>
          <p:spPr>
            <a:xfrm>
              <a:off x="3971927" y="3486150"/>
              <a:ext cx="514349" cy="2667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500"/>
                </a:lnSpc>
              </a:pPr>
              <a:r>
                <a:rPr kumimoji="1" lang="ja-JP" altLang="en-US" sz="1100"/>
                <a:t>窓</a:t>
              </a:r>
            </a:p>
          </p:txBody>
        </p:sp>
      </p:grpSp>
      <p:pic>
        <p:nvPicPr>
          <p:cNvPr id="57" name="図 5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0888" y="3322536"/>
            <a:ext cx="2296901" cy="3083951"/>
          </a:xfrm>
          <a:prstGeom prst="rect">
            <a:avLst/>
          </a:prstGeom>
        </p:spPr>
      </p:pic>
      <p:pic>
        <p:nvPicPr>
          <p:cNvPr id="58" name="図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2370" y="4647846"/>
            <a:ext cx="576724" cy="712167"/>
          </a:xfrm>
          <a:prstGeom prst="rect">
            <a:avLst/>
          </a:prstGeom>
        </p:spPr>
      </p:pic>
      <p:sp>
        <p:nvSpPr>
          <p:cNvPr id="59" name="スマイル 58"/>
          <p:cNvSpPr/>
          <p:nvPr/>
        </p:nvSpPr>
        <p:spPr>
          <a:xfrm>
            <a:off x="6619625" y="3776076"/>
            <a:ext cx="637309" cy="590804"/>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スマイル 59"/>
          <p:cNvSpPr/>
          <p:nvPr/>
        </p:nvSpPr>
        <p:spPr>
          <a:xfrm>
            <a:off x="8211307" y="5803973"/>
            <a:ext cx="637309" cy="590804"/>
          </a:xfrm>
          <a:prstGeom prst="smileyFac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スマイル 60"/>
          <p:cNvSpPr/>
          <p:nvPr/>
        </p:nvSpPr>
        <p:spPr>
          <a:xfrm>
            <a:off x="8244166" y="2823792"/>
            <a:ext cx="637309" cy="590804"/>
          </a:xfrm>
          <a:prstGeom prst="smileyFac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角丸四角形吹き出し 61"/>
          <p:cNvSpPr/>
          <p:nvPr/>
        </p:nvSpPr>
        <p:spPr>
          <a:xfrm>
            <a:off x="9125339" y="4718036"/>
            <a:ext cx="2926558" cy="872566"/>
          </a:xfrm>
          <a:prstGeom prst="wedgeRoundRectCallout">
            <a:avLst>
              <a:gd name="adj1" fmla="val -60890"/>
              <a:gd name="adj2" fmla="val 8234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600" dirty="0" smtClean="0"/>
              <a:t>窓あけます</a:t>
            </a:r>
            <a:endParaRPr kumimoji="1" lang="en-US" altLang="ja-JP" sz="1600" dirty="0" smtClean="0"/>
          </a:p>
          <a:p>
            <a:r>
              <a:rPr lang="ja-JP" altLang="en-US" sz="1600" dirty="0"/>
              <a:t>子ども</a:t>
            </a:r>
            <a:r>
              <a:rPr lang="ja-JP" altLang="en-US" sz="1600" dirty="0" smtClean="0"/>
              <a:t>（汚染区域外）は壁際に</a:t>
            </a:r>
            <a:r>
              <a:rPr lang="en-US" altLang="ja-JP" sz="1600" dirty="0" smtClean="0"/>
              <a:t>(</a:t>
            </a:r>
            <a:r>
              <a:rPr lang="ja-JP" altLang="en-US" sz="1600" dirty="0" smtClean="0"/>
              <a:t>近寄らないように）</a:t>
            </a:r>
            <a:endParaRPr kumimoji="1" lang="ja-JP" altLang="en-US" sz="1600" dirty="0"/>
          </a:p>
        </p:txBody>
      </p:sp>
      <p:sp>
        <p:nvSpPr>
          <p:cNvPr id="64" name="角丸四角形吹き出し 63"/>
          <p:cNvSpPr/>
          <p:nvPr/>
        </p:nvSpPr>
        <p:spPr>
          <a:xfrm>
            <a:off x="4013512" y="2507442"/>
            <a:ext cx="2906421" cy="781115"/>
          </a:xfrm>
          <a:prstGeom prst="wedgeRoundRectCallout">
            <a:avLst>
              <a:gd name="adj1" fmla="val 36884"/>
              <a:gd name="adj2" fmla="val 139057"/>
              <a:gd name="adj3" fmla="val 16667"/>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600" dirty="0" smtClean="0">
                <a:solidFill>
                  <a:schemeClr val="tx1"/>
                </a:solidFill>
              </a:rPr>
              <a:t>嘔吐物処理します</a:t>
            </a:r>
            <a:endParaRPr kumimoji="1" lang="en-US" altLang="ja-JP" sz="1600" dirty="0" smtClean="0">
              <a:solidFill>
                <a:schemeClr val="tx1"/>
              </a:solidFill>
            </a:endParaRPr>
          </a:p>
          <a:p>
            <a:r>
              <a:rPr lang="ja-JP" altLang="en-US" sz="1600" dirty="0">
                <a:solidFill>
                  <a:schemeClr val="tx1"/>
                </a:solidFill>
              </a:rPr>
              <a:t>汚染</a:t>
            </a:r>
            <a:r>
              <a:rPr lang="ja-JP" altLang="en-US" sz="1600" dirty="0" smtClean="0">
                <a:solidFill>
                  <a:schemeClr val="tx1"/>
                </a:solidFill>
              </a:rPr>
              <a:t>区域の子は動かないでね</a:t>
            </a:r>
            <a:endParaRPr kumimoji="1" lang="ja-JP" altLang="en-US" sz="1600" dirty="0">
              <a:solidFill>
                <a:schemeClr val="tx1"/>
              </a:solidFill>
            </a:endParaRPr>
          </a:p>
        </p:txBody>
      </p:sp>
      <p:pic>
        <p:nvPicPr>
          <p:cNvPr id="65" name="図 6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0220" y="3856330"/>
            <a:ext cx="621890" cy="748683"/>
          </a:xfrm>
          <a:prstGeom prst="rect">
            <a:avLst/>
          </a:prstGeom>
        </p:spPr>
      </p:pic>
      <p:pic>
        <p:nvPicPr>
          <p:cNvPr id="66" name="図 6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95745" y="3840405"/>
            <a:ext cx="621890" cy="748683"/>
          </a:xfrm>
          <a:prstGeom prst="rect">
            <a:avLst/>
          </a:prstGeom>
        </p:spPr>
      </p:pic>
      <p:pic>
        <p:nvPicPr>
          <p:cNvPr id="67" name="図 6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6231" y="3288557"/>
            <a:ext cx="621890" cy="748683"/>
          </a:xfrm>
          <a:prstGeom prst="rect">
            <a:avLst/>
          </a:prstGeom>
        </p:spPr>
      </p:pic>
      <p:pic>
        <p:nvPicPr>
          <p:cNvPr id="68" name="図 6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70672" y="1110834"/>
            <a:ext cx="621890" cy="748683"/>
          </a:xfrm>
          <a:prstGeom prst="rect">
            <a:avLst/>
          </a:prstGeom>
        </p:spPr>
      </p:pic>
      <p:pic>
        <p:nvPicPr>
          <p:cNvPr id="69" name="図 6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35238" y="1110834"/>
            <a:ext cx="621890" cy="748683"/>
          </a:xfrm>
          <a:prstGeom prst="rect">
            <a:avLst/>
          </a:prstGeom>
        </p:spPr>
      </p:pic>
      <p:sp>
        <p:nvSpPr>
          <p:cNvPr id="70" name="角丸四角形吹き出し 69"/>
          <p:cNvSpPr/>
          <p:nvPr/>
        </p:nvSpPr>
        <p:spPr>
          <a:xfrm>
            <a:off x="8414479" y="1597314"/>
            <a:ext cx="3528140" cy="991206"/>
          </a:xfrm>
          <a:prstGeom prst="wedgeRoundRectCallout">
            <a:avLst>
              <a:gd name="adj1" fmla="val -40710"/>
              <a:gd name="adj2" fmla="val 109327"/>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a:t>ドア</a:t>
            </a:r>
            <a:r>
              <a:rPr kumimoji="1" lang="ja-JP" altLang="en-US" sz="1600" dirty="0" smtClean="0"/>
              <a:t>あけます</a:t>
            </a:r>
            <a:endParaRPr kumimoji="1" lang="en-US" altLang="ja-JP" sz="1600" dirty="0" smtClean="0"/>
          </a:p>
          <a:p>
            <a:r>
              <a:rPr lang="ja-JP" altLang="en-US" sz="1600" dirty="0" smtClean="0"/>
              <a:t>嘔吐物処理セット渡します</a:t>
            </a:r>
            <a:endParaRPr lang="en-US" altLang="ja-JP" sz="1600" dirty="0" smtClean="0"/>
          </a:p>
          <a:p>
            <a:r>
              <a:rPr kumimoji="1" lang="ja-JP" altLang="en-US" sz="1600" dirty="0" smtClean="0"/>
              <a:t>０・２歳児部屋、出てこないでね</a:t>
            </a:r>
            <a:endParaRPr kumimoji="1" lang="ja-JP" altLang="en-US" sz="1600" dirty="0"/>
          </a:p>
        </p:txBody>
      </p:sp>
      <p:sp>
        <p:nvSpPr>
          <p:cNvPr id="4" name="円弧 3"/>
          <p:cNvSpPr/>
          <p:nvPr/>
        </p:nvSpPr>
        <p:spPr>
          <a:xfrm rot="16407221">
            <a:off x="6922291" y="2271305"/>
            <a:ext cx="1716331" cy="1530141"/>
          </a:xfrm>
          <a:prstGeom prst="arc">
            <a:avLst>
              <a:gd name="adj1" fmla="val 15794786"/>
              <a:gd name="adj2" fmla="val 215964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 name="直線コネクタ 7"/>
          <p:cNvCxnSpPr/>
          <p:nvPr/>
        </p:nvCxnSpPr>
        <p:spPr>
          <a:xfrm flipH="1">
            <a:off x="6414655" y="6423485"/>
            <a:ext cx="384371" cy="3194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8174595" y="6432740"/>
            <a:ext cx="388225" cy="3102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上矢印 74"/>
          <p:cNvSpPr/>
          <p:nvPr/>
        </p:nvSpPr>
        <p:spPr>
          <a:xfrm>
            <a:off x="6919933" y="5408089"/>
            <a:ext cx="297306" cy="1316332"/>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上矢印 77"/>
          <p:cNvSpPr/>
          <p:nvPr/>
        </p:nvSpPr>
        <p:spPr>
          <a:xfrm>
            <a:off x="7376563" y="5408089"/>
            <a:ext cx="297306" cy="1316332"/>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上矢印 78"/>
          <p:cNvSpPr/>
          <p:nvPr/>
        </p:nvSpPr>
        <p:spPr>
          <a:xfrm>
            <a:off x="7794776" y="5370567"/>
            <a:ext cx="297306" cy="1316332"/>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A7EDB482-4382-4475-B75D-DF789ADAAD67}" type="slidenum">
              <a:rPr kumimoji="1" lang="ja-JP" altLang="en-US" smtClean="0"/>
              <a:t>23</a:t>
            </a:fld>
            <a:endParaRPr kumimoji="1" lang="ja-JP" altLang="en-US"/>
          </a:p>
        </p:txBody>
      </p:sp>
    </p:spTree>
    <p:extLst>
      <p:ext uri="{BB962C8B-B14F-4D97-AF65-F5344CB8AC3E}">
        <p14:creationId xmlns:p14="http://schemas.microsoft.com/office/powerpoint/2010/main" val="3919655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5579" y="888383"/>
            <a:ext cx="3912180" cy="2060943"/>
          </a:xfrm>
        </p:spPr>
        <p:txBody>
          <a:bodyPr>
            <a:normAutofit/>
          </a:bodyPr>
          <a:lstStyle/>
          <a:p>
            <a:r>
              <a:rPr kumimoji="1" lang="ja-JP" altLang="en-US" dirty="0" smtClean="0"/>
              <a:t>処理グッズの</a:t>
            </a:r>
            <a:r>
              <a:rPr kumimoji="1" lang="en-US" altLang="ja-JP" dirty="0" smtClean="0"/>
              <a:t/>
            </a:r>
            <a:br>
              <a:rPr kumimoji="1" lang="en-US" altLang="ja-JP" dirty="0" smtClean="0"/>
            </a:br>
            <a:r>
              <a:rPr kumimoji="1" lang="ja-JP" altLang="en-US" dirty="0" smtClean="0"/>
              <a:t>中身の点検をしましょう</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181" y="0"/>
            <a:ext cx="8095819" cy="6637423"/>
          </a:xfrm>
          <a:prstGeom prst="rect">
            <a:avLst/>
          </a:prstGeom>
        </p:spPr>
      </p:pic>
      <p:sp>
        <p:nvSpPr>
          <p:cNvPr id="5" name="コンテンツ プレースホルダー 2"/>
          <p:cNvSpPr txBox="1">
            <a:spLocks/>
          </p:cNvSpPr>
          <p:nvPr/>
        </p:nvSpPr>
        <p:spPr>
          <a:xfrm>
            <a:off x="4283326" y="5551715"/>
            <a:ext cx="7721528" cy="1091668"/>
          </a:xfrm>
          <a:prstGeom prst="rect">
            <a:avLst/>
          </a:prstGeom>
          <a:solidFill>
            <a:schemeClr val="bg1"/>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700"/>
              </a:lnSpc>
              <a:buFont typeface="Arial" panose="020B0604020202020204" pitchFamily="34" charset="0"/>
              <a:buNone/>
            </a:pPr>
            <a:r>
              <a:rPr lang="ja-JP" altLang="en-US" sz="2000" dirty="0" smtClean="0"/>
              <a:t>　　</a:t>
            </a:r>
            <a:endParaRPr lang="en-US" altLang="ja-JP" sz="2000" dirty="0" smtClean="0"/>
          </a:p>
          <a:p>
            <a:pPr marL="0" indent="0">
              <a:lnSpc>
                <a:spcPts val="2400"/>
              </a:lnSpc>
              <a:buFont typeface="Arial" panose="020B0604020202020204" pitchFamily="34" charset="0"/>
              <a:buNone/>
            </a:pPr>
            <a:r>
              <a:rPr lang="ja-JP" altLang="en-US" sz="2000" dirty="0" smtClean="0"/>
              <a:t>       抜粋：嘔吐物処理、消毒方法（横浜市）</a:t>
            </a:r>
            <a:endParaRPr lang="en-US" altLang="ja-JP" sz="2000" dirty="0" smtClean="0"/>
          </a:p>
          <a:p>
            <a:pPr marL="0" indent="0">
              <a:lnSpc>
                <a:spcPts val="2400"/>
              </a:lnSpc>
              <a:buFont typeface="Arial" panose="020B0604020202020204" pitchFamily="34" charset="0"/>
              <a:buNone/>
            </a:pPr>
            <a:r>
              <a:rPr lang="ja-JP" altLang="en-US" sz="2000" dirty="0" smtClean="0"/>
              <a:t>　　</a:t>
            </a:r>
            <a:r>
              <a:rPr lang="en-US" altLang="ja-JP" sz="2000" dirty="0" smtClean="0"/>
              <a:t>HP</a:t>
            </a:r>
            <a:r>
              <a:rPr lang="ja-JP" altLang="en-US" sz="2000" dirty="0" smtClean="0"/>
              <a:t>検索：「横浜市」「 嘔吐物処理」「ノロウイルス」</a:t>
            </a:r>
            <a:endParaRPr lang="en-US" altLang="ja-JP" sz="2000" dirty="0" smtClean="0"/>
          </a:p>
        </p:txBody>
      </p:sp>
      <p:sp>
        <p:nvSpPr>
          <p:cNvPr id="6" name="コンテンツ プレースホルダー 5"/>
          <p:cNvSpPr>
            <a:spLocks noGrp="1"/>
          </p:cNvSpPr>
          <p:nvPr>
            <p:ph idx="1"/>
          </p:nvPr>
        </p:nvSpPr>
        <p:spPr>
          <a:xfrm>
            <a:off x="275579" y="3702196"/>
            <a:ext cx="4268712" cy="2923308"/>
          </a:xfrm>
        </p:spPr>
        <p:txBody>
          <a:bodyPr>
            <a:normAutofit/>
          </a:bodyPr>
          <a:lstStyle/>
          <a:p>
            <a:pPr marL="0" indent="0">
              <a:lnSpc>
                <a:spcPts val="4200"/>
              </a:lnSpc>
              <a:buNone/>
            </a:pPr>
            <a:r>
              <a:rPr kumimoji="1" lang="ja-JP" altLang="en-US" dirty="0" smtClean="0"/>
              <a:t>実際に嘔吐物処理を</a:t>
            </a:r>
            <a:endParaRPr kumimoji="1" lang="en-US" altLang="ja-JP" dirty="0" smtClean="0"/>
          </a:p>
          <a:p>
            <a:pPr marL="0" indent="0">
              <a:lnSpc>
                <a:spcPts val="4200"/>
              </a:lnSpc>
              <a:buNone/>
            </a:pPr>
            <a:r>
              <a:rPr kumimoji="1" lang="ja-JP" altLang="en-US" dirty="0" smtClean="0"/>
              <a:t>練習し、必要な物品など施設に合う物を</a:t>
            </a:r>
            <a:endParaRPr kumimoji="1" lang="en-US" altLang="ja-JP" dirty="0" smtClean="0"/>
          </a:p>
          <a:p>
            <a:pPr marL="0" indent="0">
              <a:lnSpc>
                <a:spcPts val="4200"/>
              </a:lnSpc>
              <a:buNone/>
            </a:pPr>
            <a:r>
              <a:rPr kumimoji="1" lang="ja-JP" altLang="en-US" dirty="0" smtClean="0"/>
              <a:t>追加しましょう　</a:t>
            </a:r>
            <a:endParaRPr kumimoji="1" lang="ja-JP" altLang="en-US" dirty="0"/>
          </a:p>
        </p:txBody>
      </p:sp>
      <p:sp>
        <p:nvSpPr>
          <p:cNvPr id="3" name="スライド番号プレースホルダー 2"/>
          <p:cNvSpPr>
            <a:spLocks noGrp="1"/>
          </p:cNvSpPr>
          <p:nvPr>
            <p:ph type="sldNum" sz="quarter" idx="12"/>
          </p:nvPr>
        </p:nvSpPr>
        <p:spPr/>
        <p:txBody>
          <a:bodyPr/>
          <a:lstStyle/>
          <a:p>
            <a:fld id="{A7EDB482-4382-4475-B75D-DF789ADAAD67}" type="slidenum">
              <a:rPr kumimoji="1" lang="ja-JP" altLang="en-US" smtClean="0"/>
              <a:t>24</a:t>
            </a:fld>
            <a:endParaRPr kumimoji="1" lang="ja-JP" altLang="en-US"/>
          </a:p>
        </p:txBody>
      </p:sp>
    </p:spTree>
    <p:extLst>
      <p:ext uri="{BB962C8B-B14F-4D97-AF65-F5344CB8AC3E}">
        <p14:creationId xmlns:p14="http://schemas.microsoft.com/office/powerpoint/2010/main" val="405623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06689"/>
            <a:ext cx="10633364" cy="549274"/>
          </a:xfrm>
        </p:spPr>
        <p:txBody>
          <a:bodyPr>
            <a:normAutofit fontScale="90000"/>
          </a:bodyPr>
          <a:lstStyle/>
          <a:p>
            <a:r>
              <a:rPr kumimoji="1" lang="ja-JP" altLang="en-US" dirty="0" smtClean="0"/>
              <a:t>もし、自分が体調不良になったら</a:t>
            </a:r>
            <a:endParaRPr kumimoji="1" lang="ja-JP" altLang="en-US" dirty="0"/>
          </a:p>
        </p:txBody>
      </p:sp>
      <p:sp>
        <p:nvSpPr>
          <p:cNvPr id="3" name="コンテンツ プレースホルダー 2"/>
          <p:cNvSpPr>
            <a:spLocks noGrp="1"/>
          </p:cNvSpPr>
          <p:nvPr>
            <p:ph idx="1"/>
          </p:nvPr>
        </p:nvSpPr>
        <p:spPr>
          <a:xfrm>
            <a:off x="1094509" y="1486773"/>
            <a:ext cx="11097491" cy="5056909"/>
          </a:xfrm>
        </p:spPr>
        <p:txBody>
          <a:bodyPr>
            <a:normAutofit lnSpcReduction="10000"/>
          </a:bodyPr>
          <a:lstStyle/>
          <a:p>
            <a:pPr marL="0" indent="0">
              <a:buNone/>
            </a:pPr>
            <a:r>
              <a:rPr kumimoji="1" lang="ja-JP" altLang="en-US" sz="3600" dirty="0" smtClean="0"/>
              <a:t>自己判断で</a:t>
            </a:r>
            <a:r>
              <a:rPr lang="ja-JP" altLang="en-US" sz="3600" dirty="0">
                <a:solidFill>
                  <a:srgbClr val="FF0000"/>
                </a:solidFill>
              </a:rPr>
              <a:t>出勤</a:t>
            </a:r>
            <a:r>
              <a:rPr kumimoji="1" lang="ja-JP" altLang="en-US" sz="3600" dirty="0" smtClean="0"/>
              <a:t>しないでください！</a:t>
            </a:r>
            <a:endParaRPr kumimoji="1" lang="en-US" altLang="ja-JP" sz="3600" dirty="0" smtClean="0"/>
          </a:p>
          <a:p>
            <a:pPr marL="0" indent="0">
              <a:lnSpc>
                <a:spcPts val="1400"/>
              </a:lnSpc>
              <a:buNone/>
            </a:pPr>
            <a:endParaRPr lang="en-US" altLang="ja-JP" dirty="0" smtClean="0"/>
          </a:p>
          <a:p>
            <a:pPr marL="0" indent="0">
              <a:buNone/>
            </a:pPr>
            <a:r>
              <a:rPr lang="ja-JP" altLang="en-US" dirty="0" smtClean="0"/>
              <a:t>  職場</a:t>
            </a:r>
            <a:r>
              <a:rPr lang="ja-JP" altLang="en-US" dirty="0"/>
              <a:t>で流行し始めて</a:t>
            </a:r>
            <a:r>
              <a:rPr lang="ja-JP" altLang="en-US" dirty="0" smtClean="0"/>
              <a:t>いる</a:t>
            </a:r>
            <a:r>
              <a:rPr lang="ja-JP" altLang="en-US" dirty="0" smtClean="0">
                <a:solidFill>
                  <a:srgbClr val="FF0000"/>
                </a:solidFill>
              </a:rPr>
              <a:t>同じ症状や</a:t>
            </a:r>
            <a:r>
              <a:rPr lang="ja-JP" altLang="en-US" dirty="0" smtClean="0"/>
              <a:t>病気は、ありません</a:t>
            </a:r>
            <a:r>
              <a:rPr lang="ja-JP" altLang="en-US" dirty="0"/>
              <a:t>か</a:t>
            </a:r>
            <a:r>
              <a:rPr lang="ja-JP" altLang="en-US" dirty="0" smtClean="0"/>
              <a:t>？</a:t>
            </a:r>
            <a:endParaRPr lang="en-US" altLang="ja-JP" dirty="0" smtClean="0"/>
          </a:p>
          <a:p>
            <a:pPr marL="0" indent="0">
              <a:buNone/>
            </a:pPr>
            <a:r>
              <a:rPr lang="ja-JP" altLang="en-US" dirty="0" smtClean="0"/>
              <a:t> 症状が軽くても、もしかしたらノロウイルスや</a:t>
            </a:r>
            <a:r>
              <a:rPr lang="en-US" altLang="ja-JP" dirty="0" smtClean="0"/>
              <a:t>O-157</a:t>
            </a:r>
            <a:r>
              <a:rPr lang="ja-JP" altLang="en-US" dirty="0" err="1" smtClean="0"/>
              <a:t>、</a:t>
            </a:r>
            <a:endParaRPr lang="en-US" altLang="ja-JP" dirty="0" smtClean="0"/>
          </a:p>
          <a:p>
            <a:pPr marL="0" indent="0">
              <a:buNone/>
            </a:pPr>
            <a:r>
              <a:rPr lang="ja-JP" altLang="en-US" dirty="0" smtClean="0"/>
              <a:t>新型コロナウイルス感染症</a:t>
            </a:r>
            <a:r>
              <a:rPr lang="ja-JP" altLang="en-US" dirty="0" smtClean="0">
                <a:solidFill>
                  <a:srgbClr val="FF0000"/>
                </a:solidFill>
              </a:rPr>
              <a:t>など</a:t>
            </a:r>
            <a:r>
              <a:rPr lang="ja-JP" altLang="en-US" dirty="0" smtClean="0"/>
              <a:t>の感染症の可能性があります</a:t>
            </a:r>
            <a:endParaRPr kumimoji="1" lang="en-US" altLang="ja-JP" dirty="0" smtClean="0"/>
          </a:p>
          <a:p>
            <a:pPr marL="0" indent="0">
              <a:buNone/>
            </a:pPr>
            <a:r>
              <a:rPr lang="ja-JP" altLang="en-US" dirty="0"/>
              <a:t>　</a:t>
            </a:r>
            <a:endParaRPr lang="en-US" altLang="ja-JP" dirty="0"/>
          </a:p>
          <a:p>
            <a:pPr marL="0" indent="0">
              <a:buNone/>
            </a:pPr>
            <a:r>
              <a:rPr lang="ja-JP" altLang="en-US" sz="3200" dirty="0" smtClean="0"/>
              <a:t>　</a:t>
            </a:r>
            <a:r>
              <a:rPr lang="ja-JP" altLang="en-US" sz="3200" dirty="0"/>
              <a:t>　</a:t>
            </a:r>
            <a:r>
              <a:rPr lang="ja-JP" altLang="en-US" sz="3200" dirty="0" smtClean="0"/>
              <a:t>　　　①</a:t>
            </a:r>
            <a:r>
              <a:rPr lang="ja-JP" altLang="en-US" sz="3200" dirty="0" smtClean="0">
                <a:solidFill>
                  <a:srgbClr val="FF0000"/>
                </a:solidFill>
              </a:rPr>
              <a:t>勤務先</a:t>
            </a:r>
            <a:r>
              <a:rPr lang="ja-JP" altLang="en-US" sz="3200" dirty="0">
                <a:solidFill>
                  <a:srgbClr val="FF0000"/>
                </a:solidFill>
              </a:rPr>
              <a:t>に</a:t>
            </a:r>
            <a:r>
              <a:rPr lang="ja-JP" altLang="en-US" sz="3200" dirty="0" smtClean="0"/>
              <a:t>電話し、指示を仰ぎましょう</a:t>
            </a:r>
            <a:endParaRPr kumimoji="1" lang="en-US" altLang="ja-JP" sz="3200" dirty="0" smtClean="0"/>
          </a:p>
          <a:p>
            <a:pPr marL="0" indent="0">
              <a:buNone/>
            </a:pPr>
            <a:r>
              <a:rPr lang="ja-JP" altLang="en-US" sz="3200" dirty="0"/>
              <a:t>　</a:t>
            </a:r>
            <a:r>
              <a:rPr lang="ja-JP" altLang="en-US" sz="3200" dirty="0" smtClean="0"/>
              <a:t>　　</a:t>
            </a:r>
            <a:r>
              <a:rPr kumimoji="1" lang="ja-JP" altLang="en-US" sz="3200" dirty="0"/>
              <a:t>　</a:t>
            </a:r>
            <a:r>
              <a:rPr kumimoji="1" lang="ja-JP" altLang="en-US" sz="3200" dirty="0" smtClean="0"/>
              <a:t>　</a:t>
            </a:r>
            <a:r>
              <a:rPr lang="ja-JP" altLang="en-US" sz="3200" dirty="0" smtClean="0"/>
              <a:t>②どの様になったら</a:t>
            </a:r>
            <a:r>
              <a:rPr lang="ja-JP" altLang="en-US" sz="3200" dirty="0">
                <a:solidFill>
                  <a:srgbClr val="FF0000"/>
                </a:solidFill>
              </a:rPr>
              <a:t>出勤</a:t>
            </a:r>
            <a:r>
              <a:rPr lang="ja-JP" altLang="en-US" sz="3200" dirty="0" smtClean="0"/>
              <a:t>して</a:t>
            </a:r>
            <a:r>
              <a:rPr lang="ja-JP" altLang="en-US" sz="3200" dirty="0">
                <a:solidFill>
                  <a:srgbClr val="FF0000"/>
                </a:solidFill>
              </a:rPr>
              <a:t>良いか</a:t>
            </a:r>
            <a:r>
              <a:rPr lang="ja-JP" altLang="en-US" sz="3200" dirty="0" smtClean="0"/>
              <a:t>を確認</a:t>
            </a:r>
            <a:endParaRPr lang="en-US" altLang="ja-JP" sz="3200" dirty="0" smtClean="0"/>
          </a:p>
          <a:p>
            <a:pPr marL="0" indent="0">
              <a:buNone/>
            </a:pPr>
            <a:r>
              <a:rPr lang="ja-JP" altLang="en-US" sz="3200" dirty="0"/>
              <a:t>　</a:t>
            </a:r>
            <a:r>
              <a:rPr lang="ja-JP" altLang="en-US" sz="3200" dirty="0" smtClean="0"/>
              <a:t>　　　　　しましょう</a:t>
            </a:r>
            <a:endParaRPr lang="en-US" altLang="ja-JP" sz="3200" dirty="0" smtClean="0"/>
          </a:p>
          <a:p>
            <a:pPr marL="0" indent="0">
              <a:buNone/>
            </a:pPr>
            <a:r>
              <a:rPr kumimoji="1" lang="ja-JP" altLang="en-US" dirty="0"/>
              <a:t>　</a:t>
            </a:r>
            <a:r>
              <a:rPr lang="ja-JP" altLang="en-US" dirty="0"/>
              <a:t>　</a:t>
            </a:r>
            <a:r>
              <a:rPr lang="ja-JP" altLang="en-US" dirty="0" smtClean="0"/>
              <a:t>　　　　</a:t>
            </a:r>
            <a:r>
              <a:rPr kumimoji="1" lang="ja-JP" altLang="en-US" dirty="0" smtClean="0"/>
              <a:t>（例）受診し、医師から症状に対する見解を確認</a:t>
            </a:r>
            <a:endParaRPr kumimoji="1" lang="en-US" altLang="ja-JP" dirty="0" smtClean="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262744"/>
            <a:ext cx="2134898" cy="3030110"/>
          </a:xfrm>
          <a:prstGeom prst="rect">
            <a:avLst/>
          </a:prstGeom>
        </p:spPr>
      </p:pic>
      <p:sp>
        <p:nvSpPr>
          <p:cNvPr id="6" name="テキスト ボックス 5"/>
          <p:cNvSpPr txBox="1"/>
          <p:nvPr/>
        </p:nvSpPr>
        <p:spPr>
          <a:xfrm>
            <a:off x="177386" y="6042026"/>
            <a:ext cx="3056659" cy="501656"/>
          </a:xfrm>
          <a:prstGeom prst="rect">
            <a:avLst/>
          </a:prstGeom>
          <a:noFill/>
        </p:spPr>
        <p:txBody>
          <a:bodyPr wrap="square" rtlCol="0">
            <a:spAutoFit/>
          </a:bodyPr>
          <a:lstStyle/>
          <a:p>
            <a:pPr algn="ctr"/>
            <a:r>
              <a:rPr kumimoji="1" lang="ja-JP" altLang="en-US" sz="1600" dirty="0" smtClean="0"/>
              <a:t>西区のマスコットキャラクター</a:t>
            </a:r>
            <a:endParaRPr kumimoji="1" lang="en-US" altLang="ja-JP" sz="1600" dirty="0" smtClean="0"/>
          </a:p>
          <a:p>
            <a:pPr algn="ctr"/>
            <a:r>
              <a:rPr kumimoji="1" lang="ja-JP" altLang="en-US" sz="1600" dirty="0" smtClean="0"/>
              <a:t>「にしまろちゃん」</a:t>
            </a:r>
            <a:endParaRPr kumimoji="1" lang="ja-JP" altLang="en-US" sz="1600" dirty="0"/>
          </a:p>
        </p:txBody>
      </p:sp>
      <p:sp>
        <p:nvSpPr>
          <p:cNvPr id="4" name="スライド番号プレースホルダー 3"/>
          <p:cNvSpPr>
            <a:spLocks noGrp="1"/>
          </p:cNvSpPr>
          <p:nvPr>
            <p:ph type="sldNum" sz="quarter" idx="12"/>
          </p:nvPr>
        </p:nvSpPr>
        <p:spPr/>
        <p:txBody>
          <a:bodyPr/>
          <a:lstStyle/>
          <a:p>
            <a:fld id="{A7EDB482-4382-4475-B75D-DF789ADAAD67}" type="slidenum">
              <a:rPr kumimoji="1" lang="ja-JP" altLang="en-US" smtClean="0"/>
              <a:t>25</a:t>
            </a:fld>
            <a:endParaRPr kumimoji="1" lang="ja-JP" altLang="en-US"/>
          </a:p>
        </p:txBody>
      </p:sp>
    </p:spTree>
    <p:extLst>
      <p:ext uri="{BB962C8B-B14F-4D97-AF65-F5344CB8AC3E}">
        <p14:creationId xmlns:p14="http://schemas.microsoft.com/office/powerpoint/2010/main" val="282312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95055" y="4867707"/>
            <a:ext cx="8950036" cy="1343891"/>
          </a:xfrm>
          <a:prstGeom prst="roundRect">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87037" y="337416"/>
            <a:ext cx="10758054" cy="757093"/>
          </a:xfrm>
        </p:spPr>
        <p:txBody>
          <a:bodyPr/>
          <a:lstStyle/>
          <a:p>
            <a:r>
              <a:rPr lang="ja-JP" altLang="en-US" b="1" dirty="0">
                <a:latin typeface="ＭＳ Ｐゴシック" panose="020B0600070205080204" pitchFamily="50" charset="-128"/>
                <a:ea typeface="ＭＳ Ｐゴシック" panose="020B0600070205080204" pitchFamily="50" charset="-128"/>
              </a:rPr>
              <a:t>　１</a:t>
            </a:r>
            <a:r>
              <a:rPr lang="ja-JP" altLang="en-US" b="1" dirty="0" smtClean="0">
                <a:latin typeface="ＭＳ Ｐゴシック" panose="020B0600070205080204" pitchFamily="50" charset="-128"/>
                <a:ea typeface="ＭＳ Ｐゴシック" panose="020B0600070205080204" pitchFamily="50" charset="-128"/>
              </a:rPr>
              <a:t>　スタンダードプリコーションとは</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692727" y="1343891"/>
            <a:ext cx="10972800" cy="5209309"/>
          </a:xfrm>
        </p:spPr>
        <p:txBody>
          <a:bodyPr>
            <a:normAutofit/>
          </a:bodyPr>
          <a:lstStyle/>
          <a:p>
            <a:pPr marL="0" indent="0">
              <a:lnSpc>
                <a:spcPts val="4100"/>
              </a:lnSpc>
              <a:buNone/>
            </a:pPr>
            <a:r>
              <a:rPr lang="ja-JP" altLang="en-US" sz="3200" b="1" dirty="0" smtClean="0">
                <a:ea typeface="+mj-ea"/>
              </a:rPr>
              <a:t>「すべて</a:t>
            </a:r>
            <a:r>
              <a:rPr lang="ja-JP" altLang="en-US" sz="3200" b="1" dirty="0">
                <a:ea typeface="+mj-ea"/>
              </a:rPr>
              <a:t>の人は病原体を保有して</a:t>
            </a:r>
            <a:r>
              <a:rPr lang="ja-JP" altLang="en-US" sz="3200" b="1" dirty="0" smtClean="0">
                <a:ea typeface="+mj-ea"/>
              </a:rPr>
              <a:t>いる」</a:t>
            </a:r>
            <a:r>
              <a:rPr lang="ja-JP" altLang="en-US" sz="3200" dirty="0" smtClean="0">
                <a:ea typeface="+mj-ea"/>
              </a:rPr>
              <a:t>と</a:t>
            </a:r>
            <a:r>
              <a:rPr lang="ja-JP" altLang="en-US" sz="3200" dirty="0">
                <a:ea typeface="+mj-ea"/>
              </a:rPr>
              <a:t>考え</a:t>
            </a:r>
            <a:r>
              <a:rPr lang="ja-JP" altLang="en-US" sz="3200" dirty="0" smtClean="0">
                <a:ea typeface="+mj-ea"/>
              </a:rPr>
              <a:t>、</a:t>
            </a:r>
            <a:endParaRPr lang="en-US" altLang="ja-JP" sz="3200" dirty="0" smtClean="0">
              <a:ea typeface="+mj-ea"/>
            </a:endParaRPr>
          </a:p>
          <a:p>
            <a:pPr marL="0" indent="0">
              <a:lnSpc>
                <a:spcPts val="4100"/>
              </a:lnSpc>
              <a:buNone/>
            </a:pPr>
            <a:r>
              <a:rPr lang="ja-JP" altLang="en-US" sz="3200" b="1" dirty="0" smtClean="0">
                <a:solidFill>
                  <a:srgbClr val="FF0000"/>
                </a:solidFill>
                <a:ea typeface="+mj-ea"/>
              </a:rPr>
              <a:t>患者</a:t>
            </a:r>
            <a:r>
              <a:rPr lang="ja-JP" altLang="en-US" sz="3200" b="1" dirty="0">
                <a:solidFill>
                  <a:srgbClr val="FF0000"/>
                </a:solidFill>
                <a:ea typeface="+mj-ea"/>
              </a:rPr>
              <a:t>および周囲の環境に接触する前後</a:t>
            </a:r>
            <a:r>
              <a:rPr lang="ja-JP" altLang="en-US" sz="3200" dirty="0">
                <a:ea typeface="+mj-ea"/>
              </a:rPr>
              <a:t>には</a:t>
            </a:r>
            <a:r>
              <a:rPr lang="ja-JP" altLang="en-US" sz="3200" b="1" dirty="0">
                <a:solidFill>
                  <a:srgbClr val="FF0000"/>
                </a:solidFill>
                <a:ea typeface="+mj-ea"/>
              </a:rPr>
              <a:t>手指衛生</a:t>
            </a:r>
            <a:r>
              <a:rPr lang="ja-JP" altLang="en-US" sz="3200" dirty="0">
                <a:ea typeface="+mj-ea"/>
              </a:rPr>
              <a:t>を行い</a:t>
            </a:r>
            <a:r>
              <a:rPr lang="ja-JP" altLang="en-US" sz="3200" dirty="0" smtClean="0">
                <a:ea typeface="+mj-ea"/>
              </a:rPr>
              <a:t>、</a:t>
            </a:r>
            <a:endParaRPr lang="en-US" altLang="ja-JP" sz="3200" dirty="0" smtClean="0">
              <a:ea typeface="+mj-ea"/>
            </a:endParaRPr>
          </a:p>
          <a:p>
            <a:pPr marL="0" indent="0">
              <a:lnSpc>
                <a:spcPts val="4100"/>
              </a:lnSpc>
              <a:buNone/>
            </a:pPr>
            <a:r>
              <a:rPr lang="ja-JP" altLang="en-US" sz="3200" b="1" dirty="0" smtClean="0">
                <a:solidFill>
                  <a:srgbClr val="FF0000"/>
                </a:solidFill>
                <a:ea typeface="+mj-ea"/>
              </a:rPr>
              <a:t>血液</a:t>
            </a:r>
            <a:r>
              <a:rPr lang="ja-JP" altLang="en-US" sz="3200" b="1" dirty="0">
                <a:ea typeface="+mj-ea"/>
              </a:rPr>
              <a:t>・</a:t>
            </a:r>
            <a:r>
              <a:rPr lang="ja-JP" altLang="en-US" sz="3200" b="1" dirty="0">
                <a:solidFill>
                  <a:srgbClr val="FF0000"/>
                </a:solidFill>
                <a:ea typeface="+mj-ea"/>
              </a:rPr>
              <a:t>体液</a:t>
            </a:r>
            <a:r>
              <a:rPr lang="ja-JP" altLang="en-US" sz="3200" b="1" dirty="0">
                <a:ea typeface="+mj-ea"/>
              </a:rPr>
              <a:t>・</a:t>
            </a:r>
            <a:r>
              <a:rPr lang="ja-JP" altLang="en-US" sz="3200" b="1" dirty="0">
                <a:solidFill>
                  <a:srgbClr val="FF0000"/>
                </a:solidFill>
                <a:ea typeface="+mj-ea"/>
              </a:rPr>
              <a:t>粘膜</a:t>
            </a:r>
            <a:r>
              <a:rPr lang="ja-JP" altLang="en-US" sz="3200" dirty="0">
                <a:ea typeface="+mj-ea"/>
              </a:rPr>
              <a:t>などに暴露する恐れのある時は</a:t>
            </a:r>
            <a:r>
              <a:rPr lang="ja-JP" altLang="en-US" sz="3200" dirty="0" smtClean="0">
                <a:ea typeface="+mj-ea"/>
              </a:rPr>
              <a:t>個人</a:t>
            </a:r>
            <a:endParaRPr lang="en-US" altLang="ja-JP" sz="3200" dirty="0" smtClean="0">
              <a:ea typeface="+mj-ea"/>
            </a:endParaRPr>
          </a:p>
          <a:p>
            <a:pPr marL="0" indent="0">
              <a:buNone/>
            </a:pPr>
            <a:r>
              <a:rPr lang="ja-JP" altLang="en-US" sz="3200" dirty="0" smtClean="0">
                <a:ea typeface="+mj-ea"/>
              </a:rPr>
              <a:t>防護</a:t>
            </a:r>
            <a:r>
              <a:rPr lang="ja-JP" altLang="en-US" sz="3200" dirty="0">
                <a:ea typeface="+mj-ea"/>
              </a:rPr>
              <a:t>具を用いることである</a:t>
            </a:r>
            <a:r>
              <a:rPr lang="ja-JP" altLang="en-US" sz="3200" dirty="0" smtClean="0">
                <a:ea typeface="+mj-ea"/>
              </a:rPr>
              <a:t>。</a:t>
            </a:r>
            <a:endParaRPr lang="en-US" altLang="ja-JP" sz="3200" dirty="0" smtClean="0">
              <a:ea typeface="+mj-ea"/>
            </a:endParaRPr>
          </a:p>
          <a:p>
            <a:endParaRPr lang="en-US" altLang="ja-JP" sz="3200" b="1" dirty="0">
              <a:latin typeface="+mj-ea"/>
              <a:ea typeface="+mj-ea"/>
            </a:endParaRPr>
          </a:p>
          <a:p>
            <a:endParaRPr lang="en-US" altLang="ja-JP" sz="3200" b="1" dirty="0" smtClean="0">
              <a:latin typeface="+mj-ea"/>
              <a:ea typeface="+mj-ea"/>
            </a:endParaRPr>
          </a:p>
          <a:p>
            <a:pPr marL="0" indent="0">
              <a:buNone/>
            </a:pPr>
            <a:r>
              <a:rPr lang="ja-JP" altLang="en-US" sz="3200" b="1" dirty="0" smtClean="0">
                <a:latin typeface="HG丸ｺﾞｼｯｸM-PRO" panose="020F0600000000000000" pitchFamily="50" charset="-128"/>
                <a:ea typeface="HG丸ｺﾞｼｯｸM-PRO" panose="020F0600000000000000" pitchFamily="50" charset="-128"/>
              </a:rPr>
              <a:t>          感染症</a:t>
            </a:r>
            <a:r>
              <a:rPr lang="ja-JP" altLang="en-US" sz="3200" b="1" dirty="0">
                <a:latin typeface="HG丸ｺﾞｼｯｸM-PRO" panose="020F0600000000000000" pitchFamily="50" charset="-128"/>
                <a:ea typeface="HG丸ｺﾞｼｯｸM-PRO" panose="020F0600000000000000" pitchFamily="50" charset="-128"/>
              </a:rPr>
              <a:t>の有無に</a:t>
            </a:r>
            <a:r>
              <a:rPr lang="ja-JP" altLang="en-US" sz="3200" b="1" dirty="0" smtClean="0">
                <a:latin typeface="HG丸ｺﾞｼｯｸM-PRO" panose="020F0600000000000000" pitchFamily="50" charset="-128"/>
                <a:ea typeface="HG丸ｺﾞｼｯｸM-PRO" panose="020F0600000000000000" pitchFamily="50" charset="-128"/>
              </a:rPr>
              <a:t>かかわらず</a:t>
            </a:r>
            <a:endParaRPr lang="en-US" altLang="ja-JP" sz="32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          対象者</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すべて</a:t>
            </a:r>
            <a:r>
              <a:rPr lang="ja-JP" altLang="en-US" sz="3200" b="1" dirty="0">
                <a:latin typeface="HG丸ｺﾞｼｯｸM-PRO" panose="020F0600000000000000" pitchFamily="50" charset="-128"/>
                <a:ea typeface="HG丸ｺﾞｼｯｸM-PRO" panose="020F0600000000000000" pitchFamily="50" charset="-128"/>
              </a:rPr>
              <a:t>に</a:t>
            </a:r>
            <a:r>
              <a:rPr lang="ja-JP" altLang="en-US" sz="3200" b="1" dirty="0" smtClean="0">
                <a:latin typeface="HG丸ｺﾞｼｯｸM-PRO" panose="020F0600000000000000" pitchFamily="50" charset="-128"/>
                <a:ea typeface="HG丸ｺﾞｼｯｸM-PRO" panose="020F0600000000000000" pitchFamily="50" charset="-128"/>
              </a:rPr>
              <a:t>対して</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感染</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対策を行う</a:t>
            </a:r>
            <a:r>
              <a:rPr lang="ja-JP" altLang="en-US" sz="3200" b="1" dirty="0">
                <a:latin typeface="HG丸ｺﾞｼｯｸM-PRO" panose="020F0600000000000000" pitchFamily="50" charset="-128"/>
                <a:ea typeface="HG丸ｺﾞｼｯｸM-PRO" panose="020F0600000000000000" pitchFamily="50" charset="-128"/>
              </a:rPr>
              <a:t>こと</a:t>
            </a:r>
            <a:r>
              <a:rPr lang="ja-JP" altLang="en-US" sz="3200" b="1" dirty="0" smtClean="0">
                <a:latin typeface="HG丸ｺﾞｼｯｸM-PRO" panose="020F0600000000000000" pitchFamily="50" charset="-128"/>
                <a:ea typeface="HG丸ｺﾞｼｯｸM-PRO" panose="020F0600000000000000" pitchFamily="50" charset="-128"/>
              </a:rPr>
              <a:t>です</a:t>
            </a:r>
            <a:endParaRPr lang="ja-JP" altLang="en-US" sz="3200" b="1" dirty="0">
              <a:latin typeface="HG丸ｺﾞｼｯｸM-PRO" panose="020F0600000000000000" pitchFamily="50" charset="-128"/>
              <a:ea typeface="HG丸ｺﾞｼｯｸM-PRO" panose="020F0600000000000000" pitchFamily="50" charset="-128"/>
            </a:endParaRPr>
          </a:p>
          <a:p>
            <a:pPr marL="0" indent="0">
              <a:lnSpc>
                <a:spcPts val="4100"/>
              </a:lnSpc>
              <a:buNone/>
            </a:pPr>
            <a:endParaRPr lang="ja-JP" altLang="en-US" sz="3200" dirty="0">
              <a:ea typeface="+mj-ea"/>
            </a:endParaRPr>
          </a:p>
          <a:p>
            <a:pPr marL="0" indent="0">
              <a:buNone/>
            </a:pPr>
            <a:endParaRPr kumimoji="1" lang="ja-JP" altLang="en-US" dirty="0">
              <a:latin typeface="+mj-ea"/>
              <a:ea typeface="+mj-ea"/>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0985" y="3172690"/>
            <a:ext cx="1544542" cy="1551709"/>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17" y="4351651"/>
            <a:ext cx="1374053" cy="2201549"/>
          </a:xfrm>
          <a:prstGeom prst="rect">
            <a:avLst/>
          </a:prstGeom>
        </p:spPr>
      </p:pic>
      <p:sp>
        <p:nvSpPr>
          <p:cNvPr id="6" name="スライド番号プレースホルダー 5"/>
          <p:cNvSpPr>
            <a:spLocks noGrp="1"/>
          </p:cNvSpPr>
          <p:nvPr>
            <p:ph type="sldNum" sz="quarter" idx="12"/>
          </p:nvPr>
        </p:nvSpPr>
        <p:spPr/>
        <p:txBody>
          <a:bodyPr/>
          <a:lstStyle/>
          <a:p>
            <a:fld id="{A7EDB482-4382-4475-B75D-DF789ADAAD67}" type="slidenum">
              <a:rPr kumimoji="1" lang="ja-JP" altLang="en-US" smtClean="0"/>
              <a:t>3</a:t>
            </a:fld>
            <a:endParaRPr kumimoji="1" lang="ja-JP" altLang="en-US"/>
          </a:p>
        </p:txBody>
      </p:sp>
    </p:spTree>
    <p:extLst>
      <p:ext uri="{BB962C8B-B14F-4D97-AF65-F5344CB8AC3E}">
        <p14:creationId xmlns:p14="http://schemas.microsoft.com/office/powerpoint/2010/main" val="2910935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1122" y="828070"/>
            <a:ext cx="8203899" cy="560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1"/>
          <p:cNvSpPr txBox="1">
            <a:spLocks/>
          </p:cNvSpPr>
          <p:nvPr/>
        </p:nvSpPr>
        <p:spPr>
          <a:xfrm>
            <a:off x="0" y="509073"/>
            <a:ext cx="3726873" cy="19078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smtClean="0">
                <a:latin typeface="メイリオ" panose="020B0604030504040204" pitchFamily="50" charset="-128"/>
                <a:ea typeface="メイリオ" panose="020B0604030504040204" pitchFamily="50" charset="-128"/>
              </a:rPr>
              <a:t>標準予防策</a:t>
            </a:r>
            <a:r>
              <a:rPr lang="en-US" altLang="ja-JP" b="1" smtClean="0">
                <a:latin typeface="メイリオ" panose="020B0604030504040204" pitchFamily="50" charset="-128"/>
                <a:ea typeface="メイリオ" panose="020B0604030504040204" pitchFamily="50" charset="-128"/>
              </a:rPr>
              <a:t/>
            </a:r>
            <a:br>
              <a:rPr lang="en-US" altLang="ja-JP" b="1" smtClean="0">
                <a:latin typeface="メイリオ" panose="020B0604030504040204" pitchFamily="50" charset="-128"/>
                <a:ea typeface="メイリオ" panose="020B0604030504040204" pitchFamily="50" charset="-128"/>
              </a:rPr>
            </a:br>
            <a:r>
              <a:rPr lang="ja-JP" altLang="en-US" b="1" smtClean="0">
                <a:latin typeface="メイリオ" panose="020B0604030504040204" pitchFamily="50" charset="-128"/>
                <a:ea typeface="メイリオ" panose="020B0604030504040204" pitchFamily="50" charset="-128"/>
              </a:rPr>
              <a:t>具体例</a:t>
            </a:r>
            <a:endParaRPr lang="ja-JP" altLang="en-US" dirty="0"/>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1" y="3146853"/>
            <a:ext cx="2134898" cy="3030110"/>
          </a:xfrm>
          <a:prstGeom prst="rect">
            <a:avLst/>
          </a:prstGeom>
        </p:spPr>
      </p:pic>
      <p:sp>
        <p:nvSpPr>
          <p:cNvPr id="8" name="テキスト ボックス 7"/>
          <p:cNvSpPr txBox="1"/>
          <p:nvPr/>
        </p:nvSpPr>
        <p:spPr>
          <a:xfrm>
            <a:off x="0" y="5866444"/>
            <a:ext cx="3430368" cy="584775"/>
          </a:xfrm>
          <a:prstGeom prst="rect">
            <a:avLst/>
          </a:prstGeom>
          <a:noFill/>
        </p:spPr>
        <p:txBody>
          <a:bodyPr wrap="square" rtlCol="0">
            <a:spAutoFit/>
          </a:bodyPr>
          <a:lstStyle/>
          <a:p>
            <a:pPr algn="ctr"/>
            <a:r>
              <a:rPr kumimoji="1" lang="ja-JP" altLang="en-US" sz="1600" dirty="0" smtClean="0"/>
              <a:t>西区のマスコットキャラクター</a:t>
            </a:r>
            <a:endParaRPr kumimoji="1" lang="en-US" altLang="ja-JP" sz="1600" dirty="0" smtClean="0"/>
          </a:p>
          <a:p>
            <a:pPr algn="ctr"/>
            <a:r>
              <a:rPr kumimoji="1" lang="ja-JP" altLang="en-US" sz="1600" dirty="0" smtClean="0"/>
              <a:t>「にしまろちゃん」</a:t>
            </a:r>
            <a:endParaRPr kumimoji="1" lang="ja-JP" altLang="en-US" sz="1600" dirty="0"/>
          </a:p>
        </p:txBody>
      </p:sp>
      <p:sp>
        <p:nvSpPr>
          <p:cNvPr id="9" name="円形吹き出し 8"/>
          <p:cNvSpPr/>
          <p:nvPr/>
        </p:nvSpPr>
        <p:spPr>
          <a:xfrm>
            <a:off x="852558" y="2486059"/>
            <a:ext cx="2668765" cy="1366675"/>
          </a:xfrm>
          <a:prstGeom prst="wedgeEllipseCallout">
            <a:avLst>
              <a:gd name="adj1" fmla="val -19729"/>
              <a:gd name="adj2" fmla="val 6459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基本は手洗いと消毒！</a:t>
            </a:r>
            <a:endParaRPr kumimoji="1" lang="ja-JP" altLang="en-US" dirty="0"/>
          </a:p>
        </p:txBody>
      </p:sp>
      <p:sp>
        <p:nvSpPr>
          <p:cNvPr id="10" name="楕円 9"/>
          <p:cNvSpPr/>
          <p:nvPr/>
        </p:nvSpPr>
        <p:spPr>
          <a:xfrm>
            <a:off x="3502810" y="1441536"/>
            <a:ext cx="1043750" cy="4491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538576" y="2735964"/>
            <a:ext cx="820947" cy="5504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3403162" y="3762764"/>
            <a:ext cx="2027819" cy="9887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A7EDB482-4382-4475-B75D-DF789ADAAD67}" type="slidenum">
              <a:rPr kumimoji="1" lang="ja-JP" altLang="en-US" smtClean="0"/>
              <a:t>4</a:t>
            </a:fld>
            <a:endParaRPr kumimoji="1" lang="ja-JP" altLang="en-US"/>
          </a:p>
        </p:txBody>
      </p:sp>
    </p:spTree>
    <p:extLst>
      <p:ext uri="{BB962C8B-B14F-4D97-AF65-F5344CB8AC3E}">
        <p14:creationId xmlns:p14="http://schemas.microsoft.com/office/powerpoint/2010/main" val="3415356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86172" y="4619481"/>
            <a:ext cx="7481454" cy="1645084"/>
          </a:xfrm>
          <a:prstGeom prst="roundRect">
            <a:avLst>
              <a:gd name="adj" fmla="val 12456"/>
            </a:avLst>
          </a:prstGeom>
          <a:solidFill>
            <a:schemeClr val="accent4">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365125"/>
            <a:ext cx="10515600" cy="898239"/>
          </a:xfrm>
        </p:spPr>
        <p:txBody>
          <a:bodyPr/>
          <a:lstStyle/>
          <a:p>
            <a:r>
              <a:rPr lang="ja-JP" altLang="en-US" b="1" dirty="0">
                <a:solidFill>
                  <a:prstClr val="black"/>
                </a:solidFill>
                <a:latin typeface="ＭＳ Ｐゴシック" panose="020B0600070205080204" pitchFamily="50" charset="-128"/>
                <a:ea typeface="ＭＳ Ｐゴシック" panose="020B0600070205080204" pitchFamily="50" charset="-128"/>
              </a:rPr>
              <a:t>手洗い・手指消毒がどうして大切なの？</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38200" y="1690688"/>
            <a:ext cx="10515600" cy="4621211"/>
          </a:xfrm>
        </p:spPr>
        <p:txBody>
          <a:bodyPr>
            <a:normAutofit/>
          </a:bodyPr>
          <a:lstStyle/>
          <a:p>
            <a:pPr marL="0" indent="0">
              <a:buNone/>
            </a:pPr>
            <a:r>
              <a:rPr lang="ja-JP" altLang="en-US" sz="3200" b="1" dirty="0"/>
              <a:t>手はいろいろな所に直接触れます</a:t>
            </a:r>
            <a:endParaRPr lang="en-US" altLang="ja-JP" sz="3200" b="1" dirty="0"/>
          </a:p>
          <a:p>
            <a:pPr marL="0" indent="0">
              <a:buNone/>
            </a:pPr>
            <a:r>
              <a:rPr lang="ja-JP" altLang="en-US" sz="3200" b="1" dirty="0"/>
              <a:t>介護や保育の時も必ず対象者やその周囲に触れます</a:t>
            </a:r>
            <a:endParaRPr lang="en-US" altLang="ja-JP" sz="3200" b="1" dirty="0"/>
          </a:p>
          <a:p>
            <a:pPr marL="0" indent="0">
              <a:buNone/>
            </a:pPr>
            <a:r>
              <a:rPr lang="ja-JP" altLang="en-US" sz="3200" b="1" dirty="0" smtClean="0"/>
              <a:t>自分のこと</a:t>
            </a:r>
            <a:r>
              <a:rPr lang="ja-JP" altLang="en-US" sz="3200" b="1" dirty="0"/>
              <a:t>も当然</a:t>
            </a:r>
            <a:r>
              <a:rPr lang="ja-JP" altLang="en-US" sz="3200" b="1" dirty="0" smtClean="0"/>
              <a:t>触ります</a:t>
            </a:r>
            <a:endParaRPr lang="en-US" altLang="ja-JP" sz="3200" b="1" dirty="0" smtClean="0"/>
          </a:p>
          <a:p>
            <a:pPr marL="0" indent="0">
              <a:buNone/>
            </a:pPr>
            <a:r>
              <a:rPr lang="ja-JP" altLang="en-US" sz="3200" b="1" dirty="0"/>
              <a:t>　</a:t>
            </a:r>
            <a:r>
              <a:rPr lang="ja-JP" altLang="en-US" sz="3200" b="1" dirty="0" smtClean="0"/>
              <a:t>特に、粘膜のある眼・鼻・口は要注意です</a:t>
            </a:r>
            <a:endParaRPr lang="en-US" altLang="ja-JP" sz="3200" b="1" dirty="0"/>
          </a:p>
          <a:p>
            <a:pPr marL="0" indent="0">
              <a:buNone/>
            </a:pPr>
            <a:endParaRPr lang="en-US" altLang="ja-JP" sz="3200" b="1" dirty="0" smtClean="0"/>
          </a:p>
          <a:p>
            <a:pPr marL="0" indent="0">
              <a:lnSpc>
                <a:spcPts val="1500"/>
              </a:lnSpc>
              <a:buNone/>
            </a:pPr>
            <a:endParaRPr lang="en-US" altLang="ja-JP" sz="3200" b="1" dirty="0"/>
          </a:p>
          <a:p>
            <a:pPr marL="0" indent="0">
              <a:buNone/>
            </a:pPr>
            <a:r>
              <a:rPr lang="ja-JP" altLang="en-US" sz="3200" b="1" dirty="0" smtClean="0"/>
              <a:t>　 </a:t>
            </a:r>
            <a:r>
              <a:rPr lang="ja-JP" altLang="en-US" sz="3200" b="1" dirty="0" smtClean="0">
                <a:solidFill>
                  <a:srgbClr val="FF0000"/>
                </a:solidFill>
              </a:rPr>
              <a:t>手</a:t>
            </a:r>
            <a:r>
              <a:rPr lang="ja-JP" altLang="en-US" sz="3200" b="1" dirty="0">
                <a:solidFill>
                  <a:srgbClr val="FF0000"/>
                </a:solidFill>
              </a:rPr>
              <a:t>が汚染されていない</a:t>
            </a:r>
            <a:r>
              <a:rPr lang="ja-JP" altLang="en-US" sz="3200" b="1" dirty="0"/>
              <a:t>ことが、</a:t>
            </a:r>
            <a:endParaRPr lang="en-US" altLang="ja-JP" sz="3200" b="1" dirty="0"/>
          </a:p>
          <a:p>
            <a:pPr marL="0" indent="0">
              <a:buNone/>
            </a:pPr>
            <a:r>
              <a:rPr lang="ja-JP" altLang="en-US" sz="3200" b="1" dirty="0" smtClean="0"/>
              <a:t> 利用者</a:t>
            </a:r>
            <a:r>
              <a:rPr lang="ja-JP" altLang="en-US" sz="3200" b="1" dirty="0"/>
              <a:t>と介護をするあなたを</a:t>
            </a:r>
            <a:r>
              <a:rPr lang="ja-JP" altLang="en-US" sz="3200" b="1" dirty="0" smtClean="0"/>
              <a:t>守ります</a:t>
            </a:r>
            <a:endParaRPr lang="en-US" altLang="ja-JP" sz="3200" b="1"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825" y="2601551"/>
            <a:ext cx="2741981" cy="3751912"/>
          </a:xfrm>
          <a:prstGeom prst="rect">
            <a:avLst/>
          </a:prstGeom>
        </p:spPr>
      </p:pic>
      <p:sp>
        <p:nvSpPr>
          <p:cNvPr id="5" name="テキスト ボックス 4"/>
          <p:cNvSpPr txBox="1"/>
          <p:nvPr/>
        </p:nvSpPr>
        <p:spPr>
          <a:xfrm>
            <a:off x="8761632" y="5922532"/>
            <a:ext cx="3430368" cy="584775"/>
          </a:xfrm>
          <a:prstGeom prst="rect">
            <a:avLst/>
          </a:prstGeom>
          <a:noFill/>
        </p:spPr>
        <p:txBody>
          <a:bodyPr wrap="square" rtlCol="0">
            <a:spAutoFit/>
          </a:bodyPr>
          <a:lstStyle/>
          <a:p>
            <a:pPr algn="ctr"/>
            <a:r>
              <a:rPr kumimoji="1" lang="ja-JP" altLang="en-US" sz="1600" dirty="0" smtClean="0"/>
              <a:t>西区のマスコットキャラクター</a:t>
            </a:r>
            <a:endParaRPr kumimoji="1" lang="en-US" altLang="ja-JP" sz="1600" dirty="0" smtClean="0"/>
          </a:p>
          <a:p>
            <a:pPr algn="ctr"/>
            <a:r>
              <a:rPr kumimoji="1" lang="ja-JP" altLang="en-US" sz="1600" dirty="0" smtClean="0"/>
              <a:t>「にしまろちゃん」</a:t>
            </a:r>
            <a:endParaRPr kumimoji="1" lang="ja-JP" altLang="en-US" sz="1600" dirty="0"/>
          </a:p>
        </p:txBody>
      </p:sp>
      <p:sp>
        <p:nvSpPr>
          <p:cNvPr id="7" name="スライド番号プレースホルダー 6"/>
          <p:cNvSpPr>
            <a:spLocks noGrp="1"/>
          </p:cNvSpPr>
          <p:nvPr>
            <p:ph type="sldNum" sz="quarter" idx="12"/>
          </p:nvPr>
        </p:nvSpPr>
        <p:spPr/>
        <p:txBody>
          <a:bodyPr/>
          <a:lstStyle/>
          <a:p>
            <a:fld id="{A7EDB482-4382-4475-B75D-DF789ADAAD67}" type="slidenum">
              <a:rPr kumimoji="1" lang="ja-JP" altLang="en-US" smtClean="0"/>
              <a:t>5</a:t>
            </a:fld>
            <a:endParaRPr kumimoji="1" lang="ja-JP" altLang="en-US"/>
          </a:p>
        </p:txBody>
      </p:sp>
    </p:spTree>
    <p:extLst>
      <p:ext uri="{BB962C8B-B14F-4D97-AF65-F5344CB8AC3E}">
        <p14:creationId xmlns:p14="http://schemas.microsoft.com/office/powerpoint/2010/main" val="183749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4488" y="221674"/>
            <a:ext cx="7159985" cy="569544"/>
          </a:xfrm>
        </p:spPr>
        <p:txBody>
          <a:bodyPr>
            <a:normAutofit/>
          </a:bodyPr>
          <a:lstStyle/>
          <a:p>
            <a:r>
              <a:rPr lang="ja-JP" altLang="en-US" sz="3200" dirty="0" smtClean="0"/>
              <a:t>このタイミングでできていますか？</a:t>
            </a:r>
            <a:endParaRPr kumimoji="1" lang="ja-JP" altLang="en-US" sz="3200" dirty="0"/>
          </a:p>
        </p:txBody>
      </p:sp>
      <p:sp>
        <p:nvSpPr>
          <p:cNvPr id="3" name="コンテンツ プレースホルダー 2"/>
          <p:cNvSpPr>
            <a:spLocks noGrp="1"/>
          </p:cNvSpPr>
          <p:nvPr>
            <p:ph idx="1"/>
          </p:nvPr>
        </p:nvSpPr>
        <p:spPr>
          <a:xfrm>
            <a:off x="375690" y="960496"/>
            <a:ext cx="11511510" cy="5426450"/>
          </a:xfrm>
        </p:spPr>
        <p:txBody>
          <a:bodyPr/>
          <a:lstStyle/>
          <a:p>
            <a:pPr marL="0" indent="0">
              <a:buNone/>
            </a:pPr>
            <a:r>
              <a:rPr lang="ja-JP" altLang="en-US" b="1" dirty="0">
                <a:latin typeface="メイリオ" panose="020B0604030504040204" pitchFamily="50" charset="-128"/>
                <a:ea typeface="メイリオ" panose="020B0604030504040204" pitchFamily="50" charset="-128"/>
              </a:rPr>
              <a:t>５つの手指衛生</a:t>
            </a:r>
            <a:r>
              <a:rPr lang="ja-JP" altLang="en-US" b="1" dirty="0" smtClean="0">
                <a:latin typeface="メイリオ" panose="020B0604030504040204" pitchFamily="50" charset="-128"/>
                <a:ea typeface="メイリオ" panose="020B0604030504040204" pitchFamily="50" charset="-128"/>
              </a:rPr>
              <a:t>タイミング（</a:t>
            </a:r>
            <a:r>
              <a:rPr lang="en-US" altLang="ja-JP" b="1" dirty="0" smtClean="0">
                <a:latin typeface="メイリオ" panose="020B0604030504040204" pitchFamily="50" charset="-128"/>
                <a:ea typeface="メイリオ" panose="020B0604030504040204" pitchFamily="50" charset="-128"/>
              </a:rPr>
              <a:t>WHO</a:t>
            </a:r>
            <a:r>
              <a:rPr lang="ja-JP" altLang="en-US" b="1" dirty="0" smtClean="0">
                <a:latin typeface="メイリオ" panose="020B0604030504040204" pitchFamily="50" charset="-128"/>
                <a:ea typeface="メイリオ" panose="020B0604030504040204" pitchFamily="50" charset="-128"/>
              </a:rPr>
              <a:t>）</a:t>
            </a:r>
            <a:endParaRPr kumimoji="1" lang="ja-JP" altLang="en-US" dirty="0"/>
          </a:p>
        </p:txBody>
      </p:sp>
      <p:pic>
        <p:nvPicPr>
          <p:cNvPr id="4" name="図 3"/>
          <p:cNvPicPr>
            <a:picLocks noChangeAspect="1"/>
          </p:cNvPicPr>
          <p:nvPr/>
        </p:nvPicPr>
        <p:blipFill>
          <a:blip r:embed="rId3"/>
          <a:stretch>
            <a:fillRect/>
          </a:stretch>
        </p:blipFill>
        <p:spPr>
          <a:xfrm>
            <a:off x="375689" y="1499083"/>
            <a:ext cx="4740469" cy="3015078"/>
          </a:xfrm>
          <a:prstGeom prst="rect">
            <a:avLst/>
          </a:prstGeom>
        </p:spPr>
      </p:pic>
      <p:sp>
        <p:nvSpPr>
          <p:cNvPr id="5" name="正方形/長方形 4"/>
          <p:cNvSpPr/>
          <p:nvPr/>
        </p:nvSpPr>
        <p:spPr>
          <a:xfrm>
            <a:off x="435835" y="4514161"/>
            <a:ext cx="4620176" cy="338554"/>
          </a:xfrm>
          <a:prstGeom prst="rect">
            <a:avLst/>
          </a:prstGeom>
        </p:spPr>
        <p:txBody>
          <a:bodyPr wrap="none">
            <a:spAutoFit/>
          </a:bodyPr>
          <a:lstStyle/>
          <a:p>
            <a:r>
              <a:rPr lang="en-US" altLang="ja-JP" sz="1600" dirty="0"/>
              <a:t>WHO</a:t>
            </a:r>
            <a:r>
              <a:rPr lang="ja-JP" altLang="en-US" sz="1600" dirty="0"/>
              <a:t>「</a:t>
            </a:r>
            <a:r>
              <a:rPr lang="en-US" altLang="ja-JP" sz="1600" dirty="0"/>
              <a:t>My 5 Moments for Hand Hygiene</a:t>
            </a:r>
            <a:r>
              <a:rPr lang="ja-JP" altLang="en-US" sz="1600" dirty="0"/>
              <a:t>」出典</a:t>
            </a:r>
          </a:p>
        </p:txBody>
      </p:sp>
      <p:sp>
        <p:nvSpPr>
          <p:cNvPr id="6" name="テキスト ボックス 5"/>
          <p:cNvSpPr txBox="1"/>
          <p:nvPr/>
        </p:nvSpPr>
        <p:spPr>
          <a:xfrm>
            <a:off x="5484400" y="1462884"/>
            <a:ext cx="6462945" cy="3426579"/>
          </a:xfrm>
          <a:prstGeom prst="rect">
            <a:avLst/>
          </a:prstGeom>
          <a:noFill/>
        </p:spPr>
        <p:txBody>
          <a:bodyPr wrap="square" rtlCol="0">
            <a:spAutoFit/>
          </a:bodyPr>
          <a:lstStyle/>
          <a:p>
            <a:pPr>
              <a:lnSpc>
                <a:spcPts val="5200"/>
              </a:lnSpc>
            </a:pPr>
            <a:r>
              <a:rPr kumimoji="1" lang="ja-JP" altLang="en-US" sz="2800" b="1" dirty="0" smtClean="0"/>
              <a:t>①患者に触れる前</a:t>
            </a:r>
            <a:endParaRPr kumimoji="1" lang="en-US" altLang="ja-JP" sz="2800" b="1" dirty="0" smtClean="0"/>
          </a:p>
          <a:p>
            <a:pPr>
              <a:lnSpc>
                <a:spcPts val="5200"/>
              </a:lnSpc>
            </a:pPr>
            <a:r>
              <a:rPr kumimoji="1" lang="ja-JP" altLang="en-US" sz="2800" b="1" dirty="0" smtClean="0"/>
              <a:t>②清潔</a:t>
            </a:r>
            <a:r>
              <a:rPr kumimoji="1" lang="en-US" altLang="ja-JP" sz="2800" b="1" dirty="0" smtClean="0"/>
              <a:t>/</a:t>
            </a:r>
            <a:r>
              <a:rPr kumimoji="1" lang="ja-JP" altLang="en-US" sz="2800" b="1" dirty="0" smtClean="0"/>
              <a:t>無菌操作の前</a:t>
            </a:r>
            <a:endParaRPr kumimoji="1" lang="en-US" altLang="ja-JP" sz="2800" b="1" dirty="0" smtClean="0"/>
          </a:p>
          <a:p>
            <a:pPr>
              <a:lnSpc>
                <a:spcPts val="5200"/>
              </a:lnSpc>
            </a:pPr>
            <a:r>
              <a:rPr kumimoji="1" lang="ja-JP" altLang="en-US" sz="2800" b="1" dirty="0" smtClean="0"/>
              <a:t>③体液に曝露された可能性のある場合</a:t>
            </a:r>
            <a:endParaRPr kumimoji="1" lang="en-US" altLang="ja-JP" sz="2800" b="1" dirty="0" smtClean="0"/>
          </a:p>
          <a:p>
            <a:pPr>
              <a:lnSpc>
                <a:spcPts val="5200"/>
              </a:lnSpc>
            </a:pPr>
            <a:r>
              <a:rPr kumimoji="1" lang="ja-JP" altLang="en-US" sz="2800" b="1" dirty="0" smtClean="0"/>
              <a:t>④患者に触れた後</a:t>
            </a:r>
            <a:endParaRPr kumimoji="1" lang="en-US" altLang="ja-JP" sz="2800" b="1" dirty="0" smtClean="0"/>
          </a:p>
          <a:p>
            <a:pPr>
              <a:lnSpc>
                <a:spcPts val="5200"/>
              </a:lnSpc>
            </a:pPr>
            <a:r>
              <a:rPr kumimoji="1" lang="ja-JP" altLang="en-US" sz="2800" b="1" dirty="0" smtClean="0"/>
              <a:t>⑤患者周辺の物品に触れた後</a:t>
            </a:r>
            <a:endParaRPr kumimoji="1" lang="ja-JP" altLang="en-US" sz="2800" b="1" dirty="0"/>
          </a:p>
        </p:txBody>
      </p:sp>
      <p:sp>
        <p:nvSpPr>
          <p:cNvPr id="7" name="角丸四角形 6"/>
          <p:cNvSpPr/>
          <p:nvPr/>
        </p:nvSpPr>
        <p:spPr>
          <a:xfrm>
            <a:off x="2313709" y="5058741"/>
            <a:ext cx="8091054" cy="1568215"/>
          </a:xfrm>
          <a:prstGeom prst="roundRect">
            <a:avLst>
              <a:gd name="adj" fmla="val 3108"/>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ワーク①</a:t>
            </a:r>
            <a:r>
              <a:rPr lang="en-US" altLang="ja-JP" sz="2400" dirty="0">
                <a:solidFill>
                  <a:schemeClr val="tx1"/>
                </a:solidFill>
              </a:rPr>
              <a:t> </a:t>
            </a:r>
            <a:r>
              <a:rPr lang="en-US" altLang="ja-JP" sz="2400" dirty="0" smtClean="0">
                <a:solidFill>
                  <a:schemeClr val="tx1"/>
                </a:solidFill>
              </a:rPr>
              <a:t>  </a:t>
            </a:r>
            <a:r>
              <a:rPr lang="ja-JP" altLang="en-US" sz="2400" dirty="0" smtClean="0">
                <a:solidFill>
                  <a:schemeClr val="tx1"/>
                </a:solidFill>
              </a:rPr>
              <a:t>職場でよく</a:t>
            </a:r>
            <a:r>
              <a:rPr lang="ja-JP" altLang="en-US" sz="2400" dirty="0">
                <a:solidFill>
                  <a:schemeClr val="tx1"/>
                </a:solidFill>
              </a:rPr>
              <a:t>行う</a:t>
            </a:r>
            <a:r>
              <a:rPr lang="ja-JP" altLang="en-US" sz="2400" dirty="0" smtClean="0">
                <a:solidFill>
                  <a:schemeClr val="tx1"/>
                </a:solidFill>
              </a:rPr>
              <a:t>手技で考えましょう</a:t>
            </a:r>
            <a:endParaRPr lang="en-US" altLang="ja-JP" sz="2400" dirty="0" smtClean="0">
              <a:solidFill>
                <a:schemeClr val="tx1"/>
              </a:solidFill>
            </a:endParaRPr>
          </a:p>
          <a:p>
            <a:pPr>
              <a:lnSpc>
                <a:spcPts val="2400"/>
              </a:lnSpc>
            </a:pPr>
            <a:r>
              <a:rPr kumimoji="1" lang="ja-JP" altLang="en-US" dirty="0" smtClean="0">
                <a:solidFill>
                  <a:schemeClr val="tx1"/>
                </a:solidFill>
              </a:rPr>
              <a:t>                    （例）オムツ交換</a:t>
            </a:r>
            <a:endParaRPr kumimoji="1" lang="en-US" altLang="ja-JP" dirty="0" smtClean="0">
              <a:solidFill>
                <a:schemeClr val="tx1"/>
              </a:solidFill>
            </a:endParaRPr>
          </a:p>
          <a:p>
            <a:pPr>
              <a:lnSpc>
                <a:spcPts val="1700"/>
              </a:lnSpc>
            </a:pPr>
            <a:endParaRPr kumimoji="1" lang="en-US" altLang="ja-JP" dirty="0" smtClean="0">
              <a:solidFill>
                <a:schemeClr val="tx1"/>
              </a:solidFill>
            </a:endParaRPr>
          </a:p>
          <a:p>
            <a:r>
              <a:rPr lang="ja-JP" altLang="en-US" sz="2400" dirty="0" smtClean="0">
                <a:solidFill>
                  <a:schemeClr val="tx1"/>
                </a:solidFill>
              </a:rPr>
              <a:t>ワーク②</a:t>
            </a:r>
            <a:r>
              <a:rPr lang="en-US" altLang="ja-JP" sz="2400" dirty="0">
                <a:solidFill>
                  <a:schemeClr val="tx1"/>
                </a:solidFill>
              </a:rPr>
              <a:t> </a:t>
            </a:r>
            <a:r>
              <a:rPr lang="en-US" altLang="ja-JP" sz="2400" dirty="0" smtClean="0">
                <a:solidFill>
                  <a:schemeClr val="tx1"/>
                </a:solidFill>
              </a:rPr>
              <a:t> </a:t>
            </a:r>
            <a:r>
              <a:rPr lang="ja-JP" altLang="en-US" sz="2400" dirty="0" smtClean="0">
                <a:solidFill>
                  <a:schemeClr val="tx1"/>
                </a:solidFill>
              </a:rPr>
              <a:t>職場スタッフでタイミングを共有しましょう</a:t>
            </a:r>
            <a:endParaRPr kumimoji="1" lang="ja-JP" altLang="en-US" sz="2400" dirty="0">
              <a:solidFill>
                <a:schemeClr val="tx1"/>
              </a:solidFill>
            </a:endParaRPr>
          </a:p>
        </p:txBody>
      </p:sp>
      <p:sp>
        <p:nvSpPr>
          <p:cNvPr id="8" name="スライド番号プレースホルダー 7"/>
          <p:cNvSpPr>
            <a:spLocks noGrp="1"/>
          </p:cNvSpPr>
          <p:nvPr>
            <p:ph type="sldNum" sz="quarter" idx="12"/>
          </p:nvPr>
        </p:nvSpPr>
        <p:spPr/>
        <p:txBody>
          <a:bodyPr/>
          <a:lstStyle/>
          <a:p>
            <a:fld id="{A7EDB482-4382-4475-B75D-DF789ADAAD67}" type="slidenum">
              <a:rPr kumimoji="1" lang="ja-JP" altLang="en-US" smtClean="0"/>
              <a:t>6</a:t>
            </a:fld>
            <a:endParaRPr kumimoji="1" lang="ja-JP" altLang="en-US"/>
          </a:p>
        </p:txBody>
      </p:sp>
    </p:spTree>
    <p:extLst>
      <p:ext uri="{BB962C8B-B14F-4D97-AF65-F5344CB8AC3E}">
        <p14:creationId xmlns:p14="http://schemas.microsoft.com/office/powerpoint/2010/main" val="221444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7309" y="185018"/>
            <a:ext cx="9247909" cy="729384"/>
          </a:xfrm>
        </p:spPr>
        <p:txBody>
          <a:bodyPr/>
          <a:lstStyle/>
          <a:p>
            <a:r>
              <a:rPr kumimoji="1" lang="ja-JP" altLang="en-US" dirty="0" smtClean="0"/>
              <a:t>予防策は脱ぐ動作の安全確保も大事</a:t>
            </a:r>
            <a:endParaRPr kumimoji="1" lang="ja-JP" altLang="en-US" dirty="0"/>
          </a:p>
        </p:txBody>
      </p:sp>
      <p:sp>
        <p:nvSpPr>
          <p:cNvPr id="5" name="タイトル 1"/>
          <p:cNvSpPr txBox="1">
            <a:spLocks/>
          </p:cNvSpPr>
          <p:nvPr/>
        </p:nvSpPr>
        <p:spPr>
          <a:xfrm>
            <a:off x="4387156" y="1684129"/>
            <a:ext cx="3727154" cy="9970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smtClean="0"/>
              <a:t>手袋の外し方</a:t>
            </a:r>
            <a:endParaRPr lang="ja-JP" altLang="en-US" b="1"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65" y="1122218"/>
            <a:ext cx="1261226" cy="1790087"/>
          </a:xfrm>
          <a:prstGeom prst="rect">
            <a:avLst/>
          </a:prstGeom>
        </p:spPr>
      </p:pic>
      <p:sp>
        <p:nvSpPr>
          <p:cNvPr id="7" name="円形吹き出し 6"/>
          <p:cNvSpPr/>
          <p:nvPr/>
        </p:nvSpPr>
        <p:spPr>
          <a:xfrm>
            <a:off x="1160839" y="1135007"/>
            <a:ext cx="2877606" cy="1047661"/>
          </a:xfrm>
          <a:prstGeom prst="wedgeEllipseCallout">
            <a:avLst>
              <a:gd name="adj1" fmla="val -59029"/>
              <a:gd name="adj2" fmla="val 33866"/>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外側は汚染されているので注意！！</a:t>
            </a:r>
            <a:endParaRPr kumimoji="1" lang="en-US" altLang="ja-JP" dirty="0" smtClean="0"/>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311" y="3057167"/>
            <a:ext cx="3296595" cy="2472447"/>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8315" y="3086019"/>
            <a:ext cx="3321111" cy="2490834"/>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808" y="3057167"/>
            <a:ext cx="3476123" cy="2607092"/>
          </a:xfrm>
          <a:prstGeom prst="rect">
            <a:avLst/>
          </a:prstGeom>
        </p:spPr>
      </p:pic>
      <p:sp>
        <p:nvSpPr>
          <p:cNvPr id="11" name="テキスト ボックス 10"/>
          <p:cNvSpPr txBox="1"/>
          <p:nvPr/>
        </p:nvSpPr>
        <p:spPr>
          <a:xfrm>
            <a:off x="882790" y="2229907"/>
            <a:ext cx="3430368" cy="584775"/>
          </a:xfrm>
          <a:prstGeom prst="rect">
            <a:avLst/>
          </a:prstGeom>
          <a:noFill/>
        </p:spPr>
        <p:txBody>
          <a:bodyPr wrap="square" rtlCol="0">
            <a:spAutoFit/>
          </a:bodyPr>
          <a:lstStyle/>
          <a:p>
            <a:pPr algn="ctr"/>
            <a:r>
              <a:rPr kumimoji="1" lang="ja-JP" altLang="en-US" sz="1600" dirty="0" smtClean="0"/>
              <a:t>西区のマスコットキャラクター</a:t>
            </a:r>
            <a:endParaRPr kumimoji="1" lang="en-US" altLang="ja-JP" sz="1600" dirty="0" smtClean="0"/>
          </a:p>
          <a:p>
            <a:pPr algn="ctr"/>
            <a:r>
              <a:rPr kumimoji="1" lang="ja-JP" altLang="en-US" sz="1600" dirty="0" smtClean="0"/>
              <a:t>「にしまろちゃん」</a:t>
            </a:r>
            <a:endParaRPr kumimoji="1" lang="ja-JP" altLang="en-US" sz="1600" dirty="0"/>
          </a:p>
        </p:txBody>
      </p:sp>
      <p:sp>
        <p:nvSpPr>
          <p:cNvPr id="12" name="テキスト ボックス 11"/>
          <p:cNvSpPr txBox="1"/>
          <p:nvPr/>
        </p:nvSpPr>
        <p:spPr>
          <a:xfrm>
            <a:off x="118900" y="5576853"/>
            <a:ext cx="4329546" cy="830997"/>
          </a:xfrm>
          <a:prstGeom prst="rect">
            <a:avLst/>
          </a:prstGeom>
          <a:noFill/>
        </p:spPr>
        <p:txBody>
          <a:bodyPr wrap="square" rtlCol="0">
            <a:spAutoFit/>
          </a:bodyPr>
          <a:lstStyle/>
          <a:p>
            <a:pPr>
              <a:lnSpc>
                <a:spcPct val="200000"/>
              </a:lnSpc>
            </a:pPr>
            <a:r>
              <a:rPr kumimoji="1" lang="ja-JP" altLang="en-US" sz="2400" b="1" dirty="0"/>
              <a:t>①</a:t>
            </a:r>
            <a:r>
              <a:rPr kumimoji="1" lang="ja-JP" altLang="en-US" sz="2400" b="1" dirty="0" smtClean="0"/>
              <a:t>手袋</a:t>
            </a:r>
            <a:r>
              <a:rPr kumimoji="1" lang="ja-JP" altLang="en-US" sz="2400" b="1" dirty="0"/>
              <a:t>の</a:t>
            </a:r>
            <a:r>
              <a:rPr kumimoji="1" lang="ja-JP" altLang="en-US" sz="2400" b="1" dirty="0" smtClean="0"/>
              <a:t>外側をつまむ。</a:t>
            </a:r>
            <a:endParaRPr kumimoji="1" lang="en-US" altLang="ja-JP" sz="2400" b="1" dirty="0" smtClean="0"/>
          </a:p>
        </p:txBody>
      </p:sp>
      <p:sp>
        <p:nvSpPr>
          <p:cNvPr id="13" name="テキスト ボックス 12"/>
          <p:cNvSpPr txBox="1"/>
          <p:nvPr/>
        </p:nvSpPr>
        <p:spPr>
          <a:xfrm>
            <a:off x="4038445" y="5624092"/>
            <a:ext cx="4329546" cy="830997"/>
          </a:xfrm>
          <a:prstGeom prst="rect">
            <a:avLst/>
          </a:prstGeom>
          <a:noFill/>
        </p:spPr>
        <p:txBody>
          <a:bodyPr wrap="square" rtlCol="0">
            <a:spAutoFit/>
          </a:bodyPr>
          <a:lstStyle/>
          <a:p>
            <a:pPr>
              <a:lnSpc>
                <a:spcPct val="200000"/>
              </a:lnSpc>
            </a:pPr>
            <a:r>
              <a:rPr kumimoji="1" lang="ja-JP" altLang="en-US" sz="2400" b="1" dirty="0" smtClean="0"/>
              <a:t>②手袋を中表にして外す</a:t>
            </a:r>
            <a:endParaRPr kumimoji="1" lang="en-US" altLang="ja-JP" sz="2400" b="1" dirty="0" smtClean="0"/>
          </a:p>
        </p:txBody>
      </p:sp>
      <p:sp>
        <p:nvSpPr>
          <p:cNvPr id="14" name="テキスト ボックス 13"/>
          <p:cNvSpPr txBox="1"/>
          <p:nvPr/>
        </p:nvSpPr>
        <p:spPr>
          <a:xfrm>
            <a:off x="7957990" y="5702633"/>
            <a:ext cx="4329546" cy="963534"/>
          </a:xfrm>
          <a:prstGeom prst="rect">
            <a:avLst/>
          </a:prstGeom>
          <a:noFill/>
        </p:spPr>
        <p:txBody>
          <a:bodyPr wrap="square" rtlCol="0">
            <a:spAutoFit/>
          </a:bodyPr>
          <a:lstStyle/>
          <a:p>
            <a:pPr>
              <a:lnSpc>
                <a:spcPts val="3500"/>
              </a:lnSpc>
            </a:pPr>
            <a:r>
              <a:rPr kumimoji="1" lang="ja-JP" altLang="en-US" sz="2400" b="1" dirty="0"/>
              <a:t>③</a:t>
            </a:r>
            <a:r>
              <a:rPr kumimoji="1" lang="ja-JP" altLang="en-US" sz="2400" b="1" dirty="0" smtClean="0"/>
              <a:t>まだ</a:t>
            </a:r>
            <a:r>
              <a:rPr kumimoji="1" lang="ja-JP" altLang="en-US" sz="2400" b="1" dirty="0"/>
              <a:t>手袋</a:t>
            </a:r>
            <a:r>
              <a:rPr kumimoji="1" lang="ja-JP" altLang="en-US" sz="2400" b="1" dirty="0" smtClean="0"/>
              <a:t>を着用している</a:t>
            </a:r>
            <a:endParaRPr kumimoji="1" lang="en-US" altLang="ja-JP" sz="2400" b="1" dirty="0" smtClean="0"/>
          </a:p>
          <a:p>
            <a:pPr>
              <a:lnSpc>
                <a:spcPts val="3500"/>
              </a:lnSpc>
            </a:pPr>
            <a:r>
              <a:rPr kumimoji="1" lang="ja-JP" altLang="en-US" sz="2400" b="1" dirty="0" smtClean="0"/>
              <a:t>手で外した手袋を持っておく</a:t>
            </a:r>
            <a:endParaRPr kumimoji="1" lang="en-US" altLang="ja-JP" sz="2400" b="1" dirty="0" smtClean="0"/>
          </a:p>
        </p:txBody>
      </p:sp>
      <p:sp>
        <p:nvSpPr>
          <p:cNvPr id="3" name="スライド番号プレースホルダー 2"/>
          <p:cNvSpPr>
            <a:spLocks noGrp="1"/>
          </p:cNvSpPr>
          <p:nvPr>
            <p:ph type="sldNum" sz="quarter" idx="12"/>
          </p:nvPr>
        </p:nvSpPr>
        <p:spPr/>
        <p:txBody>
          <a:bodyPr/>
          <a:lstStyle/>
          <a:p>
            <a:fld id="{A7EDB482-4382-4475-B75D-DF789ADAAD67}" type="slidenum">
              <a:rPr kumimoji="1" lang="ja-JP" altLang="en-US" smtClean="0"/>
              <a:t>7</a:t>
            </a:fld>
            <a:endParaRPr kumimoji="1" lang="ja-JP" altLang="en-US"/>
          </a:p>
        </p:txBody>
      </p:sp>
    </p:spTree>
    <p:extLst>
      <p:ext uri="{BB962C8B-B14F-4D97-AF65-F5344CB8AC3E}">
        <p14:creationId xmlns:p14="http://schemas.microsoft.com/office/powerpoint/2010/main" val="235445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5368" y="315024"/>
            <a:ext cx="5047905" cy="382510"/>
          </a:xfrm>
        </p:spPr>
        <p:txBody>
          <a:bodyPr>
            <a:normAutofit fontScale="90000"/>
          </a:bodyPr>
          <a:lstStyle/>
          <a:p>
            <a:r>
              <a:rPr lang="ja-JP" altLang="en-US" dirty="0" smtClean="0"/>
              <a:t>手袋の外し方</a:t>
            </a:r>
            <a:r>
              <a:rPr lang="en-US" altLang="ja-JP" dirty="0" smtClean="0"/>
              <a:t>(</a:t>
            </a:r>
            <a:r>
              <a:rPr lang="ja-JP" altLang="en-US" dirty="0" smtClean="0"/>
              <a:t>続き）</a:t>
            </a: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821" y="4395441"/>
            <a:ext cx="1261226" cy="1790087"/>
          </a:xfrm>
          <a:prstGeom prst="rect">
            <a:avLst/>
          </a:prstGeom>
        </p:spPr>
      </p:pic>
      <p:sp>
        <p:nvSpPr>
          <p:cNvPr id="6" name="円形吹き出し 5"/>
          <p:cNvSpPr/>
          <p:nvPr/>
        </p:nvSpPr>
        <p:spPr>
          <a:xfrm>
            <a:off x="941759" y="4203046"/>
            <a:ext cx="2425849" cy="1047661"/>
          </a:xfrm>
          <a:prstGeom prst="wedgeEllipseCallout">
            <a:avLst>
              <a:gd name="adj1" fmla="val -41318"/>
              <a:gd name="adj2" fmla="val 58992"/>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外側は</a:t>
            </a:r>
            <a:endParaRPr kumimoji="1" lang="en-US" altLang="ja-JP" sz="1600" dirty="0" smtClean="0"/>
          </a:p>
          <a:p>
            <a:pPr algn="ctr"/>
            <a:r>
              <a:rPr kumimoji="1" lang="ja-JP" altLang="en-US" sz="1600" dirty="0" smtClean="0"/>
              <a:t>汚染されているので注意！！</a:t>
            </a:r>
            <a:endParaRPr kumimoji="1" lang="en-US" altLang="ja-JP" sz="1600" dirty="0" smtClean="0"/>
          </a:p>
        </p:txBody>
      </p:sp>
      <p:sp>
        <p:nvSpPr>
          <p:cNvPr id="7" name="テキスト ボックス 6"/>
          <p:cNvSpPr txBox="1"/>
          <p:nvPr/>
        </p:nvSpPr>
        <p:spPr>
          <a:xfrm>
            <a:off x="204600" y="6100460"/>
            <a:ext cx="2674720" cy="461665"/>
          </a:xfrm>
          <a:prstGeom prst="rect">
            <a:avLst/>
          </a:prstGeom>
          <a:noFill/>
        </p:spPr>
        <p:txBody>
          <a:bodyPr wrap="square" rtlCol="0">
            <a:spAutoFit/>
          </a:bodyPr>
          <a:lstStyle/>
          <a:p>
            <a:pPr algn="ctr"/>
            <a:r>
              <a:rPr kumimoji="1" lang="ja-JP" altLang="en-US" sz="1200" dirty="0" smtClean="0"/>
              <a:t>西区のマスコットキャラクター</a:t>
            </a:r>
            <a:endParaRPr kumimoji="1" lang="en-US" altLang="ja-JP" sz="1200" dirty="0" smtClean="0"/>
          </a:p>
          <a:p>
            <a:pPr algn="ctr"/>
            <a:r>
              <a:rPr kumimoji="1" lang="ja-JP" altLang="en-US" sz="1200" dirty="0" smtClean="0"/>
              <a:t>「にしまろちゃん」</a:t>
            </a:r>
            <a:endParaRPr kumimoji="1" lang="ja-JP" altLang="en-US" sz="1200" dirty="0"/>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469" y="805594"/>
            <a:ext cx="3025295" cy="2268970"/>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t="4682" r="11531" b="11306"/>
          <a:stretch/>
        </p:blipFill>
        <p:spPr>
          <a:xfrm>
            <a:off x="4490344" y="827713"/>
            <a:ext cx="3154889" cy="2246944"/>
          </a:xfrm>
          <a:prstGeom prst="rect">
            <a:avLst/>
          </a:prstGeom>
        </p:spPr>
      </p:pic>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t="3894" r="13517" b="12537"/>
          <a:stretch/>
        </p:blipFill>
        <p:spPr>
          <a:xfrm>
            <a:off x="8204814" y="784081"/>
            <a:ext cx="3079475" cy="2231819"/>
          </a:xfrm>
          <a:prstGeom prst="rect">
            <a:avLst/>
          </a:prstGeom>
        </p:spPr>
      </p:pic>
      <p:sp>
        <p:nvSpPr>
          <p:cNvPr id="11" name="テキスト ボックス 10"/>
          <p:cNvSpPr txBox="1"/>
          <p:nvPr/>
        </p:nvSpPr>
        <p:spPr>
          <a:xfrm>
            <a:off x="355368" y="3121958"/>
            <a:ext cx="4702036" cy="762581"/>
          </a:xfrm>
          <a:prstGeom prst="rect">
            <a:avLst/>
          </a:prstGeom>
          <a:noFill/>
        </p:spPr>
        <p:txBody>
          <a:bodyPr wrap="square" rtlCol="0">
            <a:spAutoFit/>
          </a:bodyPr>
          <a:lstStyle/>
          <a:p>
            <a:pPr>
              <a:lnSpc>
                <a:spcPts val="2700"/>
              </a:lnSpc>
            </a:pPr>
            <a:r>
              <a:rPr kumimoji="1" lang="ja-JP" altLang="en-US" b="1" dirty="0" smtClean="0"/>
              <a:t>④手袋を脱いだ手の指先を、もう一方</a:t>
            </a:r>
            <a:endParaRPr kumimoji="1" lang="en-US" altLang="ja-JP" b="1" dirty="0" smtClean="0"/>
          </a:p>
          <a:p>
            <a:pPr>
              <a:lnSpc>
                <a:spcPts val="2700"/>
              </a:lnSpc>
            </a:pPr>
            <a:r>
              <a:rPr kumimoji="1" lang="ja-JP" altLang="en-US" b="1" dirty="0"/>
              <a:t>　</a:t>
            </a:r>
            <a:r>
              <a:rPr kumimoji="1" lang="ja-JP" altLang="en-US" b="1" dirty="0" smtClean="0"/>
              <a:t>の手首と手袋の間に滑り込ませる。</a:t>
            </a:r>
            <a:endParaRPr kumimoji="1" lang="en-US" altLang="ja-JP" b="1" dirty="0" smtClean="0"/>
          </a:p>
        </p:txBody>
      </p:sp>
      <p:sp>
        <p:nvSpPr>
          <p:cNvPr id="12" name="テキスト ボックス 11"/>
          <p:cNvSpPr txBox="1"/>
          <p:nvPr/>
        </p:nvSpPr>
        <p:spPr>
          <a:xfrm>
            <a:off x="5057404" y="2940542"/>
            <a:ext cx="5990160" cy="830997"/>
          </a:xfrm>
          <a:prstGeom prst="rect">
            <a:avLst/>
          </a:prstGeom>
          <a:noFill/>
        </p:spPr>
        <p:txBody>
          <a:bodyPr wrap="square" rtlCol="0">
            <a:spAutoFit/>
          </a:bodyPr>
          <a:lstStyle/>
          <a:p>
            <a:pPr>
              <a:lnSpc>
                <a:spcPct val="200000"/>
              </a:lnSpc>
            </a:pPr>
            <a:r>
              <a:rPr kumimoji="1" lang="ja-JP" altLang="en-US" sz="2400" b="1" dirty="0" smtClean="0"/>
              <a:t>⑤⑥そのまま引き上げるようにして脱ぐ</a:t>
            </a:r>
            <a:endParaRPr kumimoji="1" lang="en-US" altLang="ja-JP" sz="2400" b="1" dirty="0" smtClean="0"/>
          </a:p>
        </p:txBody>
      </p:sp>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8243" y="3986084"/>
            <a:ext cx="2386782" cy="1790087"/>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33633" y="4170136"/>
            <a:ext cx="2450656" cy="1837992"/>
          </a:xfrm>
          <a:prstGeom prst="rect">
            <a:avLst/>
          </a:prstGeom>
        </p:spPr>
      </p:pic>
      <p:sp>
        <p:nvSpPr>
          <p:cNvPr id="15" name="テキスト ボックス 14"/>
          <p:cNvSpPr txBox="1"/>
          <p:nvPr/>
        </p:nvSpPr>
        <p:spPr>
          <a:xfrm>
            <a:off x="3038254" y="6028646"/>
            <a:ext cx="3726760" cy="605294"/>
          </a:xfrm>
          <a:prstGeom prst="rect">
            <a:avLst/>
          </a:prstGeom>
          <a:noFill/>
        </p:spPr>
        <p:txBody>
          <a:bodyPr wrap="square" rtlCol="0">
            <a:spAutoFit/>
          </a:bodyPr>
          <a:lstStyle/>
          <a:p>
            <a:pPr>
              <a:lnSpc>
                <a:spcPts val="2000"/>
              </a:lnSpc>
            </a:pPr>
            <a:r>
              <a:rPr kumimoji="1" lang="ja-JP" altLang="en-US" sz="2000" b="1" dirty="0" smtClean="0"/>
              <a:t>⑦</a:t>
            </a:r>
            <a:r>
              <a:rPr kumimoji="1" lang="en-US" altLang="ja-JP" sz="2000" b="1" dirty="0" smtClean="0"/>
              <a:t>2</a:t>
            </a:r>
            <a:r>
              <a:rPr kumimoji="1" lang="ja-JP" altLang="en-US" sz="2000" b="1" dirty="0" smtClean="0"/>
              <a:t>枚の手袋をひとかたまりと</a:t>
            </a:r>
            <a:endParaRPr kumimoji="1" lang="en-US" altLang="ja-JP" sz="2000" b="1" dirty="0" smtClean="0"/>
          </a:p>
          <a:p>
            <a:pPr>
              <a:lnSpc>
                <a:spcPts val="2000"/>
              </a:lnSpc>
            </a:pPr>
            <a:r>
              <a:rPr lang="ja-JP" altLang="en-US" sz="2000" b="1" dirty="0"/>
              <a:t>　</a:t>
            </a:r>
            <a:r>
              <a:rPr kumimoji="1" lang="ja-JP" altLang="en-US" sz="2000" b="1" dirty="0" smtClean="0"/>
              <a:t>なった状態でそのまま廃棄</a:t>
            </a:r>
            <a:endParaRPr kumimoji="1" lang="en-US" altLang="ja-JP" sz="2000" b="1" dirty="0" smtClean="0"/>
          </a:p>
        </p:txBody>
      </p:sp>
      <p:sp>
        <p:nvSpPr>
          <p:cNvPr id="16" name="テキスト ボックス 15"/>
          <p:cNvSpPr txBox="1"/>
          <p:nvPr/>
        </p:nvSpPr>
        <p:spPr>
          <a:xfrm>
            <a:off x="8136926" y="6008128"/>
            <a:ext cx="3844069" cy="646331"/>
          </a:xfrm>
          <a:prstGeom prst="rect">
            <a:avLst/>
          </a:prstGeom>
          <a:noFill/>
        </p:spPr>
        <p:txBody>
          <a:bodyPr wrap="square" rtlCol="0">
            <a:spAutoFit/>
          </a:bodyPr>
          <a:lstStyle/>
          <a:p>
            <a:pPr>
              <a:lnSpc>
                <a:spcPct val="200000"/>
              </a:lnSpc>
            </a:pPr>
            <a:r>
              <a:rPr kumimoji="1" lang="ja-JP" altLang="en-US" b="1" dirty="0" smtClean="0"/>
              <a:t>⑧最後にしっかりと手指消毒！！</a:t>
            </a:r>
            <a:endParaRPr kumimoji="1" lang="en-US" altLang="ja-JP" b="1" dirty="0" smtClean="0"/>
          </a:p>
        </p:txBody>
      </p:sp>
      <p:sp>
        <p:nvSpPr>
          <p:cNvPr id="3" name="角丸四角形吹き出し 2"/>
          <p:cNvSpPr/>
          <p:nvPr/>
        </p:nvSpPr>
        <p:spPr>
          <a:xfrm>
            <a:off x="6307096" y="3845474"/>
            <a:ext cx="2137026" cy="1880399"/>
          </a:xfrm>
          <a:prstGeom prst="wedgeRoundRectCallout">
            <a:avLst>
              <a:gd name="adj1" fmla="val -101993"/>
              <a:gd name="adj2" fmla="val 10134"/>
              <a:gd name="adj3" fmla="val 16667"/>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病原</a:t>
            </a:r>
            <a:r>
              <a:rPr lang="ja-JP" altLang="en-US" dirty="0">
                <a:solidFill>
                  <a:schemeClr val="tx1"/>
                </a:solidFill>
              </a:rPr>
              <a:t>体</a:t>
            </a:r>
            <a:r>
              <a:rPr lang="ja-JP" altLang="en-US" dirty="0" smtClean="0">
                <a:solidFill>
                  <a:schemeClr val="tx1"/>
                </a:solidFill>
              </a:rPr>
              <a:t>が付着しているかもしれないので、</a:t>
            </a:r>
            <a:r>
              <a:rPr lang="ja-JP" altLang="en-US" u="sng" dirty="0" smtClean="0">
                <a:solidFill>
                  <a:schemeClr val="tx1"/>
                </a:solidFill>
              </a:rPr>
              <a:t>飛び散らないようにそっと廃棄</a:t>
            </a:r>
            <a:r>
              <a:rPr lang="ja-JP" altLang="en-US" dirty="0" smtClean="0">
                <a:solidFill>
                  <a:schemeClr val="tx1"/>
                </a:solidFill>
              </a:rPr>
              <a:t>！</a:t>
            </a:r>
            <a:endParaRPr kumimoji="1" lang="ja-JP" altLang="en-US" dirty="0">
              <a:solidFill>
                <a:schemeClr val="tx1"/>
              </a:solidFill>
            </a:endParaRPr>
          </a:p>
        </p:txBody>
      </p:sp>
      <p:sp>
        <p:nvSpPr>
          <p:cNvPr id="4" name="スライド番号プレースホルダー 3"/>
          <p:cNvSpPr>
            <a:spLocks noGrp="1"/>
          </p:cNvSpPr>
          <p:nvPr>
            <p:ph type="sldNum" sz="quarter" idx="12"/>
          </p:nvPr>
        </p:nvSpPr>
        <p:spPr/>
        <p:txBody>
          <a:bodyPr/>
          <a:lstStyle/>
          <a:p>
            <a:fld id="{A7EDB482-4382-4475-B75D-DF789ADAAD67}" type="slidenum">
              <a:rPr kumimoji="1" lang="ja-JP" altLang="en-US" smtClean="0"/>
              <a:t>8</a:t>
            </a:fld>
            <a:endParaRPr kumimoji="1" lang="ja-JP" altLang="en-US"/>
          </a:p>
        </p:txBody>
      </p:sp>
    </p:spTree>
    <p:extLst>
      <p:ext uri="{BB962C8B-B14F-4D97-AF65-F5344CB8AC3E}">
        <p14:creationId xmlns:p14="http://schemas.microsoft.com/office/powerpoint/2010/main" val="209896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3682" y="365126"/>
            <a:ext cx="11024754" cy="840220"/>
          </a:xfrm>
        </p:spPr>
        <p:txBody>
          <a:bodyPr>
            <a:noAutofit/>
          </a:bodyPr>
          <a:lstStyle/>
          <a:p>
            <a:r>
              <a:rPr kumimoji="1" lang="ja-JP" altLang="en-US" sz="3600" b="1" dirty="0" smtClean="0"/>
              <a:t>ガウンを脱ぐ時も「中おもて（なかおもて）」が基本</a:t>
            </a:r>
            <a:endParaRPr kumimoji="1" lang="ja-JP" altLang="en-US" sz="3600" b="1" dirty="0"/>
          </a:p>
        </p:txBody>
      </p:sp>
      <p:sp>
        <p:nvSpPr>
          <p:cNvPr id="3" name="コンテンツ プレースホルダー 2"/>
          <p:cNvSpPr>
            <a:spLocks noGrp="1"/>
          </p:cNvSpPr>
          <p:nvPr>
            <p:ph idx="1"/>
          </p:nvPr>
        </p:nvSpPr>
        <p:spPr>
          <a:xfrm>
            <a:off x="838200" y="1524000"/>
            <a:ext cx="10855036" cy="4916199"/>
          </a:xfrm>
        </p:spPr>
        <p:txBody>
          <a:bodyPr/>
          <a:lstStyle/>
          <a:p>
            <a:pPr marL="0" indent="0">
              <a:buNone/>
            </a:pPr>
            <a:r>
              <a:rPr kumimoji="1" lang="ja-JP" altLang="en-US" dirty="0" smtClean="0"/>
              <a:t>　裏側（自分が触れていた側）を表にして、</a:t>
            </a:r>
            <a:endParaRPr kumimoji="1" lang="en-US" altLang="ja-JP" dirty="0" smtClean="0"/>
          </a:p>
          <a:p>
            <a:pPr marL="0" indent="0">
              <a:buNone/>
            </a:pPr>
            <a:r>
              <a:rPr lang="ja-JP" altLang="en-US" dirty="0"/>
              <a:t>　</a:t>
            </a:r>
            <a:r>
              <a:rPr lang="ja-JP" altLang="en-US" dirty="0" smtClean="0"/>
              <a:t>表側（汚染されていた側）を内側にすることで自分自身が</a:t>
            </a:r>
            <a:endParaRPr lang="en-US" altLang="ja-JP" dirty="0" smtClean="0"/>
          </a:p>
          <a:p>
            <a:pPr marL="0" indent="0">
              <a:buNone/>
            </a:pPr>
            <a:r>
              <a:rPr kumimoji="1" lang="ja-JP" altLang="en-US" dirty="0"/>
              <a:t>あらた</a:t>
            </a:r>
            <a:r>
              <a:rPr kumimoji="1" lang="ja-JP" altLang="en-US" dirty="0" smtClean="0"/>
              <a:t>に汚染されることを防ぎます。</a:t>
            </a:r>
            <a:endParaRPr kumimoji="1" lang="en-US" altLang="ja-JP" dirty="0" smtClean="0"/>
          </a:p>
          <a:p>
            <a:pPr marL="0" indent="0">
              <a:buNone/>
            </a:pPr>
            <a:endParaRPr lang="en-US" altLang="ja-JP" dirty="0" smtClean="0"/>
          </a:p>
          <a:p>
            <a:pPr marL="0" indent="0">
              <a:buNone/>
            </a:pPr>
            <a:endParaRPr lang="en-US" altLang="ja-JP" dirty="0"/>
          </a:p>
          <a:p>
            <a:pPr marL="0" indent="0">
              <a:buNone/>
            </a:pPr>
            <a:r>
              <a:rPr kumimoji="1" lang="ja-JP" altLang="en-US" dirty="0" smtClean="0"/>
              <a:t>                      </a:t>
            </a:r>
            <a:r>
              <a:rPr lang="ja-JP" altLang="en-US" dirty="0" smtClean="0"/>
              <a:t>飛沫感染をするものに対応する時の</a:t>
            </a:r>
            <a:r>
              <a:rPr kumimoji="1" lang="ja-JP" altLang="en-US" dirty="0" smtClean="0"/>
              <a:t>ガウンは</a:t>
            </a:r>
            <a:r>
              <a:rPr lang="ja-JP" altLang="en-US" dirty="0" smtClean="0"/>
              <a:t>必ず</a:t>
            </a:r>
            <a:endParaRPr lang="en-US" altLang="ja-JP" dirty="0" smtClean="0"/>
          </a:p>
          <a:p>
            <a:pPr marL="0" indent="0">
              <a:buNone/>
            </a:pPr>
            <a:r>
              <a:rPr kumimoji="1" lang="ja-JP" altLang="en-US" dirty="0" smtClean="0"/>
              <a:t>　　　　　　　</a:t>
            </a:r>
            <a:r>
              <a:rPr kumimoji="1" lang="ja-JP" altLang="en-US" sz="4800" dirty="0" smtClean="0"/>
              <a:t>長袖</a:t>
            </a:r>
            <a:r>
              <a:rPr lang="ja-JP" altLang="en-US" sz="4800" dirty="0" smtClean="0"/>
              <a:t>＆</a:t>
            </a:r>
            <a:r>
              <a:rPr kumimoji="1" lang="ja-JP" altLang="en-US" sz="4800" dirty="0" smtClean="0"/>
              <a:t>使い捨て</a:t>
            </a:r>
            <a:r>
              <a:rPr kumimoji="1" lang="ja-JP" altLang="en-US" dirty="0" smtClean="0"/>
              <a:t>　　　　　　　　　　　　</a:t>
            </a:r>
            <a:endParaRPr kumimoji="1" lang="en-US" altLang="ja-JP" dirty="0" smtClean="0"/>
          </a:p>
          <a:p>
            <a:pPr marL="0" indent="0">
              <a:buNone/>
            </a:pPr>
            <a:r>
              <a:rPr lang="ja-JP" altLang="en-US" dirty="0"/>
              <a:t>　</a:t>
            </a:r>
            <a:r>
              <a:rPr lang="ja-JP" altLang="en-US" dirty="0" smtClean="0"/>
              <a:t>　　　　　　　　　　　　　　　　　　</a:t>
            </a:r>
            <a:r>
              <a:rPr kumimoji="1" lang="ja-JP" altLang="en-US" dirty="0" smtClean="0"/>
              <a:t>を用意しましょう！</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437" y="3223359"/>
            <a:ext cx="1600199" cy="3398032"/>
          </a:xfrm>
          <a:prstGeom prst="rect">
            <a:avLst/>
          </a:prstGeom>
        </p:spPr>
      </p:pic>
      <p:sp>
        <p:nvSpPr>
          <p:cNvPr id="5" name="スライド番号プレースホルダー 4"/>
          <p:cNvSpPr>
            <a:spLocks noGrp="1"/>
          </p:cNvSpPr>
          <p:nvPr>
            <p:ph type="sldNum" sz="quarter" idx="12"/>
          </p:nvPr>
        </p:nvSpPr>
        <p:spPr/>
        <p:txBody>
          <a:bodyPr/>
          <a:lstStyle/>
          <a:p>
            <a:fld id="{A7EDB482-4382-4475-B75D-DF789ADAAD67}" type="slidenum">
              <a:rPr kumimoji="1" lang="ja-JP" altLang="en-US" smtClean="0"/>
              <a:t>9</a:t>
            </a:fld>
            <a:endParaRPr kumimoji="1" lang="ja-JP" altLang="en-US"/>
          </a:p>
        </p:txBody>
      </p:sp>
    </p:spTree>
    <p:extLst>
      <p:ext uri="{BB962C8B-B14F-4D97-AF65-F5344CB8AC3E}">
        <p14:creationId xmlns:p14="http://schemas.microsoft.com/office/powerpoint/2010/main" val="262883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4374</Words>
  <Application>Microsoft Office PowerPoint</Application>
  <PresentationFormat>ワイド画面</PresentationFormat>
  <Paragraphs>510</Paragraphs>
  <Slides>25</Slides>
  <Notes>25</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5" baseType="lpstr">
      <vt:lpstr>HG丸ｺﾞｼｯｸM-PRO</vt:lpstr>
      <vt:lpstr>ＭＳ Ｐゴシック</vt:lpstr>
      <vt:lpstr>ヒラギノ角ゴ Pro W3</vt:lpstr>
      <vt:lpstr>メイリオ</vt:lpstr>
      <vt:lpstr>游ゴシック</vt:lpstr>
      <vt:lpstr>游ゴシック Light</vt:lpstr>
      <vt:lpstr>Arial</vt:lpstr>
      <vt:lpstr>Segoe UI</vt:lpstr>
      <vt:lpstr>Office テーマ</vt:lpstr>
      <vt:lpstr>Acrobat Document</vt:lpstr>
      <vt:lpstr>自分自身が 　他者に感染させないためには</vt:lpstr>
      <vt:lpstr>感染するための要素とは</vt:lpstr>
      <vt:lpstr>　１　スタンダードプリコーションとは</vt:lpstr>
      <vt:lpstr>PowerPoint プレゼンテーション</vt:lpstr>
      <vt:lpstr>手洗い・手指消毒がどうして大切なの？</vt:lpstr>
      <vt:lpstr>このタイミングでできていますか？</vt:lpstr>
      <vt:lpstr>予防策は脱ぐ動作の安全確保も大事</vt:lpstr>
      <vt:lpstr>手袋の外し方(続き）</vt:lpstr>
      <vt:lpstr>ガウンを脱ぐ時も「中おもて（なかおもて）」が基本</vt:lpstr>
      <vt:lpstr>２　「消毒」「除菌」「抗菌」の意味と適正な消毒方法</vt:lpstr>
      <vt:lpstr>ちなみに「除菌」や「抗菌」とは？</vt:lpstr>
      <vt:lpstr>「細菌」と「ウイルス」のちがい</vt:lpstr>
      <vt:lpstr>「消毒」とは何でしょうか？</vt:lpstr>
      <vt:lpstr>「消毒」の意味</vt:lpstr>
      <vt:lpstr>（例）新型コロナウイルスに 　　効果があるとされている消毒薬は？</vt:lpstr>
      <vt:lpstr>「次亜塩素酸水」は？？</vt:lpstr>
      <vt:lpstr>自分たちの手指消毒をチェックしてみましょう</vt:lpstr>
      <vt:lpstr>モノの消毒は「拭き上げ」が基本</vt:lpstr>
      <vt:lpstr>新型コロナウイルスに洗剤（界面活性剤）は効果あり？</vt:lpstr>
      <vt:lpstr>手洗いも忘れずに</vt:lpstr>
      <vt:lpstr>換気も忘れずに</vt:lpstr>
      <vt:lpstr>ノロウイルスなどの嘔吐物処理の動線は？</vt:lpstr>
      <vt:lpstr>嘔吐処理グッズは必ず1部屋に1セットは準備</vt:lpstr>
      <vt:lpstr>処理グッズの 中身の点検をしましょう</vt:lpstr>
      <vt:lpstr>もし、自分が体調不良になったら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自分自身が他者に感染させないためには</dc:title>
  <dc:creator>内藤 由紀子</dc:creator>
  <cp:lastModifiedBy>内藤 由紀子</cp:lastModifiedBy>
  <cp:revision>78</cp:revision>
  <cp:lastPrinted>2021-09-27T03:52:46Z</cp:lastPrinted>
  <dcterms:modified xsi:type="dcterms:W3CDTF">2021-09-27T07:58:26Z</dcterms:modified>
</cp:coreProperties>
</file>