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handoutMasterIdLst>
    <p:handoutMasterId r:id="rId20"/>
  </p:handoutMasterIdLst>
  <p:sldIdLst>
    <p:sldId id="256" r:id="rId2"/>
    <p:sldId id="284" r:id="rId3"/>
    <p:sldId id="258" r:id="rId4"/>
    <p:sldId id="270" r:id="rId5"/>
    <p:sldId id="271" r:id="rId6"/>
    <p:sldId id="272" r:id="rId7"/>
    <p:sldId id="273" r:id="rId8"/>
    <p:sldId id="264" r:id="rId9"/>
    <p:sldId id="274" r:id="rId10"/>
    <p:sldId id="277" r:id="rId11"/>
    <p:sldId id="279" r:id="rId12"/>
    <p:sldId id="283" r:id="rId13"/>
    <p:sldId id="280" r:id="rId14"/>
    <p:sldId id="278" r:id="rId15"/>
    <p:sldId id="281" r:id="rId16"/>
    <p:sldId id="275" r:id="rId17"/>
    <p:sldId id="282" r:id="rId18"/>
  </p:sldIdLst>
  <p:sldSz cx="12192000" cy="6858000"/>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296" autoAdjust="0"/>
  </p:normalViewPr>
  <p:slideViewPr>
    <p:cSldViewPr snapToGrid="0">
      <p:cViewPr varScale="1">
        <p:scale>
          <a:sx n="39" d="100"/>
          <a:sy n="39" d="100"/>
        </p:scale>
        <p:origin x="1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4434998" cy="35619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6" y="3"/>
            <a:ext cx="4434998" cy="356198"/>
          </a:xfrm>
          <a:prstGeom prst="rect">
            <a:avLst/>
          </a:prstGeom>
        </p:spPr>
        <p:txBody>
          <a:bodyPr vert="horz" lIns="94640" tIns="47320" rIns="94640" bIns="47320" rtlCol="0"/>
          <a:lstStyle>
            <a:lvl1pPr algn="r">
              <a:defRPr sz="1200"/>
            </a:lvl1pPr>
          </a:lstStyle>
          <a:p>
            <a:fld id="{10EAE5E3-8C3B-44BF-8B8D-288E9E590BDE}" type="datetimeFigureOut">
              <a:rPr kumimoji="1" lang="ja-JP" altLang="en-US" smtClean="0"/>
              <a:t>2023/10/11</a:t>
            </a:fld>
            <a:endParaRPr kumimoji="1" lang="ja-JP" altLang="en-US"/>
          </a:p>
        </p:txBody>
      </p:sp>
      <p:sp>
        <p:nvSpPr>
          <p:cNvPr id="4" name="フッター プレースホルダー 3"/>
          <p:cNvSpPr>
            <a:spLocks noGrp="1"/>
          </p:cNvSpPr>
          <p:nvPr>
            <p:ph type="ftr" sz="quarter" idx="2"/>
          </p:nvPr>
        </p:nvSpPr>
        <p:spPr>
          <a:xfrm>
            <a:off x="0" y="6743106"/>
            <a:ext cx="4434998" cy="356197"/>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6" y="6743106"/>
            <a:ext cx="4434998" cy="356197"/>
          </a:xfrm>
          <a:prstGeom prst="rect">
            <a:avLst/>
          </a:prstGeom>
        </p:spPr>
        <p:txBody>
          <a:bodyPr vert="horz" lIns="94640" tIns="47320" rIns="94640" bIns="47320" rtlCol="0" anchor="b"/>
          <a:lstStyle>
            <a:lvl1pPr algn="r">
              <a:defRPr sz="1200"/>
            </a:lvl1pPr>
          </a:lstStyle>
          <a:p>
            <a:fld id="{9174887F-5E69-4B25-9B5E-EE2D4BDC86D1}" type="slidenum">
              <a:rPr kumimoji="1" lang="ja-JP" altLang="en-US" smtClean="0"/>
              <a:t>‹#›</a:t>
            </a:fld>
            <a:endParaRPr kumimoji="1" lang="ja-JP" altLang="en-US"/>
          </a:p>
        </p:txBody>
      </p:sp>
    </p:spTree>
    <p:extLst>
      <p:ext uri="{BB962C8B-B14F-4D97-AF65-F5344CB8AC3E}">
        <p14:creationId xmlns:p14="http://schemas.microsoft.com/office/powerpoint/2010/main" val="333597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836" cy="355959"/>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6508" y="0"/>
            <a:ext cx="4436470" cy="355959"/>
          </a:xfrm>
          <a:prstGeom prst="rect">
            <a:avLst/>
          </a:prstGeom>
        </p:spPr>
        <p:txBody>
          <a:bodyPr vert="horz" lIns="94640" tIns="47320" rIns="94640" bIns="47320" rtlCol="0"/>
          <a:lstStyle>
            <a:lvl1pPr algn="r">
              <a:defRPr sz="1200"/>
            </a:lvl1pPr>
          </a:lstStyle>
          <a:p>
            <a:fld id="{37FB7EC6-C3A9-4D0C-B28A-630E3D3F24B9}" type="datetimeFigureOut">
              <a:rPr kumimoji="1" lang="ja-JP" altLang="en-US" smtClean="0"/>
              <a:t>2023/10/11</a:t>
            </a:fld>
            <a:endParaRPr kumimoji="1" lang="ja-JP" altLang="en-US"/>
          </a:p>
        </p:txBody>
      </p:sp>
      <p:sp>
        <p:nvSpPr>
          <p:cNvPr id="4" name="スライド イメージ プレースホルダー 3"/>
          <p:cNvSpPr>
            <a:spLocks noGrp="1" noRot="1" noChangeAspect="1"/>
          </p:cNvSpPr>
          <p:nvPr>
            <p:ph type="sldImg" idx="2"/>
          </p:nvPr>
        </p:nvSpPr>
        <p:spPr>
          <a:xfrm>
            <a:off x="2989263" y="887413"/>
            <a:ext cx="4256087" cy="2395537"/>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1023298" y="3417200"/>
            <a:ext cx="8188017" cy="2794687"/>
          </a:xfrm>
          <a:prstGeom prst="rect">
            <a:avLst/>
          </a:prstGeom>
        </p:spPr>
        <p:txBody>
          <a:bodyPr vert="horz" lIns="94640" tIns="47320" rIns="94640" bIns="473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743342"/>
            <a:ext cx="4434836" cy="355958"/>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6508" y="6743342"/>
            <a:ext cx="4436470" cy="355958"/>
          </a:xfrm>
          <a:prstGeom prst="rect">
            <a:avLst/>
          </a:prstGeom>
        </p:spPr>
        <p:txBody>
          <a:bodyPr vert="horz" lIns="94640" tIns="47320" rIns="94640" bIns="47320" rtlCol="0" anchor="b"/>
          <a:lstStyle>
            <a:lvl1pPr algn="r">
              <a:defRPr sz="1200"/>
            </a:lvl1pPr>
          </a:lstStyle>
          <a:p>
            <a:fld id="{4AF05BB3-BC28-4534-AB40-7CCC5B475C11}" type="slidenum">
              <a:rPr kumimoji="1" lang="ja-JP" altLang="en-US" smtClean="0"/>
              <a:t>‹#›</a:t>
            </a:fld>
            <a:endParaRPr kumimoji="1" lang="ja-JP" altLang="en-US"/>
          </a:p>
        </p:txBody>
      </p:sp>
    </p:spTree>
    <p:extLst>
      <p:ext uri="{BB962C8B-B14F-4D97-AF65-F5344CB8AC3E}">
        <p14:creationId xmlns:p14="http://schemas.microsoft.com/office/powerpoint/2010/main" val="793159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AF05BB3-BC28-4534-AB40-7CCC5B475C11}" type="slidenum">
              <a:rPr kumimoji="1" lang="ja-JP" altLang="en-US" smtClean="0"/>
              <a:t>15</a:t>
            </a:fld>
            <a:endParaRPr kumimoji="1" lang="ja-JP" altLang="en-US"/>
          </a:p>
        </p:txBody>
      </p:sp>
    </p:spTree>
    <p:extLst>
      <p:ext uri="{BB962C8B-B14F-4D97-AF65-F5344CB8AC3E}">
        <p14:creationId xmlns:p14="http://schemas.microsoft.com/office/powerpoint/2010/main" val="311726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atin typeface="BIZ UDPゴシック" panose="020B0400000000000000" pitchFamily="50" charset="-128"/>
                <a:ea typeface="BIZ UDPゴシック" panose="020B0400000000000000"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165A794-B971-4711-AF4F-390C1CE120B9}" type="datetime1">
              <a:rPr lang="ja-JP" altLang="en-US" smtClean="0"/>
              <a:t>2023/10/11</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42007044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1DC2E5CC-E316-49B4-90FF-FEF1FFCD6015}" type="datetime1">
              <a:rPr lang="ja-JP" altLang="en-US" smtClean="0"/>
              <a:t>2023/10/11</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36766210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lvl1pPr>
              <a:defRPr>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1B031EC1-E6FF-47A2-8A3F-42F0ABA19216}" type="datetime1">
              <a:rPr lang="ja-JP" altLang="en-US" smtClean="0"/>
              <a:t>2023/10/11</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4578769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1BB942E6-F7C6-47D5-9A2B-8E9C877962FD}" type="datetime1">
              <a:rPr lang="ja-JP" altLang="en-US" smtClean="0"/>
              <a:t>2023/10/11</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4273784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BIZ UDPゴシック" panose="020B0400000000000000" pitchFamily="50" charset="-128"/>
                <a:ea typeface="BIZ UDPゴシック" panose="020B0400000000000000"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F09B3B2E-F0A1-43E8-8DD2-033A6AFCDEF3}" type="datetime1">
              <a:rPr lang="ja-JP" altLang="en-US" smtClean="0"/>
              <a:t>2023/10/11</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1302309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32501B9F-B44C-495F-A17B-6327A3E8230A}" type="datetime1">
              <a:rPr lang="ja-JP" altLang="en-US" smtClean="0"/>
              <a:t>2023/10/11</a:t>
            </a:fld>
            <a:endParaRPr lang="ja-JP" altLang="en-US"/>
          </a:p>
        </p:txBody>
      </p:sp>
      <p:sp>
        <p:nvSpPr>
          <p:cNvPr id="6" name="フッター プレースホルダー 5"/>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17076977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BIZ UDPゴシック" panose="020B0400000000000000" pitchFamily="50" charset="-128"/>
                <a:ea typeface="BIZ UDPゴシック" panose="020B04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BIZ UDPゴシック" panose="020B0400000000000000" pitchFamily="50" charset="-128"/>
                <a:ea typeface="BIZ UDPゴシック" panose="020B04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24C46E7D-7C5B-483B-BE4C-DE0BCEB21804}" type="datetime1">
              <a:rPr lang="ja-JP" altLang="en-US" smtClean="0"/>
              <a:t>2023/10/11</a:t>
            </a:fld>
            <a:endParaRPr lang="ja-JP" altLang="en-US"/>
          </a:p>
        </p:txBody>
      </p:sp>
      <p:sp>
        <p:nvSpPr>
          <p:cNvPr id="8" name="フッター プレースホルダー 7"/>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9" name="スライド番号プレースホルダー 8"/>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4760479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A8F4F303-B1CD-400E-8B4A-689A97291FF9}" type="datetime1">
              <a:rPr lang="ja-JP" altLang="en-US" smtClean="0"/>
              <a:t>2023/10/11</a:t>
            </a:fld>
            <a:endParaRPr lang="ja-JP" altLang="en-US"/>
          </a:p>
        </p:txBody>
      </p:sp>
      <p:sp>
        <p:nvSpPr>
          <p:cNvPr id="4" name="フッター プレースホルダー 3"/>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7357376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22A80595-15B2-4108-852E-79E122686CB7}" type="datetime1">
              <a:rPr lang="ja-JP" altLang="en-US" smtClean="0"/>
              <a:t>2023/10/11</a:t>
            </a:fld>
            <a:endParaRPr lang="ja-JP" altLang="en-US"/>
          </a:p>
        </p:txBody>
      </p:sp>
      <p:sp>
        <p:nvSpPr>
          <p:cNvPr id="3" name="フッター プレースホルダー 2"/>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4" name="スライド番号プレースホルダー 3"/>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792634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atin typeface="BIZ UDPゴシック" panose="020B0400000000000000" pitchFamily="50" charset="-128"/>
                <a:ea typeface="BIZ UDPゴシック" panose="020B0400000000000000" pitchFamily="50" charset="-128"/>
              </a:defRPr>
            </a:lvl1pPr>
            <a:lvl2pPr>
              <a:defRPr sz="2800">
                <a:latin typeface="BIZ UDPゴシック" panose="020B0400000000000000" pitchFamily="50" charset="-128"/>
                <a:ea typeface="BIZ UDPゴシック" panose="020B0400000000000000" pitchFamily="50" charset="-128"/>
              </a:defRPr>
            </a:lvl2pPr>
            <a:lvl3pPr>
              <a:defRPr sz="2400">
                <a:latin typeface="BIZ UDPゴシック" panose="020B0400000000000000" pitchFamily="50" charset="-128"/>
                <a:ea typeface="BIZ UDPゴシック" panose="020B0400000000000000" pitchFamily="50" charset="-128"/>
              </a:defRPr>
            </a:lvl3pPr>
            <a:lvl4pPr>
              <a:defRPr sz="2000">
                <a:latin typeface="BIZ UDPゴシック" panose="020B0400000000000000" pitchFamily="50" charset="-128"/>
                <a:ea typeface="BIZ UDPゴシック" panose="020B0400000000000000" pitchFamily="50" charset="-128"/>
              </a:defRPr>
            </a:lvl4pPr>
            <a:lvl5pPr>
              <a:defRPr sz="2000">
                <a:latin typeface="BIZ UDPゴシック" panose="020B0400000000000000" pitchFamily="50" charset="-128"/>
                <a:ea typeface="BIZ UDPゴシック" panose="020B0400000000000000" pitchFamily="50" charset="-128"/>
              </a:defRPr>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atin typeface="BIZ UDPゴシック" panose="020B0400000000000000" pitchFamily="50" charset="-128"/>
                <a:ea typeface="BIZ UDPゴシック" panose="020B0400000000000000"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43C1E80A-D754-4EBD-9587-080960796EF6}" type="datetime1">
              <a:rPr lang="ja-JP" altLang="en-US" smtClean="0"/>
              <a:t>2023/10/11</a:t>
            </a:fld>
            <a:endParaRPr lang="ja-JP" altLang="en-US"/>
          </a:p>
        </p:txBody>
      </p:sp>
      <p:sp>
        <p:nvSpPr>
          <p:cNvPr id="6" name="フッター プレースホルダー 5"/>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38846975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atin typeface="BIZ UDPゴシック" panose="020B0400000000000000" pitchFamily="50" charset="-128"/>
                <a:ea typeface="BIZ UDPゴシック" panose="020B0400000000000000" pitchFamily="50" charset="-128"/>
              </a:defRPr>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atin typeface="BIZ UDPゴシック" panose="020B0400000000000000" pitchFamily="50" charset="-128"/>
                <a:ea typeface="BIZ UDPゴシック" panose="020B0400000000000000"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atin typeface="BIZ UDPゴシック" panose="020B0400000000000000" pitchFamily="50" charset="-128"/>
                <a:ea typeface="BIZ UDPゴシック" panose="020B0400000000000000"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07F973CB-8733-4C16-9077-C6D01180AA09}" type="datetime1">
              <a:rPr lang="ja-JP" altLang="en-US" smtClean="0"/>
              <a:t>2023/10/11</a:t>
            </a:fld>
            <a:endParaRPr lang="ja-JP" altLang="en-US"/>
          </a:p>
        </p:txBody>
      </p:sp>
      <p:sp>
        <p:nvSpPr>
          <p:cNvPr id="6" name="フッター プレースホルダー 5"/>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6103640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2FBD6-744B-49B4-AC47-DA752A5C794A}" type="datetime1">
              <a:rPr kumimoji="1" lang="ja-JP" altLang="en-US" smtClean="0"/>
              <a:t>2023/10/11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B9AB8-AA6B-49DC-8BDA-9D8754B4CC19}" type="slidenum">
              <a:rPr kumimoji="1" lang="ja-JP" altLang="en-US" smtClean="0"/>
              <a:t>‹#›</a:t>
            </a:fld>
            <a:endParaRPr kumimoji="1" lang="ja-JP" altLang="en-US"/>
          </a:p>
        </p:txBody>
      </p:sp>
    </p:spTree>
    <p:extLst>
      <p:ext uri="{BB962C8B-B14F-4D97-AF65-F5344CB8AC3E}">
        <p14:creationId xmlns:p14="http://schemas.microsoft.com/office/powerpoint/2010/main" val="25805157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kumimoji="1" lang="ja-JP" altLang="en-US" sz="5400" dirty="0" smtClean="0"/>
              <a:t>高齢者施設や保育園での</a:t>
            </a:r>
            <a:r>
              <a:rPr kumimoji="1" lang="en-US" altLang="ja-JP" sz="5400" dirty="0" smtClean="0"/>
              <a:t/>
            </a:r>
            <a:br>
              <a:rPr kumimoji="1" lang="en-US" altLang="ja-JP" sz="5400" dirty="0" smtClean="0"/>
            </a:br>
            <a:r>
              <a:rPr lang="ja-JP" altLang="en-US" sz="5400" dirty="0" smtClean="0"/>
              <a:t>ノロウイルス食中毒対策</a:t>
            </a:r>
            <a:endParaRPr kumimoji="1" lang="ja-JP" altLang="en-US" sz="5400" dirty="0"/>
          </a:p>
        </p:txBody>
      </p:sp>
      <p:sp>
        <p:nvSpPr>
          <p:cNvPr id="3" name="サブタイトル 2"/>
          <p:cNvSpPr>
            <a:spLocks noGrp="1"/>
          </p:cNvSpPr>
          <p:nvPr>
            <p:ph type="subTitle" idx="1"/>
          </p:nvPr>
        </p:nvSpPr>
        <p:spPr/>
        <p:txBody>
          <a:bodyPr>
            <a:normAutofit/>
          </a:bodyPr>
          <a:lstStyle/>
          <a:p>
            <a:r>
              <a:rPr kumimoji="1" lang="ja-JP" altLang="en-US" sz="4000" dirty="0" smtClean="0"/>
              <a:t>西福祉保健センター　食品衛生係</a:t>
            </a:r>
            <a:endParaRPr kumimoji="1" lang="ja-JP" altLang="en-US" sz="4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043" y="4429919"/>
            <a:ext cx="2079914" cy="1650065"/>
          </a:xfrm>
          <a:prstGeom prst="rect">
            <a:avLst/>
          </a:prstGeom>
        </p:spPr>
      </p:pic>
      <p:sp>
        <p:nvSpPr>
          <p:cNvPr id="5" name="正方形/長方形 4"/>
          <p:cNvSpPr/>
          <p:nvPr/>
        </p:nvSpPr>
        <p:spPr>
          <a:xfrm>
            <a:off x="581891" y="387927"/>
            <a:ext cx="11028218" cy="6054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869B9AB8-AA6B-49DC-8BDA-9D8754B4CC19}" type="slidenum">
              <a:rPr lang="ja-JP" altLang="en-US" smtClean="0"/>
              <a:pPr/>
              <a:t>1</a:t>
            </a:fld>
            <a:endParaRPr lang="ja-JP" altLang="en-US"/>
          </a:p>
        </p:txBody>
      </p:sp>
    </p:spTree>
    <p:extLst>
      <p:ext uri="{BB962C8B-B14F-4D97-AF65-F5344CB8AC3E}">
        <p14:creationId xmlns:p14="http://schemas.microsoft.com/office/powerpoint/2010/main" val="347977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トイレの清掃・消毒</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947420521"/>
              </p:ext>
            </p:extLst>
          </p:nvPr>
        </p:nvGraphicFramePr>
        <p:xfrm>
          <a:off x="838199" y="1825626"/>
          <a:ext cx="10896601" cy="1728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トイレの清掃・消毒は調理従事者</a:t>
                      </a:r>
                      <a:r>
                        <a:rPr lang="ja-JP" altLang="en-US" sz="2400" b="1" u="sng" dirty="0" smtClean="0">
                          <a:latin typeface="BIZ UDPゴシック" panose="020B0400000000000000" pitchFamily="50" charset="-128"/>
                          <a:ea typeface="BIZ UDPゴシック" panose="020B0400000000000000" pitchFamily="50" charset="-128"/>
                        </a:rPr>
                        <a:t>以外</a:t>
                      </a:r>
                      <a:r>
                        <a:rPr lang="ja-JP" altLang="en-US" sz="2400" dirty="0" smtClean="0">
                          <a:latin typeface="BIZ UDPゴシック" panose="020B0400000000000000" pitchFamily="50" charset="-128"/>
                          <a:ea typeface="BIZ UDPゴシック" panose="020B0400000000000000" pitchFamily="50" charset="-128"/>
                        </a:rPr>
                        <a:t>が実施している</a:t>
                      </a:r>
                    </a:p>
                  </a:txBody>
                  <a:tcPr/>
                </a:tc>
                <a:extLst>
                  <a:ext uri="{0D108BD9-81ED-4DB2-BD59-A6C34878D82A}">
                    <a16:rowId xmlns:a16="http://schemas.microsoft.com/office/drawing/2014/main" val="1901192123"/>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トイレの消毒は次亜塩素酸ナトリウム</a:t>
                      </a:r>
                      <a:r>
                        <a:rPr kumimoji="1" lang="en-US"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で行っている</a:t>
                      </a:r>
                    </a:p>
                  </a:txBody>
                  <a:tcPr/>
                </a:tc>
                <a:extLst>
                  <a:ext uri="{0D108BD9-81ED-4DB2-BD59-A6C34878D82A}">
                    <a16:rowId xmlns:a16="http://schemas.microsoft.com/office/drawing/2014/main" val="602006235"/>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sp>
        <p:nvSpPr>
          <p:cNvPr id="9" name="正方形/長方形 8"/>
          <p:cNvSpPr/>
          <p:nvPr/>
        </p:nvSpPr>
        <p:spPr>
          <a:xfrm>
            <a:off x="1428048" y="3930754"/>
            <a:ext cx="9239951" cy="338554"/>
          </a:xfrm>
          <a:prstGeom prst="rect">
            <a:avLst/>
          </a:prstGeom>
        </p:spPr>
        <p:txBody>
          <a:bodyPr wrap="square">
            <a:spAutoFit/>
          </a:bodyPr>
          <a:lstStyle/>
          <a:p>
            <a:r>
              <a:rPr kumimoji="1" lang="ja-JP" altLang="en-US" sz="1600" b="1" dirty="0" smtClean="0">
                <a:latin typeface="BIZ UDPゴシック" panose="020B0400000000000000" pitchFamily="50" charset="-128"/>
                <a:ea typeface="BIZ UDPゴシック" panose="020B0400000000000000" pitchFamily="50" charset="-128"/>
              </a:rPr>
              <a:t>＜ペットボトルと家庭用</a:t>
            </a:r>
            <a:r>
              <a:rPr kumimoji="1" lang="ja-JP" altLang="en-US" sz="1600" b="1" dirty="0">
                <a:latin typeface="BIZ UDPゴシック" panose="020B0400000000000000" pitchFamily="50" charset="-128"/>
                <a:ea typeface="BIZ UDPゴシック" panose="020B0400000000000000" pitchFamily="50" charset="-128"/>
              </a:rPr>
              <a:t>塩素系</a:t>
            </a:r>
            <a:r>
              <a:rPr kumimoji="1" lang="ja-JP" altLang="en-US" sz="1600" b="1" dirty="0" smtClean="0">
                <a:latin typeface="BIZ UDPゴシック" panose="020B0400000000000000" pitchFamily="50" charset="-128"/>
                <a:ea typeface="BIZ UDPゴシック" panose="020B0400000000000000" pitchFamily="50" charset="-128"/>
              </a:rPr>
              <a:t>漂白剤（５％）を使用した場合の次亜塩素酸ナトリウムの作り方＞</a:t>
            </a:r>
            <a:endParaRPr lang="ja-JP" altLang="en-US" sz="1600" b="1" dirty="0">
              <a:latin typeface="BIZ UDPゴシック" panose="020B0400000000000000" pitchFamily="50" charset="-128"/>
              <a:ea typeface="BIZ UDPゴシック" panose="020B0400000000000000" pitchFamily="50" charset="-128"/>
            </a:endParaRPr>
          </a:p>
        </p:txBody>
      </p:sp>
      <p:grpSp>
        <p:nvGrpSpPr>
          <p:cNvPr id="13" name="グループ化 12"/>
          <p:cNvGrpSpPr/>
          <p:nvPr/>
        </p:nvGrpSpPr>
        <p:grpSpPr>
          <a:xfrm>
            <a:off x="838199" y="4327390"/>
            <a:ext cx="4175098" cy="2272266"/>
            <a:chOff x="283335" y="2764487"/>
            <a:chExt cx="5653826" cy="2799490"/>
          </a:xfrm>
        </p:grpSpPr>
        <p:sp>
          <p:nvSpPr>
            <p:cNvPr id="15" name="正方形/長方形 14"/>
            <p:cNvSpPr/>
            <p:nvPr/>
          </p:nvSpPr>
          <p:spPr>
            <a:xfrm>
              <a:off x="283335" y="2764489"/>
              <a:ext cx="5653826" cy="27994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83335" y="2764487"/>
              <a:ext cx="5640947" cy="5795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502214" y="2811250"/>
              <a:ext cx="5203065" cy="568783"/>
            </a:xfrm>
            <a:prstGeom prst="rect">
              <a:avLst/>
            </a:prstGeom>
            <a:no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日常の器具やトイレ</a:t>
              </a: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の消毒</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2553981" y="4952691"/>
              <a:ext cx="3151297" cy="455026"/>
            </a:xfrm>
            <a:prstGeom prst="rect">
              <a:avLst/>
            </a:prstGeom>
            <a:noFill/>
          </p:spPr>
          <p:txBody>
            <a:bodyPr wrap="square" rtlCol="0">
              <a:spAutoFit/>
            </a:bodyPr>
            <a:lstStyle/>
            <a:p>
              <a:pPr algn="ctr"/>
              <a:r>
                <a:rPr kumimoji="1" lang="en-US" altLang="ja-JP" b="1" dirty="0" smtClean="0">
                  <a:latin typeface="BIZ UDPゴシック" panose="020B0400000000000000" pitchFamily="50" charset="-128"/>
                  <a:ea typeface="BIZ UDPゴシック" panose="020B0400000000000000" pitchFamily="50" charset="-128"/>
                </a:rPr>
                <a:t>200ppm</a:t>
              </a:r>
              <a:r>
                <a:rPr kumimoji="1" lang="ja-JP" altLang="en-US" b="1" dirty="0" smtClean="0">
                  <a:latin typeface="BIZ UDPゴシック" panose="020B0400000000000000" pitchFamily="50" charset="-128"/>
                  <a:ea typeface="BIZ UDPゴシック" panose="020B0400000000000000" pitchFamily="50" charset="-128"/>
                </a:rPr>
                <a:t>（</a:t>
              </a:r>
              <a:r>
                <a:rPr kumimoji="1" lang="en-US" altLang="ja-JP" b="1" dirty="0" smtClean="0">
                  <a:latin typeface="BIZ UDPゴシック" panose="020B0400000000000000" pitchFamily="50" charset="-128"/>
                  <a:ea typeface="BIZ UDPゴシック" panose="020B0400000000000000" pitchFamily="50" charset="-128"/>
                </a:rPr>
                <a:t>0.02</a:t>
              </a:r>
              <a:r>
                <a:rPr kumimoji="1" lang="ja-JP" altLang="en-US" b="1" dirty="0" smtClean="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a:blip r:embed="rId3" cstate="print">
              <a:extLst>
                <a:ext uri="{BEBA8EAE-BF5A-486C-A8C5-ECC9F3942E4B}">
                  <a14:imgProps xmlns:a14="http://schemas.microsoft.com/office/drawing/2010/main">
                    <a14:imgLayer r:embed="rId4">
                      <a14:imgEffect>
                        <a14:backgroundRemoval t="1028" b="100000" l="4525" r="100000">
                          <a14:foregroundMark x1="48416" y1="4627" x2="48416" y2="4627"/>
                          <a14:foregroundMark x1="48416" y1="4627" x2="48416" y2="4627"/>
                          <a14:foregroundMark x1="64253" y1="7712" x2="64253" y2="7712"/>
                          <a14:foregroundMark x1="65158" y1="4627" x2="65158" y2="4627"/>
                          <a14:foregroundMark x1="65158" y1="4627" x2="65158" y2="4627"/>
                          <a14:foregroundMark x1="65158" y1="4627" x2="65158" y2="4627"/>
                          <a14:foregroundMark x1="60633" y1="7198" x2="60633" y2="7198"/>
                          <a14:foregroundMark x1="58824" y1="5141" x2="58824" y2="5141"/>
                          <a14:foregroundMark x1="58824" y1="5141" x2="58824" y2="5141"/>
                          <a14:foregroundMark x1="52941" y1="6684" x2="52941" y2="6684"/>
                          <a14:foregroundMark x1="52036" y1="6170" x2="52036" y2="6170"/>
                          <a14:foregroundMark x1="46154" y1="6941" x2="46154" y2="6941"/>
                          <a14:foregroundMark x1="45249" y1="6941" x2="45249" y2="6941"/>
                          <a14:foregroundMark x1="44796" y1="5398" x2="44796" y2="5398"/>
                          <a14:foregroundMark x1="48869" y1="8740" x2="48869" y2="8740"/>
                          <a14:foregroundMark x1="50679" y1="8997" x2="50679" y2="8997"/>
                          <a14:foregroundMark x1="61538" y1="8740" x2="61538" y2="8740"/>
                          <a14:foregroundMark x1="45249" y1="18766" x2="45249" y2="18766"/>
                          <a14:foregroundMark x1="45701" y1="18766" x2="45701" y2="18766"/>
                          <a14:foregroundMark x1="43439" y1="57069" x2="43439" y2="57069"/>
                          <a14:foregroundMark x1="39367" y1="54756" x2="39367" y2="54756"/>
                          <a14:foregroundMark x1="38009" y1="51928" x2="38009" y2="51928"/>
                          <a14:foregroundMark x1="38009" y1="59640" x2="38009" y2="59640"/>
                          <a14:foregroundMark x1="38462" y1="63753" x2="38462" y2="65296"/>
                          <a14:foregroundMark x1="39367" y1="69923" x2="39367" y2="69923"/>
                          <a14:foregroundMark x1="40271" y1="72494" x2="40271" y2="72494"/>
                          <a14:foregroundMark x1="41629" y1="81234" x2="41629" y2="82005"/>
                          <a14:foregroundMark x1="41629" y1="83805" x2="41629" y2="83805"/>
                        </a14:backgroundRemoval>
                      </a14:imgEffect>
                    </a14:imgLayer>
                  </a14:imgProps>
                </a:ext>
                <a:ext uri="{28A0092B-C50C-407E-A947-70E740481C1C}">
                  <a14:useLocalDpi xmlns:a14="http://schemas.microsoft.com/office/drawing/2010/main" val="0"/>
                </a:ext>
              </a:extLst>
            </a:blip>
            <a:stretch>
              <a:fillRect/>
            </a:stretch>
          </p:blipFill>
          <p:spPr>
            <a:xfrm>
              <a:off x="768693" y="3522541"/>
              <a:ext cx="1448895" cy="1860212"/>
            </a:xfrm>
            <a:prstGeom prst="rect">
              <a:avLst/>
            </a:prstGeom>
          </p:spPr>
        </p:pic>
        <p:pic>
          <p:nvPicPr>
            <p:cNvPr id="20" name="図 19"/>
            <p:cNvPicPr>
              <a:picLocks noChangeAspect="1"/>
            </p:cNvPicPr>
            <p:nvPr/>
          </p:nvPicPr>
          <p:blipFill>
            <a:blip r:embed="rId5"/>
            <a:stretch>
              <a:fillRect/>
            </a:stretch>
          </p:blipFill>
          <p:spPr>
            <a:xfrm>
              <a:off x="2448140" y="4300423"/>
              <a:ext cx="676715" cy="658425"/>
            </a:xfrm>
            <a:prstGeom prst="rect">
              <a:avLst/>
            </a:prstGeom>
          </p:spPr>
        </p:pic>
        <p:sp>
          <p:nvSpPr>
            <p:cNvPr id="21" name="テキスト ボックス 20"/>
            <p:cNvSpPr txBox="1"/>
            <p:nvPr/>
          </p:nvSpPr>
          <p:spPr>
            <a:xfrm>
              <a:off x="1137473" y="4553745"/>
              <a:ext cx="855406" cy="492946"/>
            </a:xfrm>
            <a:prstGeom prst="rect">
              <a:avLst/>
            </a:prstGeom>
            <a:solidFill>
              <a:schemeClr val="bg1"/>
            </a:solidFill>
          </p:spPr>
          <p:txBody>
            <a:bodyPr wrap="square" rtlCol="0">
              <a:spAutoFit/>
            </a:bodyPr>
            <a:lstStyle/>
            <a:p>
              <a:pPr algn="ctr"/>
              <a:r>
                <a:rPr kumimoji="1" lang="ja-JP" altLang="en-US" sz="2000" b="1" dirty="0" smtClean="0">
                  <a:latin typeface="BIZ UDPゴシック" panose="020B0400000000000000" pitchFamily="50" charset="-128"/>
                  <a:ea typeface="BIZ UDPゴシック" panose="020B0400000000000000" pitchFamily="50" charset="-128"/>
                </a:rPr>
                <a:t>２</a:t>
              </a:r>
              <a:r>
                <a:rPr kumimoji="1" lang="en-US" altLang="ja-JP" sz="2000" b="1" dirty="0" smtClean="0">
                  <a:latin typeface="BIZ UDPゴシック" panose="020B0400000000000000" pitchFamily="50" charset="-128"/>
                  <a:ea typeface="BIZ UDPゴシック" panose="020B0400000000000000" pitchFamily="50" charset="-128"/>
                </a:rPr>
                <a:t>L</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3409572" y="3651108"/>
              <a:ext cx="2081904" cy="1023810"/>
            </a:xfrm>
            <a:prstGeom prst="rect">
              <a:avLst/>
            </a:prstGeom>
            <a:noFill/>
          </p:spPr>
          <p:txBody>
            <a:bodyPr wrap="square" rtlCol="0">
              <a:spAutoFit/>
            </a:bodyPr>
            <a:lstStyle/>
            <a:p>
              <a:pPr algn="ctr"/>
              <a:r>
                <a:rPr kumimoji="1" lang="ja-JP" altLang="en-US" sz="2400" b="1" dirty="0" smtClean="0">
                  <a:latin typeface="BIZ UDPゴシック" panose="020B0400000000000000" pitchFamily="50" charset="-128"/>
                  <a:ea typeface="BIZ UDPゴシック" panose="020B0400000000000000" pitchFamily="50" charset="-128"/>
                </a:rPr>
                <a:t>キャップ</a:t>
              </a:r>
              <a:endParaRPr kumimoji="1" lang="en-US" altLang="ja-JP" sz="2400" b="1" dirty="0" smtClean="0">
                <a:latin typeface="BIZ UDPゴシック" panose="020B0400000000000000" pitchFamily="50" charset="-128"/>
                <a:ea typeface="BIZ UDPゴシック" panose="020B0400000000000000" pitchFamily="50" charset="-128"/>
              </a:endParaRPr>
            </a:p>
            <a:p>
              <a:pPr algn="ctr"/>
              <a:r>
                <a:rPr kumimoji="1" lang="ja-JP" altLang="en-US" sz="2400" b="1" dirty="0" smtClean="0">
                  <a:latin typeface="BIZ UDPゴシック" panose="020B0400000000000000" pitchFamily="50" charset="-128"/>
                  <a:ea typeface="BIZ UDPゴシック" panose="020B0400000000000000" pitchFamily="50" charset="-128"/>
                </a:rPr>
                <a:t>２杯</a:t>
              </a:r>
              <a:endParaRPr kumimoji="1" lang="ja-JP" altLang="en-US" sz="2400" b="1" dirty="0">
                <a:latin typeface="BIZ UDPゴシック" panose="020B0400000000000000" pitchFamily="50" charset="-128"/>
                <a:ea typeface="BIZ UDPゴシック" panose="020B0400000000000000" pitchFamily="50" charset="-128"/>
              </a:endParaRPr>
            </a:p>
          </p:txBody>
        </p:sp>
        <p:pic>
          <p:nvPicPr>
            <p:cNvPr id="23" name="図 22"/>
            <p:cNvPicPr>
              <a:picLocks noChangeAspect="1"/>
            </p:cNvPicPr>
            <p:nvPr/>
          </p:nvPicPr>
          <p:blipFill>
            <a:blip r:embed="rId5"/>
            <a:stretch>
              <a:fillRect/>
            </a:stretch>
          </p:blipFill>
          <p:spPr>
            <a:xfrm>
              <a:off x="2387782" y="3674899"/>
              <a:ext cx="676715" cy="658425"/>
            </a:xfrm>
            <a:prstGeom prst="rect">
              <a:avLst/>
            </a:prstGeom>
          </p:spPr>
        </p:pic>
      </p:grpSp>
      <p:grpSp>
        <p:nvGrpSpPr>
          <p:cNvPr id="24" name="グループ化 23"/>
          <p:cNvGrpSpPr/>
          <p:nvPr/>
        </p:nvGrpSpPr>
        <p:grpSpPr>
          <a:xfrm>
            <a:off x="5094758" y="4327390"/>
            <a:ext cx="3562573" cy="2272265"/>
            <a:chOff x="6214055" y="2764486"/>
            <a:chExt cx="5640947" cy="2799490"/>
          </a:xfrm>
        </p:grpSpPr>
        <p:sp>
          <p:nvSpPr>
            <p:cNvPr id="25" name="正方形/長方形 24"/>
            <p:cNvSpPr/>
            <p:nvPr/>
          </p:nvSpPr>
          <p:spPr>
            <a:xfrm>
              <a:off x="6214055" y="2764486"/>
              <a:ext cx="5608751" cy="27994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6214055" y="2764486"/>
              <a:ext cx="5640947" cy="579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6432995" y="2792864"/>
              <a:ext cx="5203065" cy="568783"/>
            </a:xfrm>
            <a:prstGeom prst="rect">
              <a:avLst/>
            </a:prstGeom>
            <a:noFill/>
          </p:spPr>
          <p:txBody>
            <a:bodyPr wrap="square" rtlCol="0">
              <a:spAutoFit/>
            </a:bodyPr>
            <a:lstStyle/>
            <a:p>
              <a:pPr algn="ct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汚染された箇所の消毒</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8236978" y="5040525"/>
              <a:ext cx="3565832" cy="455027"/>
            </a:xfrm>
            <a:prstGeom prst="rect">
              <a:avLst/>
            </a:prstGeom>
            <a:noFill/>
          </p:spPr>
          <p:txBody>
            <a:bodyPr wrap="square" rtlCol="0">
              <a:spAutoFit/>
            </a:bodyPr>
            <a:lstStyle/>
            <a:p>
              <a:pPr algn="ctr"/>
              <a:r>
                <a:rPr kumimoji="1" lang="en-US" altLang="ja-JP" b="1" dirty="0" smtClean="0">
                  <a:latin typeface="BIZ UDPゴシック" panose="020B0400000000000000" pitchFamily="50" charset="-128"/>
                  <a:ea typeface="BIZ UDPゴシック" panose="020B0400000000000000" pitchFamily="50" charset="-128"/>
                </a:rPr>
                <a:t>1000ppm</a:t>
              </a:r>
              <a:r>
                <a:rPr kumimoji="1" lang="ja-JP" altLang="en-US" b="1" dirty="0" smtClean="0">
                  <a:latin typeface="BIZ UDPゴシック" panose="020B0400000000000000" pitchFamily="50" charset="-128"/>
                  <a:ea typeface="BIZ UDPゴシック" panose="020B0400000000000000" pitchFamily="50" charset="-128"/>
                </a:rPr>
                <a:t>（</a:t>
              </a:r>
              <a:r>
                <a:rPr kumimoji="1" lang="en-US" altLang="ja-JP" b="1" dirty="0" smtClean="0">
                  <a:latin typeface="BIZ UDPゴシック" panose="020B0400000000000000" pitchFamily="50" charset="-128"/>
                  <a:ea typeface="BIZ UDPゴシック" panose="020B0400000000000000" pitchFamily="50" charset="-128"/>
                </a:rPr>
                <a:t>0.1</a:t>
              </a:r>
              <a:r>
                <a:rPr kumimoji="1" lang="ja-JP" altLang="en-US" b="1" dirty="0" smtClean="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pic>
          <p:nvPicPr>
            <p:cNvPr id="29" name="図 28"/>
            <p:cNvPicPr>
              <a:picLocks noChangeAspect="1"/>
            </p:cNvPicPr>
            <p:nvPr/>
          </p:nvPicPr>
          <p:blipFill>
            <a:blip r:embed="rId3" cstate="print">
              <a:extLst>
                <a:ext uri="{BEBA8EAE-BF5A-486C-A8C5-ECC9F3942E4B}">
                  <a14:imgProps xmlns:a14="http://schemas.microsoft.com/office/drawing/2010/main">
                    <a14:imgLayer r:embed="rId4">
                      <a14:imgEffect>
                        <a14:backgroundRemoval t="1028" b="100000" l="4525" r="100000">
                          <a14:foregroundMark x1="48416" y1="4627" x2="48416" y2="4627"/>
                          <a14:foregroundMark x1="48416" y1="4627" x2="48416" y2="4627"/>
                          <a14:foregroundMark x1="64253" y1="7712" x2="64253" y2="7712"/>
                          <a14:foregroundMark x1="65158" y1="4627" x2="65158" y2="4627"/>
                          <a14:foregroundMark x1="65158" y1="4627" x2="65158" y2="4627"/>
                          <a14:foregroundMark x1="65158" y1="4627" x2="65158" y2="4627"/>
                          <a14:foregroundMark x1="60633" y1="7198" x2="60633" y2="7198"/>
                          <a14:foregroundMark x1="58824" y1="5141" x2="58824" y2="5141"/>
                          <a14:foregroundMark x1="58824" y1="5141" x2="58824" y2="5141"/>
                          <a14:foregroundMark x1="52941" y1="6684" x2="52941" y2="6684"/>
                          <a14:foregroundMark x1="52036" y1="6170" x2="52036" y2="6170"/>
                          <a14:foregroundMark x1="46154" y1="6941" x2="46154" y2="6941"/>
                          <a14:foregroundMark x1="45249" y1="6941" x2="45249" y2="6941"/>
                          <a14:foregroundMark x1="44796" y1="5398" x2="44796" y2="5398"/>
                          <a14:foregroundMark x1="48869" y1="8740" x2="48869" y2="8740"/>
                          <a14:foregroundMark x1="50679" y1="8997" x2="50679" y2="8997"/>
                          <a14:foregroundMark x1="61538" y1="8740" x2="61538" y2="8740"/>
                          <a14:foregroundMark x1="45249" y1="18766" x2="45249" y2="18766"/>
                          <a14:foregroundMark x1="45701" y1="18766" x2="45701" y2="18766"/>
                          <a14:foregroundMark x1="43439" y1="57069" x2="43439" y2="57069"/>
                          <a14:foregroundMark x1="39367" y1="54756" x2="39367" y2="54756"/>
                          <a14:foregroundMark x1="38009" y1="51928" x2="38009" y2="51928"/>
                          <a14:foregroundMark x1="38009" y1="59640" x2="38009" y2="59640"/>
                          <a14:foregroundMark x1="38462" y1="63753" x2="38462" y2="65296"/>
                          <a14:foregroundMark x1="39367" y1="69923" x2="39367" y2="69923"/>
                          <a14:foregroundMark x1="40271" y1="72494" x2="40271" y2="72494"/>
                          <a14:foregroundMark x1="41629" y1="81234" x2="41629" y2="82005"/>
                          <a14:foregroundMark x1="41629" y1="83805" x2="41629" y2="83805"/>
                        </a14:backgroundRemoval>
                      </a14:imgEffect>
                    </a14:imgLayer>
                  </a14:imgProps>
                </a:ext>
                <a:ext uri="{28A0092B-C50C-407E-A947-70E740481C1C}">
                  <a14:useLocalDpi xmlns:a14="http://schemas.microsoft.com/office/drawing/2010/main" val="0"/>
                </a:ext>
              </a:extLst>
            </a:blip>
            <a:stretch>
              <a:fillRect/>
            </a:stretch>
          </p:blipFill>
          <p:spPr>
            <a:xfrm>
              <a:off x="7105851" y="3472631"/>
              <a:ext cx="649544" cy="1320447"/>
            </a:xfrm>
            <a:prstGeom prst="rect">
              <a:avLst/>
            </a:prstGeom>
          </p:spPr>
        </p:pic>
        <p:sp>
          <p:nvSpPr>
            <p:cNvPr id="30" name="テキスト ボックス 29"/>
            <p:cNvSpPr txBox="1"/>
            <p:nvPr/>
          </p:nvSpPr>
          <p:spPr>
            <a:xfrm>
              <a:off x="6474737" y="4782498"/>
              <a:ext cx="1871288" cy="492946"/>
            </a:xfrm>
            <a:prstGeom prst="rect">
              <a:avLst/>
            </a:prstGeom>
            <a:solidFill>
              <a:schemeClr val="bg1"/>
            </a:solidFill>
          </p:spPr>
          <p:txBody>
            <a:bodyPr wrap="square" rtlCol="0">
              <a:spAutoFit/>
            </a:bodyPr>
            <a:lstStyle/>
            <a:p>
              <a:pPr algn="ctr"/>
              <a:r>
                <a:rPr kumimoji="1" lang="en-US" altLang="ja-JP" sz="2000" b="1" dirty="0" smtClean="0">
                  <a:latin typeface="BIZ UDPゴシック" panose="020B0400000000000000" pitchFamily="50" charset="-128"/>
                  <a:ea typeface="BIZ UDPゴシック" panose="020B0400000000000000" pitchFamily="50" charset="-128"/>
                </a:rPr>
                <a:t>500mL</a:t>
              </a:r>
              <a:endParaRPr kumimoji="1" lang="ja-JP" altLang="en-US" sz="2000" b="1" dirty="0">
                <a:latin typeface="BIZ UDPゴシック" panose="020B0400000000000000" pitchFamily="50" charset="-128"/>
                <a:ea typeface="BIZ UDPゴシック" panose="020B0400000000000000" pitchFamily="50" charset="-128"/>
              </a:endParaRPr>
            </a:p>
          </p:txBody>
        </p:sp>
        <p:pic>
          <p:nvPicPr>
            <p:cNvPr id="31" name="図 30"/>
            <p:cNvPicPr>
              <a:picLocks noChangeAspect="1"/>
            </p:cNvPicPr>
            <p:nvPr/>
          </p:nvPicPr>
          <p:blipFill>
            <a:blip r:embed="rId5"/>
            <a:stretch>
              <a:fillRect/>
            </a:stretch>
          </p:blipFill>
          <p:spPr>
            <a:xfrm>
              <a:off x="8503414" y="3690956"/>
              <a:ext cx="888096" cy="658425"/>
            </a:xfrm>
            <a:prstGeom prst="rect">
              <a:avLst/>
            </a:prstGeom>
          </p:spPr>
        </p:pic>
        <p:pic>
          <p:nvPicPr>
            <p:cNvPr id="32" name="図 31"/>
            <p:cNvPicPr>
              <a:picLocks noChangeAspect="1"/>
            </p:cNvPicPr>
            <p:nvPr/>
          </p:nvPicPr>
          <p:blipFill>
            <a:blip r:embed="rId5"/>
            <a:stretch>
              <a:fillRect/>
            </a:stretch>
          </p:blipFill>
          <p:spPr>
            <a:xfrm>
              <a:off x="8606637" y="4309825"/>
              <a:ext cx="823585" cy="658425"/>
            </a:xfrm>
            <a:prstGeom prst="rect">
              <a:avLst/>
            </a:prstGeom>
          </p:spPr>
        </p:pic>
        <p:sp>
          <p:nvSpPr>
            <p:cNvPr id="33" name="テキスト ボックス 32"/>
            <p:cNvSpPr txBox="1"/>
            <p:nvPr/>
          </p:nvSpPr>
          <p:spPr>
            <a:xfrm>
              <a:off x="9487500" y="3679826"/>
              <a:ext cx="2237473" cy="1023810"/>
            </a:xfrm>
            <a:prstGeom prst="rect">
              <a:avLst/>
            </a:prstGeom>
            <a:noFill/>
          </p:spPr>
          <p:txBody>
            <a:bodyPr wrap="square" rtlCol="0">
              <a:spAutoFit/>
            </a:bodyPr>
            <a:lstStyle/>
            <a:p>
              <a:pPr algn="ctr"/>
              <a:r>
                <a:rPr kumimoji="1" lang="ja-JP" altLang="en-US" sz="2400" b="1" dirty="0" smtClean="0">
                  <a:latin typeface="BIZ UDPゴシック" panose="020B0400000000000000" pitchFamily="50" charset="-128"/>
                  <a:ea typeface="BIZ UDPゴシック" panose="020B0400000000000000" pitchFamily="50" charset="-128"/>
                </a:rPr>
                <a:t>キャップ２杯</a:t>
              </a:r>
              <a:endParaRPr kumimoji="1" lang="ja-JP" altLang="en-US" sz="2400" b="1" dirty="0">
                <a:latin typeface="BIZ UDPゴシック" panose="020B0400000000000000" pitchFamily="50" charset="-128"/>
                <a:ea typeface="BIZ UDPゴシック" panose="020B0400000000000000" pitchFamily="50" charset="-128"/>
              </a:endParaRPr>
            </a:p>
          </p:txBody>
        </p:sp>
      </p:grpSp>
      <p:sp>
        <p:nvSpPr>
          <p:cNvPr id="34" name="テキスト ボックス 33"/>
          <p:cNvSpPr txBox="1"/>
          <p:nvPr/>
        </p:nvSpPr>
        <p:spPr>
          <a:xfrm>
            <a:off x="8764425" y="4350424"/>
            <a:ext cx="2939196" cy="2246769"/>
          </a:xfrm>
          <a:prstGeom prst="rect">
            <a:avLst/>
          </a:prstGeom>
          <a:noFill/>
        </p:spPr>
        <p:txBody>
          <a:bodyPr wrap="square" rtlCol="0">
            <a:spAutoFit/>
          </a:bodyPr>
          <a:lstStyle/>
          <a:p>
            <a:pPr defTabSz="457200"/>
            <a:r>
              <a:rPr lang="ja-JP" altLang="en-US" sz="2000" u="sng" dirty="0" smtClean="0">
                <a:solidFill>
                  <a:prstClr val="black"/>
                </a:solidFill>
                <a:latin typeface="BIZ UDPゴシック" panose="020B0400000000000000" pitchFamily="50" charset="-128"/>
                <a:ea typeface="BIZ UDPゴシック" panose="020B0400000000000000" pitchFamily="50" charset="-128"/>
              </a:rPr>
              <a:t>目的に</a:t>
            </a:r>
            <a:r>
              <a:rPr lang="ja-JP" altLang="en-US" sz="2000" u="sng" dirty="0">
                <a:solidFill>
                  <a:prstClr val="black"/>
                </a:solidFill>
                <a:latin typeface="BIZ UDPゴシック" panose="020B0400000000000000" pitchFamily="50" charset="-128"/>
                <a:ea typeface="BIZ UDPゴシック" panose="020B0400000000000000" pitchFamily="50" charset="-128"/>
              </a:rPr>
              <a:t>よって</a:t>
            </a:r>
            <a:r>
              <a:rPr lang="ja-JP" altLang="en-US" sz="2000" dirty="0" smtClean="0">
                <a:solidFill>
                  <a:prstClr val="black"/>
                </a:solidFill>
                <a:latin typeface="BIZ UDPゴシック" panose="020B0400000000000000" pitchFamily="50" charset="-128"/>
                <a:ea typeface="BIZ UDPゴシック" panose="020B0400000000000000" pitchFamily="50" charset="-128"/>
              </a:rPr>
              <a:t>濃度が</a:t>
            </a:r>
            <a:endParaRPr lang="en-US" altLang="ja-JP" sz="2000" dirty="0" smtClean="0">
              <a:solidFill>
                <a:prstClr val="black"/>
              </a:solidFill>
              <a:latin typeface="BIZ UDPゴシック" panose="020B0400000000000000" pitchFamily="50" charset="-128"/>
              <a:ea typeface="BIZ UDPゴシック" panose="020B0400000000000000" pitchFamily="50" charset="-128"/>
            </a:endParaRPr>
          </a:p>
          <a:p>
            <a:pPr defTabSz="457200"/>
            <a:r>
              <a:rPr lang="ja-JP" altLang="en-US" sz="2000" dirty="0" smtClean="0">
                <a:solidFill>
                  <a:prstClr val="black"/>
                </a:solidFill>
                <a:latin typeface="BIZ UDPゴシック" panose="020B0400000000000000" pitchFamily="50" charset="-128"/>
                <a:ea typeface="BIZ UDPゴシック" panose="020B0400000000000000" pitchFamily="50" charset="-128"/>
              </a:rPr>
              <a:t>違うので注意！</a:t>
            </a:r>
            <a:endParaRPr lang="en-US" altLang="ja-JP" sz="2000" dirty="0" smtClean="0">
              <a:solidFill>
                <a:prstClr val="black"/>
              </a:solidFill>
              <a:latin typeface="BIZ UDPゴシック" panose="020B0400000000000000" pitchFamily="50" charset="-128"/>
              <a:ea typeface="BIZ UDPゴシック" panose="020B0400000000000000" pitchFamily="50" charset="-128"/>
            </a:endParaRPr>
          </a:p>
          <a:p>
            <a:pPr defTabSz="457200"/>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defTabSz="457200"/>
            <a:r>
              <a:rPr lang="en-US" altLang="ja-JP" sz="2000" dirty="0">
                <a:solidFill>
                  <a:prstClr val="black"/>
                </a:solidFill>
                <a:latin typeface="BIZ UDPゴシック" panose="020B0400000000000000" pitchFamily="50" charset="-128"/>
                <a:ea typeface="BIZ UDPゴシック" panose="020B0400000000000000" pitchFamily="50" charset="-128"/>
              </a:rPr>
              <a:t>※</a:t>
            </a:r>
            <a:r>
              <a:rPr lang="ja-JP" altLang="en-US" sz="2000" dirty="0">
                <a:solidFill>
                  <a:prstClr val="black"/>
                </a:solidFill>
                <a:latin typeface="BIZ UDPゴシック" panose="020B0400000000000000" pitchFamily="50" charset="-128"/>
                <a:ea typeface="BIZ UDPゴシック" panose="020B0400000000000000" pitchFamily="50" charset="-128"/>
              </a:rPr>
              <a:t>薄めた溶液は</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defTabSz="457200"/>
            <a:r>
              <a:rPr lang="ja-JP" altLang="en-US" sz="2000" dirty="0">
                <a:solidFill>
                  <a:prstClr val="black"/>
                </a:solidFill>
                <a:latin typeface="BIZ UDPゴシック" panose="020B0400000000000000" pitchFamily="50" charset="-128"/>
                <a:ea typeface="BIZ UDPゴシック" panose="020B0400000000000000" pitchFamily="50" charset="-128"/>
              </a:rPr>
              <a:t>分解されやすいので</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defTabSz="457200"/>
            <a:r>
              <a:rPr lang="ja-JP" altLang="en-US" sz="2000" dirty="0">
                <a:solidFill>
                  <a:prstClr val="black"/>
                </a:solidFill>
                <a:latin typeface="BIZ UDPゴシック" panose="020B0400000000000000" pitchFamily="50" charset="-128"/>
                <a:ea typeface="BIZ UDPゴシック" panose="020B0400000000000000" pitchFamily="50" charset="-128"/>
              </a:rPr>
              <a:t>作り置きはできません</a:t>
            </a:r>
            <a:endParaRPr kumimoji="0" lang="ja-JP" altLang="en-US" sz="2000" dirty="0">
              <a:solidFill>
                <a:prstClr val="black"/>
              </a:solidFill>
              <a:latin typeface="BIZ UDPゴシック" panose="020B0400000000000000" pitchFamily="50" charset="-128"/>
              <a:ea typeface="BIZ UDPゴシック" panose="020B0400000000000000" pitchFamily="50" charset="-128"/>
            </a:endParaRPr>
          </a:p>
          <a:p>
            <a:pPr defTabSz="457200"/>
            <a:endParaRPr lang="en-US" altLang="ja-JP" sz="2000" dirty="0" smtClean="0">
              <a:solidFill>
                <a:prstClr val="black"/>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10</a:t>
            </a:fld>
            <a:endParaRPr lang="ja-JP" altLang="en-US"/>
          </a:p>
        </p:txBody>
      </p:sp>
    </p:spTree>
    <p:extLst>
      <p:ext uri="{BB962C8B-B14F-4D97-AF65-F5344CB8AC3E}">
        <p14:creationId xmlns:p14="http://schemas.microsoft.com/office/powerpoint/2010/main" val="19956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施設で下痢・嘔吐</a:t>
            </a:r>
            <a:r>
              <a:rPr lang="ja-JP" altLang="en-US" dirty="0"/>
              <a:t>があった時の</a:t>
            </a:r>
            <a:r>
              <a:rPr lang="ja-JP" altLang="en-US" dirty="0" smtClean="0"/>
              <a:t>対応①</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587029101"/>
              </p:ext>
            </p:extLst>
          </p:nvPr>
        </p:nvGraphicFramePr>
        <p:xfrm>
          <a:off x="838199" y="1825626"/>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処理を行う者、清掃・消毒方法、連絡体制等が決まっている</a:t>
                      </a:r>
                    </a:p>
                  </a:txBody>
                  <a:tcPr/>
                </a:tc>
                <a:extLst>
                  <a:ext uri="{0D108BD9-81ED-4DB2-BD59-A6C34878D82A}">
                    <a16:rowId xmlns:a16="http://schemas.microsoft.com/office/drawing/2014/main" val="1901192123"/>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14" name="テキスト ボックス 13"/>
          <p:cNvSpPr txBox="1"/>
          <p:nvPr/>
        </p:nvSpPr>
        <p:spPr>
          <a:xfrm>
            <a:off x="838199" y="3536561"/>
            <a:ext cx="10896601" cy="1384995"/>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感染防止のため、調理</a:t>
            </a:r>
            <a:r>
              <a:rPr lang="ja-JP" altLang="en-US" sz="2800" dirty="0">
                <a:latin typeface="BIZ UDPゴシック" panose="020B0400000000000000" pitchFamily="50" charset="-128"/>
                <a:ea typeface="BIZ UDPゴシック" panose="020B0400000000000000" pitchFamily="50" charset="-128"/>
              </a:rPr>
              <a:t>従事</a:t>
            </a:r>
            <a:r>
              <a:rPr lang="ja-JP" altLang="en-US" sz="2800" dirty="0" smtClean="0">
                <a:latin typeface="BIZ UDPゴシック" panose="020B0400000000000000" pitchFamily="50" charset="-128"/>
                <a:ea typeface="BIZ UDPゴシック" panose="020B0400000000000000" pitchFamily="50" charset="-128"/>
              </a:rPr>
              <a:t>者は下痢・嘔吐の処理</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しないこと、</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下痢・嘔吐の処理</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行った人は、</a:t>
            </a:r>
            <a:r>
              <a:rPr lang="ja-JP" altLang="en-US" sz="2800" dirty="0">
                <a:latin typeface="BIZ UDPゴシック" panose="020B0400000000000000" pitchFamily="50" charset="-128"/>
                <a:ea typeface="BIZ UDPゴシック" panose="020B0400000000000000" pitchFamily="50" charset="-128"/>
              </a:rPr>
              <a:t> ２日間程度は</a:t>
            </a:r>
            <a:r>
              <a:rPr lang="ja-JP" altLang="en-US" sz="2800" dirty="0" smtClean="0">
                <a:latin typeface="BIZ UDPゴシック" panose="020B0400000000000000" pitchFamily="50" charset="-128"/>
                <a:ea typeface="BIZ UDPゴシック" panose="020B0400000000000000" pitchFamily="50" charset="-128"/>
              </a:rPr>
              <a:t>配膳や食事の介助など食品に触れる作業を行わない等、ルールを決めましょう。</a:t>
            </a:r>
            <a:endParaRPr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11</a:t>
            </a:fld>
            <a:endParaRPr lang="ja-JP" altLang="en-US"/>
          </a:p>
        </p:txBody>
      </p:sp>
    </p:spTree>
    <p:extLst>
      <p:ext uri="{BB962C8B-B14F-4D97-AF65-F5344CB8AC3E}">
        <p14:creationId xmlns:p14="http://schemas.microsoft.com/office/powerpoint/2010/main" val="188249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施設で下痢・嘔吐</a:t>
            </a:r>
            <a:r>
              <a:rPr lang="ja-JP" altLang="en-US" dirty="0"/>
              <a:t>があった時の</a:t>
            </a:r>
            <a:r>
              <a:rPr lang="ja-JP" altLang="en-US" dirty="0" smtClean="0"/>
              <a:t>対応②</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8395372"/>
              </p:ext>
            </p:extLst>
          </p:nvPr>
        </p:nvGraphicFramePr>
        <p:xfrm>
          <a:off x="838199" y="1825626"/>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2400" dirty="0" smtClean="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対応について定期的に教育・訓練を行っている</a:t>
                      </a:r>
                    </a:p>
                  </a:txBody>
                  <a:tcPr/>
                </a:tc>
                <a:extLst>
                  <a:ext uri="{0D108BD9-81ED-4DB2-BD59-A6C34878D82A}">
                    <a16:rowId xmlns:a16="http://schemas.microsoft.com/office/drawing/2014/main" val="602006235"/>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14" name="テキスト ボックス 13"/>
          <p:cNvSpPr txBox="1"/>
          <p:nvPr/>
        </p:nvSpPr>
        <p:spPr>
          <a:xfrm>
            <a:off x="838199" y="3536561"/>
            <a:ext cx="10896601" cy="1384995"/>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マニュアル</a:t>
            </a:r>
            <a:r>
              <a:rPr lang="ja-JP" altLang="en-US" sz="2800" dirty="0">
                <a:latin typeface="BIZ UDPゴシック" panose="020B0400000000000000" pitchFamily="50" charset="-128"/>
                <a:ea typeface="BIZ UDPゴシック" panose="020B0400000000000000" pitchFamily="50" charset="-128"/>
              </a:rPr>
              <a:t>を読みながら作業する</a:t>
            </a:r>
            <a:r>
              <a:rPr lang="ja-JP" altLang="en-US" sz="2800" dirty="0" smtClean="0">
                <a:latin typeface="BIZ UDPゴシック" panose="020B0400000000000000" pitchFamily="50" charset="-128"/>
                <a:ea typeface="BIZ UDPゴシック" panose="020B0400000000000000" pitchFamily="50" charset="-128"/>
              </a:rPr>
              <a:t>と、時間</a:t>
            </a:r>
            <a:r>
              <a:rPr lang="ja-JP" altLang="en-US" sz="2800" dirty="0">
                <a:latin typeface="BIZ UDPゴシック" panose="020B0400000000000000" pitchFamily="50" charset="-128"/>
                <a:ea typeface="BIZ UDPゴシック" panose="020B0400000000000000" pitchFamily="50" charset="-128"/>
              </a:rPr>
              <a:t>が</a:t>
            </a:r>
            <a:r>
              <a:rPr lang="ja-JP" altLang="en-US" sz="2800" dirty="0" smtClean="0">
                <a:latin typeface="BIZ UDPゴシック" panose="020B0400000000000000" pitchFamily="50" charset="-128"/>
                <a:ea typeface="BIZ UDPゴシック" panose="020B0400000000000000" pitchFamily="50" charset="-128"/>
              </a:rPr>
              <a:t>かかり、ウイルス</a:t>
            </a:r>
            <a:r>
              <a:rPr lang="ja-JP" altLang="en-US" sz="2800" dirty="0">
                <a:latin typeface="BIZ UDPゴシック" panose="020B0400000000000000" pitchFamily="50" charset="-128"/>
                <a:ea typeface="BIZ UDPゴシック" panose="020B0400000000000000" pitchFamily="50" charset="-128"/>
              </a:rPr>
              <a:t>が</a:t>
            </a:r>
            <a:r>
              <a:rPr lang="ja-JP" altLang="en-US" sz="2800" dirty="0" smtClean="0">
                <a:latin typeface="BIZ UDPゴシック" panose="020B0400000000000000" pitchFamily="50" charset="-128"/>
                <a:ea typeface="BIZ UDPゴシック" panose="020B0400000000000000" pitchFamily="50" charset="-128"/>
              </a:rPr>
              <a:t>浮遊する</a:t>
            </a:r>
            <a:r>
              <a:rPr lang="ja-JP" altLang="en-US" sz="2800" dirty="0">
                <a:latin typeface="BIZ UDPゴシック" panose="020B0400000000000000" pitchFamily="50" charset="-128"/>
                <a:ea typeface="BIZ UDPゴシック" panose="020B0400000000000000" pitchFamily="50" charset="-128"/>
              </a:rPr>
              <a:t>時間が</a:t>
            </a:r>
            <a:r>
              <a:rPr lang="ja-JP" altLang="en-US" sz="2800" dirty="0" smtClean="0">
                <a:latin typeface="BIZ UDPゴシック" panose="020B0400000000000000" pitchFamily="50" charset="-128"/>
                <a:ea typeface="BIZ UDPゴシック" panose="020B0400000000000000" pitchFamily="50" charset="-128"/>
              </a:rPr>
              <a:t>長くなります。迅速に対応できるよう、処理</a:t>
            </a:r>
            <a:r>
              <a:rPr lang="ja-JP" altLang="en-US" sz="2800" dirty="0">
                <a:latin typeface="BIZ UDPゴシック" panose="020B0400000000000000" pitchFamily="50" charset="-128"/>
                <a:ea typeface="BIZ UDPゴシック" panose="020B0400000000000000" pitchFamily="50" charset="-128"/>
              </a:rPr>
              <a:t>の</a:t>
            </a:r>
            <a:r>
              <a:rPr lang="ja-JP" altLang="en-US" sz="2800" dirty="0" smtClean="0">
                <a:latin typeface="BIZ UDPゴシック" panose="020B0400000000000000" pitchFamily="50" charset="-128"/>
                <a:ea typeface="BIZ UDPゴシック" panose="020B0400000000000000" pitchFamily="50" charset="-128"/>
              </a:rPr>
              <a:t>手順の確認、嘔吐物処理セットを準備しておくとよいでしょう。</a:t>
            </a:r>
            <a:endParaRPr lang="ja-JP" altLang="en-US" sz="28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a:stretch>
            <a:fillRect/>
          </a:stretch>
        </p:blipFill>
        <p:spPr>
          <a:xfrm>
            <a:off x="5819763" y="4921556"/>
            <a:ext cx="5915037" cy="1371430"/>
          </a:xfrm>
          <a:prstGeom prst="rect">
            <a:avLst/>
          </a:prstGeom>
        </p:spPr>
      </p:pic>
      <p:sp>
        <p:nvSpPr>
          <p:cNvPr id="4" name="スライド番号プレースホルダー 3"/>
          <p:cNvSpPr>
            <a:spLocks noGrp="1"/>
          </p:cNvSpPr>
          <p:nvPr>
            <p:ph type="sldNum" sz="quarter" idx="12"/>
          </p:nvPr>
        </p:nvSpPr>
        <p:spPr/>
        <p:txBody>
          <a:bodyPr/>
          <a:lstStyle/>
          <a:p>
            <a:fld id="{869B9AB8-AA6B-49DC-8BDA-9D8754B4CC19}" type="slidenum">
              <a:rPr lang="ja-JP" altLang="en-US" smtClean="0"/>
              <a:pPr/>
              <a:t>12</a:t>
            </a:fld>
            <a:endParaRPr lang="ja-JP" altLang="en-US"/>
          </a:p>
        </p:txBody>
      </p:sp>
    </p:spTree>
    <p:extLst>
      <p:ext uri="{BB962C8B-B14F-4D97-AF65-F5344CB8AC3E}">
        <p14:creationId xmlns:p14="http://schemas.microsoft.com/office/powerpoint/2010/main" val="25768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施設の消毒</a:t>
            </a:r>
            <a:r>
              <a:rPr lang="ja-JP" altLang="en-US" dirty="0"/>
              <a:t>方法</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001596877"/>
              </p:ext>
            </p:extLst>
          </p:nvPr>
        </p:nvGraphicFramePr>
        <p:xfrm>
          <a:off x="838199" y="1825626"/>
          <a:ext cx="10896601" cy="255096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施設内の消毒は次亜塩素酸ナトリウムで行っている</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嘔吐物が付いた食器は、調理室に返却する前に、次亜塩素酸ナトリウムで消毒している</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配膳車を調理室に戻す前には車輪も含めて消毒している</a:t>
                      </a:r>
                    </a:p>
                  </a:txBody>
                  <a:tcPr/>
                </a:tc>
                <a:extLst>
                  <a:ext uri="{0D108BD9-81ED-4DB2-BD59-A6C34878D82A}">
                    <a16:rowId xmlns:a16="http://schemas.microsoft.com/office/drawing/2014/main" val="2810163503"/>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3122077"/>
            <a:ext cx="547254" cy="547254"/>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3825318"/>
            <a:ext cx="547254" cy="547254"/>
          </a:xfrm>
          <a:prstGeom prst="rect">
            <a:avLst/>
          </a:prstGeom>
        </p:spPr>
      </p:pic>
      <p:sp>
        <p:nvSpPr>
          <p:cNvPr id="14" name="テキスト ボックス 13"/>
          <p:cNvSpPr txBox="1"/>
          <p:nvPr/>
        </p:nvSpPr>
        <p:spPr>
          <a:xfrm>
            <a:off x="838199" y="4688561"/>
            <a:ext cx="10896601" cy="1815882"/>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ノロウイルスはアルコール消毒が効きにくく、少量のウイルスで発症します。調理室に持ち込まないように次亜塩素酸ナトリウムでの消毒を徹底しましょう。</a:t>
            </a:r>
            <a:endParaRPr kumimoji="1" lang="en-US" altLang="ja-JP" sz="2800" dirty="0" smtClean="0">
              <a:latin typeface="BIZ UDPゴシック" panose="020B0400000000000000" pitchFamily="50" charset="-128"/>
              <a:ea typeface="BIZ UDPゴシック" panose="020B0400000000000000" pitchFamily="50" charset="-128"/>
            </a:endParaRPr>
          </a:p>
          <a:p>
            <a:endParaRPr kumimoji="1"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13</a:t>
            </a:fld>
            <a:endParaRPr lang="ja-JP" altLang="en-US"/>
          </a:p>
        </p:txBody>
      </p:sp>
    </p:spTree>
    <p:extLst>
      <p:ext uri="{BB962C8B-B14F-4D97-AF65-F5344CB8AC3E}">
        <p14:creationId xmlns:p14="http://schemas.microsoft.com/office/powerpoint/2010/main" val="40853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次亜塩素酸水と次亜塩素酸ナトリウム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endParaRPr kumimoji="1" lang="en-US" altLang="ja-JP" dirty="0" smtClean="0"/>
          </a:p>
          <a:p>
            <a:pPr marL="0" indent="0">
              <a:buNone/>
            </a:pPr>
            <a:endParaRPr lang="en-US" altLang="ja-JP" dirty="0" smtClean="0"/>
          </a:p>
          <a:p>
            <a:pPr marL="0" indent="0">
              <a:buNone/>
            </a:pPr>
            <a:endParaRPr kumimoji="1"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dirty="0" smtClean="0"/>
              <a:t>次亜塩素酸水は、次亜塩素酸ナトリウム、亜塩素酸水とは異なり、</a:t>
            </a:r>
            <a:endParaRPr lang="en-US" altLang="ja-JP" dirty="0" smtClean="0"/>
          </a:p>
          <a:p>
            <a:pPr marL="0" indent="0">
              <a:buNone/>
            </a:pPr>
            <a:r>
              <a:rPr lang="ja-JP" altLang="en-US" dirty="0" smtClean="0"/>
              <a:t>ノロウイルスの消毒剤として推奨されていません。</a:t>
            </a:r>
            <a:endParaRPr lang="en-US" altLang="ja-JP" dirty="0" smtClean="0"/>
          </a:p>
          <a:p>
            <a:pPr marL="0" indent="0">
              <a:buNone/>
            </a:pPr>
            <a:r>
              <a:rPr lang="ja-JP" altLang="en-US" dirty="0" smtClean="0"/>
              <a:t>次亜塩素酸水ではなく、次亜塩素酸ナトリウムを消毒剤として使用しましょう。</a:t>
            </a:r>
          </a:p>
        </p:txBody>
      </p:sp>
      <p:grpSp>
        <p:nvGrpSpPr>
          <p:cNvPr id="4" name="グループ化 3"/>
          <p:cNvGrpSpPr/>
          <p:nvPr/>
        </p:nvGrpSpPr>
        <p:grpSpPr>
          <a:xfrm>
            <a:off x="838200" y="1825625"/>
            <a:ext cx="10515600" cy="2073068"/>
            <a:chOff x="1187555" y="3521434"/>
            <a:chExt cx="10090046" cy="2073068"/>
          </a:xfrm>
        </p:grpSpPr>
        <p:sp>
          <p:nvSpPr>
            <p:cNvPr id="5" name="正方形/長方形 4"/>
            <p:cNvSpPr/>
            <p:nvPr/>
          </p:nvSpPr>
          <p:spPr>
            <a:xfrm>
              <a:off x="1187555" y="3521434"/>
              <a:ext cx="10090046" cy="2073068"/>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a:stretch>
              <a:fillRect/>
            </a:stretch>
          </p:blipFill>
          <p:spPr>
            <a:xfrm>
              <a:off x="1565795" y="3824042"/>
              <a:ext cx="603491" cy="550914"/>
            </a:xfrm>
            <a:prstGeom prst="rect">
              <a:avLst/>
            </a:prstGeom>
          </p:spPr>
        </p:pic>
        <p:sp>
          <p:nvSpPr>
            <p:cNvPr id="7" name="テキスト ボックス 6"/>
            <p:cNvSpPr txBox="1"/>
            <p:nvPr/>
          </p:nvSpPr>
          <p:spPr>
            <a:xfrm>
              <a:off x="2321465" y="3728544"/>
              <a:ext cx="8572244"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次亜塩素酸水は、次亜塩素酸ナトリウムでは</a:t>
              </a:r>
              <a:r>
                <a:rPr kumimoji="1" lang="ja-JP" altLang="en-US" sz="2800" b="1" dirty="0" smtClean="0">
                  <a:latin typeface="BIZ UDPゴシック" panose="020B0400000000000000" pitchFamily="50" charset="-128"/>
                  <a:ea typeface="BIZ UDPゴシック" panose="020B0400000000000000" pitchFamily="50" charset="-128"/>
                </a:rPr>
                <a:t>ありません</a:t>
              </a:r>
              <a:r>
                <a:rPr kumimoji="1" lang="ja-JP" altLang="en-US" sz="2800" b="1" dirty="0">
                  <a:latin typeface="BIZ UDPゴシック" panose="020B0400000000000000" pitchFamily="50" charset="-128"/>
                  <a:ea typeface="BIZ UDPゴシック" panose="020B0400000000000000" pitchFamily="50" charset="-128"/>
                </a:rPr>
                <a:t>。</a:t>
              </a:r>
            </a:p>
          </p:txBody>
        </p:sp>
        <p:sp>
          <p:nvSpPr>
            <p:cNvPr id="8" name="テキスト ボックス 7"/>
            <p:cNvSpPr txBox="1"/>
            <p:nvPr/>
          </p:nvSpPr>
          <p:spPr>
            <a:xfrm>
              <a:off x="1676154" y="4685164"/>
              <a:ext cx="9217555" cy="707886"/>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厚生労働省は、ノロウイルスの消毒方法として、次亜塩素酸</a:t>
              </a:r>
              <a:r>
                <a:rPr kumimoji="1" lang="ja-JP" altLang="en-US" sz="2000" dirty="0" smtClean="0">
                  <a:latin typeface="BIZ UDPゴシック" panose="020B0400000000000000" pitchFamily="50" charset="-128"/>
                  <a:ea typeface="BIZ UDPゴシック" panose="020B0400000000000000" pitchFamily="50" charset="-128"/>
                </a:rPr>
                <a:t>ナトリウムや熱湯等を</a:t>
              </a:r>
              <a:r>
                <a:rPr kumimoji="1" lang="ja-JP" altLang="en-US" sz="2000" dirty="0">
                  <a:latin typeface="BIZ UDPゴシック" panose="020B0400000000000000" pitchFamily="50" charset="-128"/>
                  <a:ea typeface="BIZ UDPゴシック" panose="020B0400000000000000" pitchFamily="50" charset="-128"/>
                </a:rPr>
                <a:t>推奨して</a:t>
              </a:r>
              <a:r>
                <a:rPr kumimoji="1" lang="ja-JP" altLang="en-US" sz="2000" dirty="0" smtClean="0">
                  <a:latin typeface="BIZ UDPゴシック" panose="020B0400000000000000" pitchFamily="50" charset="-128"/>
                  <a:ea typeface="BIZ UDPゴシック" panose="020B0400000000000000" pitchFamily="50" charset="-128"/>
                </a:rPr>
                <a:t>います。</a:t>
              </a:r>
              <a:endParaRPr kumimoji="1" lang="ja-JP" altLang="en-US" sz="2000" dirty="0">
                <a:latin typeface="BIZ UDPゴシック" panose="020B0400000000000000" pitchFamily="50" charset="-128"/>
                <a:ea typeface="BIZ UDPゴシック" panose="020B0400000000000000" pitchFamily="50" charset="-128"/>
              </a:endParaRPr>
            </a:p>
          </p:txBody>
        </p:sp>
      </p:grpSp>
      <p:sp>
        <p:nvSpPr>
          <p:cNvPr id="9" name="スライド番号プレースホルダー 8"/>
          <p:cNvSpPr>
            <a:spLocks noGrp="1"/>
          </p:cNvSpPr>
          <p:nvPr>
            <p:ph type="sldNum" sz="quarter" idx="12"/>
          </p:nvPr>
        </p:nvSpPr>
        <p:spPr/>
        <p:txBody>
          <a:bodyPr/>
          <a:lstStyle/>
          <a:p>
            <a:fld id="{869B9AB8-AA6B-49DC-8BDA-9D8754B4CC19}" type="slidenum">
              <a:rPr lang="ja-JP" altLang="en-US" smtClean="0"/>
              <a:pPr/>
              <a:t>14</a:t>
            </a:fld>
            <a:endParaRPr lang="ja-JP" altLang="en-US"/>
          </a:p>
        </p:txBody>
      </p:sp>
    </p:spTree>
    <p:extLst>
      <p:ext uri="{BB962C8B-B14F-4D97-AF65-F5344CB8AC3E}">
        <p14:creationId xmlns:p14="http://schemas.microsoft.com/office/powerpoint/2010/main" val="137249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施設での情報</a:t>
            </a:r>
            <a:r>
              <a:rPr lang="ja-JP" altLang="en-US" dirty="0"/>
              <a:t>共有</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253829635"/>
              </p:ext>
            </p:extLst>
          </p:nvPr>
        </p:nvGraphicFramePr>
        <p:xfrm>
          <a:off x="838199" y="1825626"/>
          <a:ext cx="10896601" cy="1728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施設内での下痢・嘔吐の発生状況を日常的に調理の責任者と共有している</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ベースラインを越える有症者があった場合の施設の対応方法を決めている</a:t>
                      </a:r>
                    </a:p>
                  </a:txBody>
                  <a:tcPr/>
                </a:tc>
                <a:extLst>
                  <a:ext uri="{0D108BD9-81ED-4DB2-BD59-A6C34878D82A}">
                    <a16:rowId xmlns:a16="http://schemas.microsoft.com/office/drawing/2014/main" val="602006235"/>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sp>
        <p:nvSpPr>
          <p:cNvPr id="14" name="テキスト ボックス 13"/>
          <p:cNvSpPr txBox="1"/>
          <p:nvPr/>
        </p:nvSpPr>
        <p:spPr>
          <a:xfrm>
            <a:off x="838199" y="4112561"/>
            <a:ext cx="10896601" cy="954107"/>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日ごろ</a:t>
            </a:r>
            <a:r>
              <a:rPr lang="ja-JP" altLang="en-US" sz="2800" dirty="0" smtClean="0">
                <a:latin typeface="BIZ UDPゴシック" panose="020B0400000000000000" pitchFamily="50" charset="-128"/>
                <a:ea typeface="BIZ UDPゴシック" panose="020B0400000000000000" pitchFamily="50" charset="-128"/>
              </a:rPr>
              <a:t>から、施設内の情報を共有し、危機管理体制を整えましょう。</a:t>
            </a:r>
            <a:endParaRPr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また、緊急時の連絡体制についても、明らかにしておきましょう。</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15</a:t>
            </a:fld>
            <a:endParaRPr lang="ja-JP" altLang="en-US"/>
          </a:p>
        </p:txBody>
      </p:sp>
    </p:spTree>
    <p:extLst>
      <p:ext uri="{BB962C8B-B14F-4D97-AF65-F5344CB8AC3E}">
        <p14:creationId xmlns:p14="http://schemas.microsoft.com/office/powerpoint/2010/main" val="31909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給食の代替食</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105448240"/>
              </p:ext>
            </p:extLst>
          </p:nvPr>
        </p:nvGraphicFramePr>
        <p:xfrm>
          <a:off x="838199" y="1825625"/>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給食を提供できなくなった場合の代替食を決めている</a:t>
                      </a:r>
                    </a:p>
                  </a:txBody>
                  <a:tcPr/>
                </a:tc>
                <a:extLst>
                  <a:ext uri="{0D108BD9-81ED-4DB2-BD59-A6C34878D82A}">
                    <a16:rowId xmlns:a16="http://schemas.microsoft.com/office/drawing/2014/main" val="1901192123"/>
                  </a:ext>
                </a:extLst>
              </a:tr>
            </a:tbl>
          </a:graphicData>
        </a:graphic>
      </p:graphicFrame>
      <p:sp>
        <p:nvSpPr>
          <p:cNvPr id="15" name="テキスト ボックス 14"/>
          <p:cNvSpPr txBox="1"/>
          <p:nvPr/>
        </p:nvSpPr>
        <p:spPr>
          <a:xfrm>
            <a:off x="838198" y="3607547"/>
            <a:ext cx="10896601" cy="1384995"/>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食中毒発生時、原因の究明や再発防止対策が取られるまで、</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u="sng" dirty="0" smtClean="0">
                <a:solidFill>
                  <a:srgbClr val="FF0000"/>
                </a:solidFill>
                <a:latin typeface="BIZ UDPゴシック" panose="020B0400000000000000" pitchFamily="50" charset="-128"/>
                <a:ea typeface="BIZ UDPゴシック" panose="020B0400000000000000" pitchFamily="50" charset="-128"/>
              </a:rPr>
              <a:t>施設の調理場が使用できなくなる場合があります。</a:t>
            </a:r>
            <a:endParaRPr lang="en-US" altLang="ja-JP" sz="2800" u="sng" dirty="0" smtClean="0">
              <a:solidFill>
                <a:srgbClr val="FF0000"/>
              </a:solidFill>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すぐに代替食の手配ができるよう、準備をしておきましょう。</a:t>
            </a:r>
            <a:endParaRPr lang="en-US" altLang="ja-JP" sz="2800"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16</a:t>
            </a:fld>
            <a:endParaRPr lang="ja-JP" altLang="en-US"/>
          </a:p>
        </p:txBody>
      </p:sp>
    </p:spTree>
    <p:extLst>
      <p:ext uri="{BB962C8B-B14F-4D97-AF65-F5344CB8AC3E}">
        <p14:creationId xmlns:p14="http://schemas.microsoft.com/office/powerpoint/2010/main" val="80061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ノロウイルス食中毒対策は、施設全体で取り組むことが大切です。</a:t>
            </a:r>
            <a:endParaRPr lang="en-US" altLang="ja-JP" dirty="0" smtClean="0"/>
          </a:p>
          <a:p>
            <a:pPr marL="0" indent="0">
              <a:buNone/>
            </a:pPr>
            <a:endParaRPr lang="en-US" altLang="ja-JP" dirty="0" smtClean="0"/>
          </a:p>
          <a:p>
            <a:pPr marL="0" indent="0">
              <a:buNone/>
            </a:pP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833" y="2456179"/>
            <a:ext cx="3952334" cy="3855721"/>
          </a:xfrm>
          <a:prstGeom prst="rect">
            <a:avLst/>
          </a:prstGeom>
        </p:spPr>
      </p:pic>
      <p:sp>
        <p:nvSpPr>
          <p:cNvPr id="4" name="スライド番号プレースホルダー 3"/>
          <p:cNvSpPr>
            <a:spLocks noGrp="1"/>
          </p:cNvSpPr>
          <p:nvPr>
            <p:ph type="sldNum" sz="quarter" idx="12"/>
          </p:nvPr>
        </p:nvSpPr>
        <p:spPr/>
        <p:txBody>
          <a:bodyPr/>
          <a:lstStyle/>
          <a:p>
            <a:fld id="{869B9AB8-AA6B-49DC-8BDA-9D8754B4CC19}" type="slidenum">
              <a:rPr lang="ja-JP" altLang="en-US" smtClean="0"/>
              <a:pPr/>
              <a:t>17</a:t>
            </a:fld>
            <a:endParaRPr lang="ja-JP" altLang="en-US"/>
          </a:p>
        </p:txBody>
      </p:sp>
    </p:spTree>
    <p:extLst>
      <p:ext uri="{BB962C8B-B14F-4D97-AF65-F5344CB8AC3E}">
        <p14:creationId xmlns:p14="http://schemas.microsoft.com/office/powerpoint/2010/main" val="386000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施設におけるノロウイルス食中毒予防</a:t>
            </a:r>
            <a:endParaRPr kumimoji="1" lang="ja-JP" altLang="en-US" dirty="0"/>
          </a:p>
        </p:txBody>
      </p:sp>
      <p:sp>
        <p:nvSpPr>
          <p:cNvPr id="5" name="テキスト ボックス 4"/>
          <p:cNvSpPr txBox="1"/>
          <p:nvPr/>
        </p:nvSpPr>
        <p:spPr>
          <a:xfrm>
            <a:off x="1423315" y="5191538"/>
            <a:ext cx="9546203" cy="954107"/>
          </a:xfrm>
          <a:prstGeom prst="rect">
            <a:avLst/>
          </a:prstGeom>
          <a:noFill/>
        </p:spPr>
        <p:txBody>
          <a:bodyPr wrap="non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・調理室内に「ノロウイルス」を持ち込まないこと</a:t>
            </a:r>
            <a:endParaRPr kumimoji="1"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・万が一持ち込んだ際は食品を汚染させないことが大切です</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6812339" y="1455734"/>
            <a:ext cx="4541461" cy="36401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latin typeface="BIZ UDPゴシック" panose="020B0400000000000000" pitchFamily="50" charset="-128"/>
                <a:ea typeface="BIZ UDPゴシック" panose="020B0400000000000000" pitchFamily="50" charset="-128"/>
              </a:rPr>
              <a:t>調理室</a:t>
            </a:r>
            <a:endParaRPr kumimoji="1" lang="ja-JP" altLang="en-US" sz="66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812" y="1845092"/>
            <a:ext cx="3810000" cy="3581400"/>
          </a:xfrm>
          <a:prstGeom prst="rect">
            <a:avLst/>
          </a:prstGeom>
        </p:spPr>
      </p:pic>
      <p:sp>
        <p:nvSpPr>
          <p:cNvPr id="7" name="フローチャート: 論理積ゲート 6"/>
          <p:cNvSpPr/>
          <p:nvPr/>
        </p:nvSpPr>
        <p:spPr>
          <a:xfrm rot="5400000">
            <a:off x="5153655" y="3203665"/>
            <a:ext cx="1674738" cy="1413743"/>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3600" dirty="0" smtClean="0">
                <a:latin typeface="BIZ UDPゴシック" panose="020B0400000000000000" pitchFamily="50" charset="-128"/>
                <a:ea typeface="BIZ UDPゴシック" panose="020B0400000000000000" pitchFamily="50" charset="-128"/>
              </a:rPr>
              <a:t>対策</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838200" y="3587370"/>
            <a:ext cx="3595255" cy="646331"/>
          </a:xfrm>
          <a:prstGeom prst="rect">
            <a:avLst/>
          </a:prstGeom>
          <a:ln>
            <a:solidFill>
              <a:srgbClr val="FF0000"/>
            </a:solidFill>
          </a:ln>
        </p:spPr>
        <p:txBody>
          <a:bodyPr wrap="square">
            <a:spAutoFit/>
          </a:bodyPr>
          <a:lstStyle/>
          <a:p>
            <a:r>
              <a:rPr lang="ja-JP" altLang="en-US" dirty="0" smtClean="0">
                <a:latin typeface="BIZ UDPゴシック" panose="020B0400000000000000" pitchFamily="50" charset="-128"/>
                <a:ea typeface="BIZ UDPゴシック" panose="020B0400000000000000" pitchFamily="50" charset="-128"/>
              </a:rPr>
              <a:t>・調理</a:t>
            </a:r>
            <a:r>
              <a:rPr lang="ja-JP" altLang="en-US" dirty="0">
                <a:latin typeface="BIZ UDPゴシック" panose="020B0400000000000000" pitchFamily="50" charset="-128"/>
                <a:ea typeface="BIZ UDPゴシック" panose="020B0400000000000000" pitchFamily="50" charset="-128"/>
              </a:rPr>
              <a:t>従事者</a:t>
            </a:r>
            <a:r>
              <a:rPr lang="ja-JP" altLang="en-US" dirty="0" smtClean="0">
                <a:latin typeface="BIZ UDPゴシック" panose="020B0400000000000000" pitchFamily="50" charset="-128"/>
                <a:ea typeface="BIZ UDPゴシック" panose="020B0400000000000000" pitchFamily="50" charset="-128"/>
              </a:rPr>
              <a:t>のノロウイルス感染</a:t>
            </a:r>
            <a:endParaRPr lang="ja-JP" altLang="en-US" dirty="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・ノロウイルス</a:t>
            </a:r>
            <a:r>
              <a:rPr lang="ja-JP" altLang="en-US" dirty="0">
                <a:latin typeface="BIZ UDPゴシック" panose="020B0400000000000000" pitchFamily="50" charset="-128"/>
                <a:ea typeface="BIZ UDPゴシック" panose="020B0400000000000000" pitchFamily="50" charset="-128"/>
              </a:rPr>
              <a:t>に</a:t>
            </a:r>
            <a:r>
              <a:rPr lang="ja-JP" altLang="en-US" dirty="0" smtClean="0">
                <a:latin typeface="BIZ UDPゴシック" panose="020B0400000000000000" pitchFamily="50" charset="-128"/>
                <a:ea typeface="BIZ UDPゴシック" panose="020B0400000000000000" pitchFamily="50" charset="-128"/>
              </a:rPr>
              <a:t>よる調理室</a:t>
            </a:r>
            <a:r>
              <a:rPr lang="ja-JP" altLang="en-US" dirty="0">
                <a:latin typeface="BIZ UDPゴシック" panose="020B0400000000000000" pitchFamily="50" charset="-128"/>
                <a:ea typeface="BIZ UDPゴシック" panose="020B0400000000000000" pitchFamily="50" charset="-128"/>
              </a:rPr>
              <a:t>の</a:t>
            </a:r>
            <a:r>
              <a:rPr lang="ja-JP" altLang="en-US" dirty="0" smtClean="0">
                <a:latin typeface="BIZ UDPゴシック" panose="020B0400000000000000" pitchFamily="50" charset="-128"/>
                <a:ea typeface="BIZ UDPゴシック" panose="020B0400000000000000" pitchFamily="50" charset="-128"/>
              </a:rPr>
              <a:t>汚染</a:t>
            </a:r>
            <a:endParaRPr lang="ja-JP" altLang="en-US" dirty="0">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043" y="1728103"/>
            <a:ext cx="1191491" cy="1191491"/>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335" y="2800903"/>
            <a:ext cx="658092" cy="658092"/>
          </a:xfrm>
          <a:prstGeom prst="rect">
            <a:avLst/>
          </a:prstGeom>
        </p:spPr>
      </p:pic>
      <p:sp>
        <p:nvSpPr>
          <p:cNvPr id="6" name="スライド番号プレースホルダー 5"/>
          <p:cNvSpPr>
            <a:spLocks noGrp="1"/>
          </p:cNvSpPr>
          <p:nvPr>
            <p:ph type="sldNum" sz="quarter" idx="12"/>
          </p:nvPr>
        </p:nvSpPr>
        <p:spPr/>
        <p:txBody>
          <a:bodyPr/>
          <a:lstStyle/>
          <a:p>
            <a:fld id="{869B9AB8-AA6B-49DC-8BDA-9D8754B4CC19}" type="slidenum">
              <a:rPr lang="ja-JP" altLang="en-US" smtClean="0"/>
              <a:pPr/>
              <a:t>2</a:t>
            </a:fld>
            <a:endParaRPr lang="ja-JP" altLang="en-US"/>
          </a:p>
        </p:txBody>
      </p:sp>
    </p:spTree>
    <p:extLst>
      <p:ext uri="{BB962C8B-B14F-4D97-AF65-F5344CB8AC3E}">
        <p14:creationId xmlns:p14="http://schemas.microsoft.com/office/powerpoint/2010/main" val="1219503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①調理に従事している方の対策</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smtClean="0"/>
              <a:t>お手元にお配りしている</a:t>
            </a:r>
            <a:endParaRPr kumimoji="1" lang="en-US" altLang="ja-JP" sz="3200" dirty="0" smtClean="0"/>
          </a:p>
          <a:p>
            <a:pPr marL="0" indent="0">
              <a:buNone/>
            </a:pPr>
            <a:r>
              <a:rPr kumimoji="1" lang="ja-JP" altLang="en-US" sz="3200" dirty="0" smtClean="0"/>
              <a:t>チェックリストを</a:t>
            </a:r>
            <a:r>
              <a:rPr lang="ja-JP" altLang="en-US" sz="3200" dirty="0" smtClean="0"/>
              <a:t>使って、</a:t>
            </a:r>
            <a:endParaRPr lang="en-US" altLang="ja-JP" sz="3200" dirty="0" smtClean="0"/>
          </a:p>
          <a:p>
            <a:pPr marL="0" indent="0">
              <a:buNone/>
            </a:pPr>
            <a:r>
              <a:rPr lang="ja-JP" altLang="en-US" sz="3200" dirty="0" smtClean="0"/>
              <a:t>「調理</a:t>
            </a:r>
            <a:r>
              <a:rPr lang="ja-JP" altLang="en-US" sz="3200" dirty="0"/>
              <a:t>に従事している</a:t>
            </a:r>
            <a:r>
              <a:rPr lang="ja-JP" altLang="en-US" sz="3200" dirty="0" smtClean="0"/>
              <a:t>方」の</a:t>
            </a:r>
            <a:endParaRPr lang="en-US" altLang="ja-JP" sz="3200" dirty="0" smtClean="0"/>
          </a:p>
          <a:p>
            <a:pPr marL="0" indent="0">
              <a:buNone/>
            </a:pPr>
            <a:r>
              <a:rPr lang="ja-JP" altLang="en-US" sz="3200" dirty="0" smtClean="0"/>
              <a:t>ノロウイルス対策</a:t>
            </a:r>
            <a:r>
              <a:rPr kumimoji="1" lang="ja-JP" altLang="en-US" sz="3200" dirty="0" smtClean="0"/>
              <a:t>を</a:t>
            </a:r>
            <a:endParaRPr kumimoji="1" lang="en-US" altLang="ja-JP" sz="3200" dirty="0" smtClean="0"/>
          </a:p>
          <a:p>
            <a:pPr marL="0" indent="0">
              <a:buNone/>
            </a:pPr>
            <a:r>
              <a:rPr kumimoji="1" lang="ja-JP" altLang="en-US" sz="3200" dirty="0" smtClean="0"/>
              <a:t>確認してみましょう！</a:t>
            </a:r>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92" y="1626811"/>
            <a:ext cx="3346889" cy="455015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6211" y="2538412"/>
            <a:ext cx="846352" cy="505258"/>
          </a:xfrm>
          <a:prstGeom prst="rect">
            <a:avLst/>
          </a:prstGeom>
        </p:spPr>
      </p:pic>
      <p:sp>
        <p:nvSpPr>
          <p:cNvPr id="6" name="スライド番号プレースホルダー 5"/>
          <p:cNvSpPr>
            <a:spLocks noGrp="1"/>
          </p:cNvSpPr>
          <p:nvPr>
            <p:ph type="sldNum" sz="quarter" idx="12"/>
          </p:nvPr>
        </p:nvSpPr>
        <p:spPr/>
        <p:txBody>
          <a:bodyPr/>
          <a:lstStyle/>
          <a:p>
            <a:fld id="{869B9AB8-AA6B-49DC-8BDA-9D8754B4CC19}" type="slidenum">
              <a:rPr lang="ja-JP" altLang="en-US" smtClean="0"/>
              <a:pPr/>
              <a:t>3</a:t>
            </a:fld>
            <a:endParaRPr lang="ja-JP" altLang="en-US"/>
          </a:p>
        </p:txBody>
      </p:sp>
    </p:spTree>
    <p:extLst>
      <p:ext uri="{BB962C8B-B14F-4D97-AF65-F5344CB8AC3E}">
        <p14:creationId xmlns:p14="http://schemas.microsoft.com/office/powerpoint/2010/main" val="96406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体調の確認</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558529026"/>
              </p:ext>
            </p:extLst>
          </p:nvPr>
        </p:nvGraphicFramePr>
        <p:xfrm>
          <a:off x="838199" y="1825626"/>
          <a:ext cx="10896601" cy="3240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2400" dirty="0" smtClean="0">
                          <a:latin typeface="BIZ UDPゴシック" panose="020B0400000000000000" pitchFamily="50" charset="-128"/>
                          <a:ea typeface="BIZ UDPゴシック" panose="020B0400000000000000" pitchFamily="50" charset="-128"/>
                        </a:rPr>
                        <a:t>従事前に健康状態を確認し</a:t>
                      </a:r>
                      <a:r>
                        <a:rPr lang="ja-JP" altLang="en-US" sz="2400" dirty="0" smtClean="0">
                          <a:latin typeface="BIZ UDPゴシック" panose="020B0400000000000000" pitchFamily="50" charset="-128"/>
                          <a:ea typeface="BIZ UDPゴシック" panose="020B0400000000000000" pitchFamily="50" charset="-128"/>
                        </a:rPr>
                        <a:t>、</a:t>
                      </a:r>
                      <a:r>
                        <a:rPr lang="ja-JP" altLang="ja-JP" sz="2400" dirty="0" smtClean="0">
                          <a:latin typeface="BIZ UDPゴシック" panose="020B0400000000000000" pitchFamily="50" charset="-128"/>
                          <a:ea typeface="BIZ UDPゴシック" panose="020B0400000000000000" pitchFamily="50" charset="-128"/>
                        </a:rPr>
                        <a:t>記録している</a:t>
                      </a:r>
                      <a:endParaRPr lang="en-US" altLang="ja-JP" sz="2400" dirty="0" smtClean="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下痢、嘔吐、発熱等の消化器症状がある場合は、調理に従事しない</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同居家族に下痢</a:t>
                      </a:r>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嘔吐等の症状がある場合</a:t>
                      </a:r>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のルールを決めている</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10163503"/>
                  </a:ext>
                </a:extLst>
              </a:tr>
              <a:tr h="93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必要に応じて検便でのノロウイルスの検査を実施している</a:t>
                      </a:r>
                      <a:endParaRPr kumimoji="1" lang="en-US"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endParaRPr>
                    </a:p>
                    <a:p>
                      <a:pPr algn="l"/>
                      <a:r>
                        <a:rPr kumimoji="1" lang="ja-JP" altLang="ja-JP"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（ノロウイルス流行期、家族に嘔吐・下痢の症状がある場合等）</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6781714"/>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3547617"/>
            <a:ext cx="547254" cy="547254"/>
          </a:xfrm>
          <a:prstGeom prst="rect">
            <a:avLst/>
          </a:prstGeom>
        </p:spPr>
      </p:pic>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2" y="4374254"/>
            <a:ext cx="547254" cy="547254"/>
          </a:xfrm>
          <a:prstGeom prst="rect">
            <a:avLst/>
          </a:prstGeom>
        </p:spPr>
      </p:pic>
      <p:sp>
        <p:nvSpPr>
          <p:cNvPr id="14" name="テキスト ボックス 13"/>
          <p:cNvSpPr txBox="1"/>
          <p:nvPr/>
        </p:nvSpPr>
        <p:spPr>
          <a:xfrm>
            <a:off x="838199" y="5568927"/>
            <a:ext cx="9959778" cy="523220"/>
          </a:xfrm>
          <a:prstGeom prst="rect">
            <a:avLst/>
          </a:prstGeom>
          <a:noFill/>
        </p:spPr>
        <p:txBody>
          <a:bodyPr wrap="non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体調が悪いときは、無理せず休める体制づくりに努めましょう。</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4</a:t>
            </a:fld>
            <a:endParaRPr lang="ja-JP" altLang="en-US"/>
          </a:p>
        </p:txBody>
      </p:sp>
    </p:spTree>
    <p:extLst>
      <p:ext uri="{BB962C8B-B14F-4D97-AF65-F5344CB8AC3E}">
        <p14:creationId xmlns:p14="http://schemas.microsoft.com/office/powerpoint/2010/main" val="321974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手洗い・手袋の</a:t>
            </a:r>
            <a:r>
              <a:rPr lang="ja-JP" altLang="en-US" dirty="0" smtClean="0"/>
              <a:t>着用簡潔</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164846867"/>
              </p:ext>
            </p:extLst>
          </p:nvPr>
        </p:nvGraphicFramePr>
        <p:xfrm>
          <a:off x="838199" y="1825626"/>
          <a:ext cx="10896601" cy="2880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smtClean="0">
                          <a:latin typeface="BIZ UDPゴシック" panose="020B0400000000000000" pitchFamily="50" charset="-128"/>
                          <a:ea typeface="BIZ UDPゴシック" panose="020B0400000000000000" pitchFamily="50" charset="-128"/>
                        </a:rPr>
                        <a:t>調理室の入室時、作業の切り替え時、トイレの後等は、石けんで手指を洗っている</a:t>
                      </a:r>
                      <a:endParaRPr lang="en-US" altLang="ja-JP" sz="2200" dirty="0" smtClean="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手指を洗った後、ペーパータオルで水分をふき取り、消毒をしている</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必要に応じて手袋を着用している</a:t>
                      </a:r>
                    </a:p>
                  </a:txBody>
                  <a:tcPr/>
                </a:tc>
                <a:extLst>
                  <a:ext uri="{0D108BD9-81ED-4DB2-BD59-A6C34878D82A}">
                    <a16:rowId xmlns:a16="http://schemas.microsoft.com/office/drawing/2014/main" val="281016350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手袋は、作業に応じてこまめに交換している</a:t>
                      </a:r>
                    </a:p>
                  </a:txBody>
                  <a:tcPr/>
                </a:tc>
                <a:extLst>
                  <a:ext uri="{0D108BD9-81ED-4DB2-BD59-A6C34878D82A}">
                    <a16:rowId xmlns:a16="http://schemas.microsoft.com/office/drawing/2014/main" val="386781714"/>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3547617"/>
            <a:ext cx="547254" cy="547254"/>
          </a:xfrm>
          <a:prstGeom prst="rect">
            <a:avLst/>
          </a:prstGeom>
        </p:spPr>
      </p:pic>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4126621"/>
            <a:ext cx="547254" cy="547254"/>
          </a:xfrm>
          <a:prstGeom prst="rect">
            <a:avLst/>
          </a:prstGeom>
        </p:spPr>
      </p:pic>
      <p:sp>
        <p:nvSpPr>
          <p:cNvPr id="14" name="テキスト ボックス 13"/>
          <p:cNvSpPr txBox="1"/>
          <p:nvPr/>
        </p:nvSpPr>
        <p:spPr>
          <a:xfrm>
            <a:off x="838199" y="5042118"/>
            <a:ext cx="10896601"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症状が無くても、ノロウイルスを保有している（不顕性感染）可能性が</a:t>
            </a:r>
            <a:r>
              <a:rPr lang="ja-JP" altLang="en-US" sz="2800" dirty="0" smtClean="0">
                <a:latin typeface="BIZ UDPゴシック" panose="020B0400000000000000" pitchFamily="50" charset="-128"/>
                <a:ea typeface="BIZ UDPゴシック" panose="020B0400000000000000" pitchFamily="50" charset="-128"/>
              </a:rPr>
              <a:t>あります。</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感染</a:t>
            </a:r>
            <a:r>
              <a:rPr lang="ja-JP" altLang="en-US" sz="2800" dirty="0">
                <a:latin typeface="BIZ UDPゴシック" panose="020B0400000000000000" pitchFamily="50" charset="-128"/>
                <a:ea typeface="BIZ UDPゴシック" panose="020B0400000000000000" pitchFamily="50" charset="-128"/>
              </a:rPr>
              <a:t>している可能性を考慮</a:t>
            </a:r>
            <a:r>
              <a:rPr lang="ja-JP" altLang="en-US" sz="2800" dirty="0" smtClean="0">
                <a:latin typeface="BIZ UDPゴシック" panose="020B0400000000000000" pitchFamily="50" charset="-128"/>
                <a:ea typeface="BIZ UDPゴシック" panose="020B0400000000000000" pitchFamily="50" charset="-128"/>
              </a:rPr>
              <a:t>して、手</a:t>
            </a:r>
            <a:r>
              <a:rPr lang="ja-JP" altLang="en-US" sz="2800" dirty="0">
                <a:latin typeface="BIZ UDPゴシック" panose="020B0400000000000000" pitchFamily="50" charset="-128"/>
                <a:ea typeface="BIZ UDPゴシック" panose="020B0400000000000000" pitchFamily="50" charset="-128"/>
              </a:rPr>
              <a:t>洗いを</a:t>
            </a:r>
            <a:r>
              <a:rPr lang="ja-JP" altLang="en-US" sz="2800" dirty="0" smtClean="0">
                <a:latin typeface="BIZ UDPゴシック" panose="020B0400000000000000" pitchFamily="50" charset="-128"/>
                <a:ea typeface="BIZ UDPゴシック" panose="020B0400000000000000" pitchFamily="50" charset="-128"/>
              </a:rPr>
              <a:t>徹底することが重要です。</a:t>
            </a:r>
            <a:endParaRPr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5</a:t>
            </a:fld>
            <a:endParaRPr lang="ja-JP" altLang="en-US"/>
          </a:p>
        </p:txBody>
      </p:sp>
    </p:spTree>
    <p:extLst>
      <p:ext uri="{BB962C8B-B14F-4D97-AF65-F5344CB8AC3E}">
        <p14:creationId xmlns:p14="http://schemas.microsoft.com/office/powerpoint/2010/main" val="264389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食事について</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178515126"/>
              </p:ext>
            </p:extLst>
          </p:nvPr>
        </p:nvGraphicFramePr>
        <p:xfrm>
          <a:off x="838199" y="1825625"/>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給食を喫食していない</a:t>
                      </a:r>
                      <a:r>
                        <a:rPr lang="en-US" altLang="ja-JP" sz="2400" dirty="0" smtClean="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901192123"/>
                  </a:ext>
                </a:extLst>
              </a:tr>
            </a:tbl>
          </a:graphicData>
        </a:graphic>
      </p:graphicFrame>
      <p:sp>
        <p:nvSpPr>
          <p:cNvPr id="15" name="テキスト ボックス 14"/>
          <p:cNvSpPr txBox="1"/>
          <p:nvPr/>
        </p:nvSpPr>
        <p:spPr>
          <a:xfrm>
            <a:off x="838198" y="3607547"/>
            <a:ext cx="10896601" cy="2677656"/>
          </a:xfrm>
          <a:prstGeom prst="rect">
            <a:avLst/>
          </a:prstGeom>
          <a:noFill/>
        </p:spPr>
        <p:txBody>
          <a:bodyPr wrap="square" rtlCol="0">
            <a:spAutoFit/>
          </a:bodyPr>
          <a:lstStyle/>
          <a:p>
            <a:r>
              <a:rPr lang="en-US" altLang="ja-JP" sz="2800" dirty="0" smtClean="0">
                <a:latin typeface="BIZ UDPゴシック" panose="020B0400000000000000" pitchFamily="50" charset="-128"/>
                <a:ea typeface="BIZ UDPゴシック" panose="020B0400000000000000" pitchFamily="50" charset="-128"/>
              </a:rPr>
              <a:t>※</a:t>
            </a:r>
            <a:r>
              <a:rPr lang="ja-JP" altLang="en-US" sz="2800" dirty="0" smtClean="0">
                <a:latin typeface="BIZ UDPゴシック" panose="020B0400000000000000" pitchFamily="50" charset="-128"/>
                <a:ea typeface="BIZ UDPゴシック" panose="020B0400000000000000" pitchFamily="50" charset="-128"/>
              </a:rPr>
              <a:t>試食</a:t>
            </a:r>
            <a:r>
              <a:rPr lang="ja-JP" altLang="en-US" sz="2800" dirty="0">
                <a:latin typeface="BIZ UDPゴシック" panose="020B0400000000000000" pitchFamily="50" charset="-128"/>
                <a:ea typeface="BIZ UDPゴシック" panose="020B0400000000000000" pitchFamily="50" charset="-128"/>
              </a:rPr>
              <a:t>担当者を限定すること</a:t>
            </a:r>
            <a:r>
              <a:rPr lang="ja-JP" altLang="en-US" sz="2800" dirty="0" smtClean="0">
                <a:latin typeface="BIZ UDPゴシック" panose="020B0400000000000000" pitchFamily="50" charset="-128"/>
                <a:ea typeface="BIZ UDPゴシック" panose="020B0400000000000000" pitchFamily="50" charset="-128"/>
              </a:rPr>
              <a:t>等、食中毒</a:t>
            </a:r>
            <a:r>
              <a:rPr lang="ja-JP" altLang="en-US" sz="2800" dirty="0">
                <a:latin typeface="BIZ UDPゴシック" panose="020B0400000000000000" pitchFamily="50" charset="-128"/>
                <a:ea typeface="BIZ UDPゴシック" panose="020B0400000000000000" pitchFamily="50" charset="-128"/>
              </a:rPr>
              <a:t>が発生した場合の</a:t>
            </a:r>
            <a:r>
              <a:rPr lang="ja-JP" altLang="en-US" sz="2800" dirty="0" smtClean="0">
                <a:latin typeface="BIZ UDPゴシック" panose="020B0400000000000000" pitchFamily="50" charset="-128"/>
                <a:ea typeface="BIZ UDPゴシック" panose="020B0400000000000000" pitchFamily="50" charset="-128"/>
              </a:rPr>
              <a:t>原因</a:t>
            </a:r>
            <a:r>
              <a:rPr lang="ja-JP" altLang="en-US" sz="2800" dirty="0">
                <a:latin typeface="BIZ UDPゴシック" panose="020B0400000000000000" pitchFamily="50" charset="-128"/>
                <a:ea typeface="BIZ UDPゴシック" panose="020B0400000000000000" pitchFamily="50" charset="-128"/>
              </a:rPr>
              <a:t>究明のための</a:t>
            </a:r>
            <a:r>
              <a:rPr lang="ja-JP" altLang="en-US" sz="2800" dirty="0" smtClean="0">
                <a:latin typeface="BIZ UDPゴシック" panose="020B0400000000000000" pitchFamily="50" charset="-128"/>
                <a:ea typeface="BIZ UDPゴシック" panose="020B0400000000000000" pitchFamily="50" charset="-128"/>
              </a:rPr>
              <a:t>措置が</a:t>
            </a:r>
            <a:r>
              <a:rPr lang="ja-JP" altLang="en-US" sz="2800" dirty="0">
                <a:latin typeface="BIZ UDPゴシック" panose="020B0400000000000000" pitchFamily="50" charset="-128"/>
                <a:ea typeface="BIZ UDPゴシック" panose="020B0400000000000000" pitchFamily="50" charset="-128"/>
              </a:rPr>
              <a:t>講じられている場合を</a:t>
            </a:r>
            <a:r>
              <a:rPr lang="ja-JP" altLang="en-US" sz="2800" dirty="0" smtClean="0">
                <a:latin typeface="BIZ UDPゴシック" panose="020B0400000000000000" pitchFamily="50" charset="-128"/>
                <a:ea typeface="BIZ UDPゴシック" panose="020B0400000000000000" pitchFamily="50" charset="-128"/>
              </a:rPr>
              <a:t>除きます。</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（大量調理施設衛生管理マニュアルから）</a:t>
            </a:r>
            <a:endParaRPr lang="en-US" altLang="ja-JP" sz="2800" dirty="0" smtClean="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感染性胃腸炎が施設内で流行している時は、</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調理従事者は給食を喫食しないようお願いすることがあります。</a:t>
            </a:r>
            <a:endParaRPr lang="en-US" altLang="ja-JP" sz="2800" dirty="0" smtClean="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6</a:t>
            </a:fld>
            <a:endParaRPr lang="ja-JP" altLang="en-US"/>
          </a:p>
        </p:txBody>
      </p:sp>
    </p:spTree>
    <p:extLst>
      <p:ext uri="{BB962C8B-B14F-4D97-AF65-F5344CB8AC3E}">
        <p14:creationId xmlns:p14="http://schemas.microsoft.com/office/powerpoint/2010/main" val="148989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施設での行動</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967776415"/>
              </p:ext>
            </p:extLst>
          </p:nvPr>
        </p:nvGraphicFramePr>
        <p:xfrm>
          <a:off x="838199" y="1825626"/>
          <a:ext cx="10896601" cy="255096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施設内で感染性胃腸炎が流行している時は、保育室や居室等へ入らない</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トイレには、調理時の作業服、帽子、履物のまま入らない</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やむを得ず調理従事者がトイレの清掃・消毒を行う場合は、調理作業が終わってから行う</a:t>
                      </a:r>
                    </a:p>
                  </a:txBody>
                  <a:tcPr/>
                </a:tc>
                <a:extLst>
                  <a:ext uri="{0D108BD9-81ED-4DB2-BD59-A6C34878D82A}">
                    <a16:rowId xmlns:a16="http://schemas.microsoft.com/office/drawing/2014/main" val="2810163503"/>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3648281"/>
            <a:ext cx="547254" cy="547254"/>
          </a:xfrm>
          <a:prstGeom prst="rect">
            <a:avLst/>
          </a:prstGeom>
        </p:spPr>
      </p:pic>
      <p:sp>
        <p:nvSpPr>
          <p:cNvPr id="14" name="テキスト ボックス 13"/>
          <p:cNvSpPr txBox="1"/>
          <p:nvPr/>
        </p:nvSpPr>
        <p:spPr>
          <a:xfrm>
            <a:off x="838198" y="4793073"/>
            <a:ext cx="10896601" cy="954107"/>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感染者</a:t>
            </a:r>
            <a:r>
              <a:rPr lang="ja-JP" altLang="en-US" sz="2800" dirty="0">
                <a:latin typeface="BIZ UDPゴシック" panose="020B0400000000000000" pitchFamily="50" charset="-128"/>
                <a:ea typeface="BIZ UDPゴシック" panose="020B0400000000000000" pitchFamily="50" charset="-128"/>
              </a:rPr>
              <a:t>の便や嘔吐物が乾燥すると、付着した埃ととも</a:t>
            </a:r>
            <a:r>
              <a:rPr lang="ja-JP" altLang="en-US" sz="2800" dirty="0" smtClean="0">
                <a:latin typeface="BIZ UDPゴシック" panose="020B0400000000000000" pitchFamily="50" charset="-128"/>
                <a:ea typeface="BIZ UDPゴシック" panose="020B0400000000000000" pitchFamily="50" charset="-128"/>
              </a:rPr>
              <a:t>に</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ウイルスが空気中</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漂い、エアロゾル感染が起こります。</a:t>
            </a:r>
            <a:endParaRPr kumimoji="1" lang="ja-JP" altLang="en-US" sz="28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308" y="4674380"/>
            <a:ext cx="1191491" cy="1191491"/>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00" y="5747180"/>
            <a:ext cx="658092" cy="658092"/>
          </a:xfrm>
          <a:prstGeom prst="rect">
            <a:avLst/>
          </a:prstGeom>
        </p:spPr>
      </p:pic>
      <p:sp>
        <p:nvSpPr>
          <p:cNvPr id="4" name="スライド番号プレースホルダー 3"/>
          <p:cNvSpPr>
            <a:spLocks noGrp="1"/>
          </p:cNvSpPr>
          <p:nvPr>
            <p:ph type="sldNum" sz="quarter" idx="12"/>
          </p:nvPr>
        </p:nvSpPr>
        <p:spPr/>
        <p:txBody>
          <a:bodyPr/>
          <a:lstStyle/>
          <a:p>
            <a:fld id="{869B9AB8-AA6B-49DC-8BDA-9D8754B4CC19}" type="slidenum">
              <a:rPr lang="ja-JP" altLang="en-US" smtClean="0"/>
              <a:pPr/>
              <a:t>7</a:t>
            </a:fld>
            <a:endParaRPr lang="ja-JP" altLang="en-US"/>
          </a:p>
        </p:txBody>
      </p:sp>
    </p:spTree>
    <p:extLst>
      <p:ext uri="{BB962C8B-B14F-4D97-AF65-F5344CB8AC3E}">
        <p14:creationId xmlns:p14="http://schemas.microsoft.com/office/powerpoint/2010/main" val="3019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②施設全体での対策</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200" dirty="0" smtClean="0"/>
              <a:t>続いて</a:t>
            </a:r>
            <a:endParaRPr lang="en-US" altLang="ja-JP" sz="3200" dirty="0" smtClean="0"/>
          </a:p>
          <a:p>
            <a:pPr marL="0" indent="0">
              <a:buNone/>
            </a:pPr>
            <a:r>
              <a:rPr lang="ja-JP" altLang="en-US" sz="3200" dirty="0" smtClean="0"/>
              <a:t>チェックリスト</a:t>
            </a:r>
            <a:r>
              <a:rPr lang="ja-JP" altLang="en-US" sz="3200" dirty="0"/>
              <a:t>を使って、</a:t>
            </a:r>
            <a:endParaRPr lang="en-US" altLang="ja-JP" sz="3200" dirty="0"/>
          </a:p>
          <a:p>
            <a:pPr marL="0" indent="0">
              <a:buNone/>
            </a:pPr>
            <a:r>
              <a:rPr lang="ja-JP" altLang="en-US" sz="3200" dirty="0" smtClean="0"/>
              <a:t>「施設全体」での</a:t>
            </a:r>
            <a:endParaRPr lang="en-US" altLang="ja-JP" sz="3200" dirty="0" smtClean="0"/>
          </a:p>
          <a:p>
            <a:pPr marL="0" indent="0">
              <a:buNone/>
            </a:pPr>
            <a:r>
              <a:rPr lang="ja-JP" altLang="en-US" sz="3200" dirty="0" smtClean="0"/>
              <a:t>ノロウイルス対策を</a:t>
            </a:r>
            <a:endParaRPr lang="en-US" altLang="ja-JP" sz="3200" dirty="0" smtClean="0"/>
          </a:p>
          <a:p>
            <a:pPr marL="0" indent="0">
              <a:buNone/>
            </a:pPr>
            <a:r>
              <a:rPr lang="ja-JP" altLang="en-US" sz="3200" dirty="0" smtClean="0"/>
              <a:t>確認</a:t>
            </a:r>
            <a:r>
              <a:rPr lang="ja-JP" altLang="en-US" sz="3200" dirty="0"/>
              <a:t>してみましょう！</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494" y="2203594"/>
            <a:ext cx="4108306" cy="4108306"/>
          </a:xfrm>
          <a:prstGeom prst="rect">
            <a:avLst/>
          </a:prstGeom>
        </p:spPr>
      </p:pic>
      <p:sp>
        <p:nvSpPr>
          <p:cNvPr id="5" name="スライド番号プレースホルダー 4"/>
          <p:cNvSpPr>
            <a:spLocks noGrp="1"/>
          </p:cNvSpPr>
          <p:nvPr>
            <p:ph type="sldNum" sz="quarter" idx="12"/>
          </p:nvPr>
        </p:nvSpPr>
        <p:spPr/>
        <p:txBody>
          <a:bodyPr/>
          <a:lstStyle/>
          <a:p>
            <a:fld id="{869B9AB8-AA6B-49DC-8BDA-9D8754B4CC19}" type="slidenum">
              <a:rPr lang="ja-JP" altLang="en-US" smtClean="0"/>
              <a:pPr/>
              <a:t>8</a:t>
            </a:fld>
            <a:endParaRPr lang="ja-JP" altLang="en-US"/>
          </a:p>
        </p:txBody>
      </p:sp>
    </p:spTree>
    <p:extLst>
      <p:ext uri="{BB962C8B-B14F-4D97-AF65-F5344CB8AC3E}">
        <p14:creationId xmlns:p14="http://schemas.microsoft.com/office/powerpoint/2010/main" val="51456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調理室へ</a:t>
            </a:r>
            <a:r>
              <a:rPr lang="ja-JP" altLang="en-US" dirty="0"/>
              <a:t>の立ち入り</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166854328"/>
              </p:ext>
            </p:extLst>
          </p:nvPr>
        </p:nvGraphicFramePr>
        <p:xfrm>
          <a:off x="838199" y="1825626"/>
          <a:ext cx="10896601" cy="2304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BIZ UDPゴシック" panose="020B0400000000000000" pitchFamily="50" charset="-128"/>
                          <a:ea typeface="BIZ UDPゴシック" panose="020B0400000000000000" pitchFamily="50" charset="-128"/>
                        </a:rPr>
                        <a:t>調理従事者以外の人は、調理室に立ち入らない</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やむを得ず調理室に立ち入る場合は、清潔な服、履き物を着用している</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smtClean="0">
                          <a:solidFill>
                            <a:schemeClr val="dk1"/>
                          </a:solidFill>
                          <a:effectLst/>
                          <a:latin typeface="BIZ UDPゴシック" panose="020B0400000000000000" pitchFamily="50" charset="-128"/>
                          <a:ea typeface="BIZ UDPゴシック" panose="020B0400000000000000" pitchFamily="50" charset="-128"/>
                          <a:cs typeface="+mn-cs"/>
                        </a:rPr>
                        <a:t>やむを得ず調理室に立ち入る場合は、手洗い、手指の消毒を行っている</a:t>
                      </a:r>
                    </a:p>
                  </a:txBody>
                  <a:tcPr/>
                </a:tc>
                <a:extLst>
                  <a:ext uri="{0D108BD9-81ED-4DB2-BD59-A6C34878D82A}">
                    <a16:rowId xmlns:a16="http://schemas.microsoft.com/office/drawing/2014/main" val="2810163503"/>
                  </a:ext>
                </a:extLst>
              </a:tr>
            </a:tbl>
          </a:graphicData>
        </a:graphic>
      </p:graphicFrame>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1" y="3547617"/>
            <a:ext cx="547254" cy="547254"/>
          </a:xfrm>
          <a:prstGeom prst="rect">
            <a:avLst/>
          </a:prstGeom>
        </p:spPr>
      </p:pic>
      <p:sp>
        <p:nvSpPr>
          <p:cNvPr id="14" name="テキスト ボックス 13"/>
          <p:cNvSpPr txBox="1"/>
          <p:nvPr/>
        </p:nvSpPr>
        <p:spPr>
          <a:xfrm>
            <a:off x="838199" y="4688561"/>
            <a:ext cx="10896601" cy="1384995"/>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夜食等の対応で、やむを得ず立ち入る場合は、</a:t>
            </a:r>
            <a:endParaRPr kumimoji="1"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調理従事者と同様の衛生管理を実施しましょう。</a:t>
            </a:r>
            <a:endParaRPr kumimoji="1" lang="en-US" altLang="ja-JP" sz="2800" dirty="0" smtClean="0">
              <a:latin typeface="BIZ UDPゴシック" panose="020B0400000000000000" pitchFamily="50" charset="-128"/>
              <a:ea typeface="BIZ UDPゴシック" panose="020B0400000000000000" pitchFamily="50" charset="-128"/>
            </a:endParaRPr>
          </a:p>
          <a:p>
            <a:r>
              <a:rPr lang="ja-JP" altLang="en-US" sz="2800" dirty="0" smtClean="0">
                <a:latin typeface="BIZ UDPゴシック" panose="020B0400000000000000" pitchFamily="50" charset="-128"/>
                <a:ea typeface="BIZ UDPゴシック" panose="020B0400000000000000" pitchFamily="50" charset="-128"/>
              </a:rPr>
              <a:t>（健康状態の確認、手洗いの実施、衛生的な着衣・履き物の使用）</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9</a:t>
            </a:fld>
            <a:endParaRPr lang="ja-JP" altLang="en-US"/>
          </a:p>
        </p:txBody>
      </p:sp>
    </p:spTree>
    <p:extLst>
      <p:ext uri="{BB962C8B-B14F-4D97-AF65-F5344CB8AC3E}">
        <p14:creationId xmlns:p14="http://schemas.microsoft.com/office/powerpoint/2010/main" val="38753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TotalTime>
  <Words>1119</Words>
  <Application>Microsoft Office PowerPoint</Application>
  <PresentationFormat>ワイド画面</PresentationFormat>
  <Paragraphs>127</Paragraphs>
  <Slides>17</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BIZ UDPゴシック</vt:lpstr>
      <vt:lpstr>游ゴシック</vt:lpstr>
      <vt:lpstr>游ゴシック Light</vt:lpstr>
      <vt:lpstr>Arial</vt:lpstr>
      <vt:lpstr>Office テーマ</vt:lpstr>
      <vt:lpstr>高齢者施設や保育園での ノロウイルス食中毒対策</vt:lpstr>
      <vt:lpstr>施設におけるノロウイルス食中毒予防</vt:lpstr>
      <vt:lpstr>①調理に従事している方の対策</vt:lpstr>
      <vt:lpstr>体調の確認</vt:lpstr>
      <vt:lpstr>手洗い・手袋の着用簡潔</vt:lpstr>
      <vt:lpstr>食事について</vt:lpstr>
      <vt:lpstr>施設での行動</vt:lpstr>
      <vt:lpstr>②施設全体での対策</vt:lpstr>
      <vt:lpstr>調理室への立ち入り</vt:lpstr>
      <vt:lpstr>トイレの清掃・消毒</vt:lpstr>
      <vt:lpstr>施設で下痢・嘔吐があった時の対応①</vt:lpstr>
      <vt:lpstr>施設で下痢・嘔吐があった時の対応②</vt:lpstr>
      <vt:lpstr>施設の消毒方法</vt:lpstr>
      <vt:lpstr>次亜塩素酸水と次亜塩素酸ナトリウム</vt:lpstr>
      <vt:lpstr>施設での情報共有</vt:lpstr>
      <vt:lpstr>給食の代替食</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高齢者施設や保育園での ノロウイルス食中毒対策チェックリスト</dc:title>
  <dc:creator>山本 あゆみ</dc:creator>
  <cp:lastModifiedBy>山本 あゆみ</cp:lastModifiedBy>
  <cp:revision>67</cp:revision>
  <cp:lastPrinted>2023-09-25T03:37:19Z</cp:lastPrinted>
  <dcterms:created xsi:type="dcterms:W3CDTF">2023-09-21T05:58:36Z</dcterms:created>
  <dcterms:modified xsi:type="dcterms:W3CDTF">2023-10-10T23:55:40Z</dcterms:modified>
</cp:coreProperties>
</file>