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0" r:id="rId2"/>
    <p:sldId id="261" r:id="rId3"/>
    <p:sldId id="262" r:id="rId4"/>
    <p:sldId id="263" r:id="rId5"/>
    <p:sldId id="264" r:id="rId6"/>
    <p:sldId id="265" r:id="rId7"/>
    <p:sldId id="269" r:id="rId8"/>
    <p:sldId id="274" r:id="rId9"/>
    <p:sldId id="266" r:id="rId10"/>
    <p:sldId id="267" r:id="rId11"/>
    <p:sldId id="268" r:id="rId12"/>
    <p:sldId id="270" r:id="rId13"/>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5686" autoAdjust="0"/>
  </p:normalViewPr>
  <p:slideViewPr>
    <p:cSldViewPr snapToGrid="0">
      <p:cViewPr varScale="1">
        <p:scale>
          <a:sx n="51" d="100"/>
          <a:sy n="51" d="100"/>
        </p:scale>
        <p:origin x="28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C94F9F1-77F8-44F7-9AE2-4CB717004CD0}" type="datetimeFigureOut">
              <a:rPr kumimoji="1" lang="ja-JP" altLang="en-US" smtClean="0"/>
              <a:t>2023/11/29</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B86411-39D3-468C-9195-84F5F66942DB}" type="slidenum">
              <a:rPr kumimoji="1" lang="ja-JP" altLang="en-US" smtClean="0"/>
              <a:t>‹#›</a:t>
            </a:fld>
            <a:endParaRPr kumimoji="1" lang="ja-JP" altLang="en-US"/>
          </a:p>
        </p:txBody>
      </p:sp>
    </p:spTree>
    <p:extLst>
      <p:ext uri="{BB962C8B-B14F-4D97-AF65-F5344CB8AC3E}">
        <p14:creationId xmlns:p14="http://schemas.microsoft.com/office/powerpoint/2010/main" val="308219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B9FB86-41AC-43B0-BFD0-0B9D51C3B2F8}" type="datetimeFigureOut">
              <a:rPr kumimoji="1" lang="ja-JP" altLang="en-US" smtClean="0"/>
              <a:t>2023/11/29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AF6AA0-8B26-4072-8859-FCCDF65768DC}" type="slidenum">
              <a:rPr kumimoji="1" lang="ja-JP" altLang="en-US" smtClean="0"/>
              <a:t>‹#›</a:t>
            </a:fld>
            <a:endParaRPr kumimoji="1" lang="ja-JP" altLang="en-US"/>
          </a:p>
        </p:txBody>
      </p:sp>
    </p:spTree>
    <p:extLst>
      <p:ext uri="{BB962C8B-B14F-4D97-AF65-F5344CB8AC3E}">
        <p14:creationId xmlns:p14="http://schemas.microsoft.com/office/powerpoint/2010/main" val="27636438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これからのお話は、職員が感染を媒介しないためにぜひ、マスターしていただきたい感染予防策のポイントについてお話しします。</a:t>
            </a:r>
            <a:endParaRPr kumimoji="1" lang="en-US" altLang="ja-JP" dirty="0" smtClean="0"/>
          </a:p>
          <a:p>
            <a:r>
              <a:rPr kumimoji="1" lang="ja-JP" altLang="en-US" dirty="0" smtClean="0"/>
              <a:t>このお話は、感染予防策としては基本的な事ですが、「あたりまえのこと」を「ばかにせず」「ちゃんとする」を意識して職場の皆さんと共有していただければ幸いです。</a:t>
            </a:r>
          </a:p>
        </p:txBody>
      </p:sp>
      <p:sp>
        <p:nvSpPr>
          <p:cNvPr id="4" name="スライド番号プレースホルダー 3"/>
          <p:cNvSpPr>
            <a:spLocks noGrp="1"/>
          </p:cNvSpPr>
          <p:nvPr>
            <p:ph type="sldNum" sz="quarter" idx="10"/>
          </p:nvPr>
        </p:nvSpPr>
        <p:spPr/>
        <p:txBody>
          <a:bodyPr/>
          <a:lstStyle/>
          <a:p>
            <a:fld id="{11AF6AA0-8B26-4072-8859-FCCDF65768DC}" type="slidenum">
              <a:rPr kumimoji="1" lang="ja-JP" altLang="en-US" smtClean="0"/>
              <a:t>1</a:t>
            </a:fld>
            <a:endParaRPr kumimoji="1" lang="ja-JP" altLang="en-US"/>
          </a:p>
        </p:txBody>
      </p:sp>
    </p:spTree>
    <p:extLst>
      <p:ext uri="{BB962C8B-B14F-4D97-AF65-F5344CB8AC3E}">
        <p14:creationId xmlns:p14="http://schemas.microsoft.com/office/powerpoint/2010/main" val="1556125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それができた方は、④の清潔な手が汚染されないようにする手技ができているかを確認してください。</a:t>
            </a:r>
            <a:endParaRPr kumimoji="1" lang="en-US" altLang="ja-JP" dirty="0" smtClean="0"/>
          </a:p>
          <a:p>
            <a:r>
              <a:rPr kumimoji="1" lang="ja-JP" altLang="en-US" dirty="0" smtClean="0"/>
              <a:t>また、ごみ箱に入れるときには飛び散らないようにそっと廃棄すること、蓋つきのごみ箱でゴミを保管することを忘れないようにしてください。</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10</a:t>
            </a:fld>
            <a:endParaRPr kumimoji="1" lang="ja-JP" altLang="en-US"/>
          </a:p>
        </p:txBody>
      </p:sp>
    </p:spTree>
    <p:extLst>
      <p:ext uri="{BB962C8B-B14F-4D97-AF65-F5344CB8AC3E}">
        <p14:creationId xmlns:p14="http://schemas.microsoft.com/office/powerpoint/2010/main" val="350153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手袋の脱衣ができた方はガウンを脱ぐ動作も確認してください。</a:t>
            </a:r>
            <a:endParaRPr kumimoji="1" lang="en-US" altLang="ja-JP" dirty="0" smtClean="0"/>
          </a:p>
          <a:p>
            <a:r>
              <a:rPr kumimoji="1" lang="ja-JP" altLang="en-US" dirty="0" smtClean="0"/>
              <a:t>手袋同様、外側は汚染されているので「中表（なかおもて）」にしてまるめて捨てる手技はできているでしょうか。</a:t>
            </a:r>
            <a:endParaRPr kumimoji="1" lang="en-US" altLang="ja-JP" dirty="0" smtClean="0"/>
          </a:p>
          <a:p>
            <a:r>
              <a:rPr kumimoji="1" lang="ja-JP" altLang="en-US" dirty="0" smtClean="0"/>
              <a:t>また、ガウンは使いまわしをしていませんか。感染症の集団発生をした施設であった感染症を広める原因になった事の１つとしてガウンの使いまわしがありました。</a:t>
            </a:r>
            <a:endParaRPr kumimoji="1" lang="en-US" altLang="ja-JP" dirty="0" smtClean="0"/>
          </a:p>
          <a:p>
            <a:r>
              <a:rPr kumimoji="1" lang="ja-JP" altLang="en-US" dirty="0" smtClean="0"/>
              <a:t>ガウンを使いまわすために、中表にして脱ぐ動作が曖昧になり、結果としてガウンもスタッフも病原体に汚染される結果になっていた事例が散見されるため、ガウンの使いまわしはお勧めしません。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11</a:t>
            </a:fld>
            <a:endParaRPr kumimoji="1" lang="ja-JP" altLang="en-US"/>
          </a:p>
        </p:txBody>
      </p:sp>
    </p:spTree>
    <p:extLst>
      <p:ext uri="{BB962C8B-B14F-4D97-AF65-F5344CB8AC3E}">
        <p14:creationId xmlns:p14="http://schemas.microsoft.com/office/powerpoint/2010/main" val="426784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これまで消毒薬について説明をしてきました</a:t>
            </a:r>
            <a:r>
              <a:rPr kumimoji="1" lang="ja-JP" altLang="en-US" smtClean="0"/>
              <a:t>が、基本的</a:t>
            </a:r>
            <a:r>
              <a:rPr kumimoji="1" lang="ja-JP" altLang="en-US" dirty="0" smtClean="0"/>
              <a:t>な方法として手洗いの習慣はとても有効です。</a:t>
            </a:r>
            <a:endParaRPr kumimoji="1" lang="en-US" altLang="ja-JP" dirty="0" smtClean="0"/>
          </a:p>
          <a:p>
            <a:r>
              <a:rPr kumimoji="1" lang="ja-JP" altLang="en-US" dirty="0" smtClean="0"/>
              <a:t>手洗いもより効果的にするには「石けんやハンドソープで</a:t>
            </a:r>
            <a:r>
              <a:rPr kumimoji="1" lang="en-US" altLang="ja-JP" dirty="0" smtClean="0"/>
              <a:t>10</a:t>
            </a:r>
            <a:r>
              <a:rPr kumimoji="1" lang="ja-JP" altLang="en-US" dirty="0" smtClean="0"/>
              <a:t>秒もみ洗い＋流水で</a:t>
            </a:r>
            <a:r>
              <a:rPr kumimoji="1" lang="en-US" altLang="ja-JP" dirty="0" smtClean="0"/>
              <a:t>15</a:t>
            </a:r>
            <a:r>
              <a:rPr kumimoji="1" lang="ja-JP" altLang="en-US" dirty="0" smtClean="0"/>
              <a:t>秒すすぐ」を意識しましょう。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12</a:t>
            </a:fld>
            <a:endParaRPr kumimoji="1" lang="ja-JP" altLang="en-US"/>
          </a:p>
        </p:txBody>
      </p:sp>
    </p:spTree>
    <p:extLst>
      <p:ext uri="{BB962C8B-B14F-4D97-AF65-F5344CB8AC3E}">
        <p14:creationId xmlns:p14="http://schemas.microsoft.com/office/powerpoint/2010/main" val="108249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ウイルスや細菌がヒトの体に感染するには、どのような条件が重なるのでしょうか？</a:t>
            </a:r>
            <a:endParaRPr kumimoji="1" lang="en-US" altLang="ja-JP" dirty="0" smtClean="0"/>
          </a:p>
          <a:p>
            <a:r>
              <a:rPr kumimoji="1" lang="ja-JP" altLang="en-US" dirty="0" smtClean="0"/>
              <a:t>感染をするためには、まずは病原体があること、何かが人の体に病原体を運び入れる感染経路があること、そして、宿主である人が病原体に対して抵抗力があるかどうかの</a:t>
            </a:r>
            <a:r>
              <a:rPr kumimoji="1" lang="en-US" altLang="ja-JP" dirty="0" smtClean="0"/>
              <a:t>3</a:t>
            </a:r>
            <a:r>
              <a:rPr kumimoji="1" lang="ja-JP" altLang="en-US" dirty="0" smtClean="0"/>
              <a:t>点の条件が重なる必要があります。</a:t>
            </a:r>
            <a:endParaRPr kumimoji="1" lang="en-US" altLang="ja-JP" dirty="0" smtClean="0"/>
          </a:p>
          <a:p>
            <a:r>
              <a:rPr kumimoji="1" lang="ja-JP" altLang="en-US" dirty="0" smtClean="0"/>
              <a:t>今回の研修では、この感染経路について遮断をするための方法をいくつか確認します。</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a:t>
            </a:fld>
            <a:endParaRPr kumimoji="1" lang="ja-JP" altLang="en-US"/>
          </a:p>
        </p:txBody>
      </p:sp>
    </p:spTree>
    <p:extLst>
      <p:ext uri="{BB962C8B-B14F-4D97-AF65-F5344CB8AC3E}">
        <p14:creationId xmlns:p14="http://schemas.microsoft.com/office/powerpoint/2010/main" val="368751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感染経路遮断のために、まずは「スタンダードプリコーション」について説明をします。</a:t>
            </a:r>
            <a:endParaRPr kumimoji="1" lang="en-US" altLang="ja-JP" dirty="0" smtClean="0"/>
          </a:p>
          <a:p>
            <a:r>
              <a:rPr kumimoji="1" lang="ja-JP" altLang="en-US" dirty="0" smtClean="0"/>
              <a:t>皆さんは、「スタンダードプリコーション」という言葉はご存知ですか？</a:t>
            </a:r>
            <a:endParaRPr kumimoji="1" lang="en-US" altLang="ja-JP" dirty="0" smtClean="0"/>
          </a:p>
          <a:p>
            <a:r>
              <a:rPr kumimoji="1" lang="ja-JP" altLang="en-US" dirty="0" smtClean="0"/>
              <a:t>これは、医療現場で使うことが多い言葉ですが、「すべての人は病原体を保有している」と考えて、患者及び周囲の環境に接触する前後には手指衛生を行い、血液・体液・粘膜に暴露する恐れのある時には個人防具を</a:t>
            </a:r>
            <a:r>
              <a:rPr kumimoji="1" lang="ja-JP" altLang="en-US" smtClean="0"/>
              <a:t>用いること」です</a:t>
            </a:r>
            <a:r>
              <a:rPr kumimoji="1" lang="ja-JP" altLang="en-US" dirty="0" smtClean="0"/>
              <a:t>。</a:t>
            </a:r>
            <a:endParaRPr kumimoji="1" lang="en-US" altLang="ja-JP" dirty="0" smtClean="0"/>
          </a:p>
          <a:p>
            <a:r>
              <a:rPr kumimoji="1" lang="ja-JP" altLang="en-US" dirty="0" smtClean="0"/>
              <a:t>皆さまがこの概念を用いるときには「患者」ではなく「自分以外の他者」として考えていただくと良いです。</a:t>
            </a:r>
            <a:endParaRPr kumimoji="1" lang="en-US" altLang="ja-JP" dirty="0" smtClean="0"/>
          </a:p>
          <a:p>
            <a:r>
              <a:rPr kumimoji="1" lang="ja-JP" altLang="en-US" dirty="0" smtClean="0"/>
              <a:t>また、血液・体液・粘膜などに暴露する恐れのある時とは、例えば、排泄介助を行う時です。それは、糞便や尿などに触れる可能性があるからです。</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3</a:t>
            </a:fld>
            <a:endParaRPr kumimoji="1" lang="ja-JP" altLang="en-US"/>
          </a:p>
        </p:txBody>
      </p:sp>
    </p:spTree>
    <p:extLst>
      <p:ext uri="{BB962C8B-B14F-4D97-AF65-F5344CB8AC3E}">
        <p14:creationId xmlns:p14="http://schemas.microsoft.com/office/powerpoint/2010/main" val="34976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では、標準予防策の具体的な方法はどのようなものでしょうか？</a:t>
            </a:r>
            <a:endParaRPr kumimoji="1" lang="en-US" altLang="ja-JP" dirty="0" smtClean="0"/>
          </a:p>
          <a:p>
            <a:r>
              <a:rPr kumimoji="1" lang="ja-JP" altLang="en-US" dirty="0" smtClean="0"/>
              <a:t>皆さんの現場では、まずは手洗い、手袋が比較的にわかりやすく、実用性があるのではないでしょうか。</a:t>
            </a:r>
            <a:endParaRPr kumimoji="1" lang="en-US" altLang="ja-JP" dirty="0" smtClean="0"/>
          </a:p>
          <a:p>
            <a:r>
              <a:rPr kumimoji="1" lang="ja-JP" altLang="en-US" dirty="0" smtClean="0"/>
              <a:t>併せて、マスクは飛沫感染を防ぐためにとても有効です。</a:t>
            </a:r>
            <a:endParaRPr kumimoji="1" lang="en-US" altLang="ja-JP" dirty="0" smtClean="0"/>
          </a:p>
          <a:p>
            <a:r>
              <a:rPr kumimoji="1" lang="ja-JP" altLang="en-US" dirty="0" smtClean="0"/>
              <a:t>ガウンは、ノロウイルス感染症などの排便介助など、ウイルスが手指だけではなく自身の洋服や体につく可能性が高いときには非常に有効です。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4</a:t>
            </a:fld>
            <a:endParaRPr kumimoji="1" lang="ja-JP" altLang="en-US"/>
          </a:p>
        </p:txBody>
      </p:sp>
    </p:spTree>
    <p:extLst>
      <p:ext uri="{BB962C8B-B14F-4D97-AF65-F5344CB8AC3E}">
        <p14:creationId xmlns:p14="http://schemas.microsoft.com/office/powerpoint/2010/main" val="84894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前述のスタンダードプリコーションの説明に手指消毒を行うよう、記載がありました。</a:t>
            </a:r>
            <a:endParaRPr kumimoji="1" lang="en-US" altLang="ja-JP" dirty="0" smtClean="0"/>
          </a:p>
          <a:p>
            <a:r>
              <a:rPr kumimoji="1" lang="ja-JP" altLang="en-US" dirty="0" smtClean="0"/>
              <a:t>手指消毒は、施設のご利用者様とあなた自身を守るために必要です。</a:t>
            </a:r>
            <a:endParaRPr kumimoji="1" lang="en-US" altLang="ja-JP" dirty="0" smtClean="0"/>
          </a:p>
          <a:p>
            <a:r>
              <a:rPr kumimoji="1" lang="ja-JP" altLang="en-US" dirty="0" smtClean="0"/>
              <a:t>西区役所福祉保健課では、色々な感染症の施設等での集団発生時に拡大防止のための支援・助言を行っています。</a:t>
            </a:r>
            <a:endParaRPr kumimoji="1" lang="en-US" altLang="ja-JP" dirty="0" smtClean="0"/>
          </a:p>
          <a:p>
            <a:r>
              <a:rPr kumimoji="1" lang="ja-JP" altLang="en-US" dirty="0" smtClean="0"/>
              <a:t>集団発生しないために現場でどのような対策を取っていたかを確認すると、施設スタッフが何かしらのケアをした後、手指消毒や手袋の交換を行わず次のケアに入ることで汚染された手で病原体を他の場所・人にうつしてしまっている事が散見されました。</a:t>
            </a:r>
            <a:endParaRPr kumimoji="1" lang="en-US" altLang="ja-JP" dirty="0" smtClean="0"/>
          </a:p>
          <a:p>
            <a:r>
              <a:rPr kumimoji="1" lang="ja-JP" altLang="en-US" dirty="0" smtClean="0"/>
              <a:t>また、自身は自覚していなくても癖でマスクを手で触り、その手で目をこするなどの行為をしていることがあります。</a:t>
            </a:r>
            <a:endParaRPr kumimoji="1" lang="en-US" altLang="ja-JP" dirty="0" smtClean="0"/>
          </a:p>
          <a:p>
            <a:r>
              <a:rPr kumimoji="1" lang="ja-JP" altLang="en-US" dirty="0" smtClean="0"/>
              <a:t>手が汚染されていないことが利用者や自分自身を守ることになりますので、</a:t>
            </a:r>
            <a:r>
              <a:rPr kumimoji="1" lang="ja-JP" altLang="en-US" dirty="0" err="1" smtClean="0"/>
              <a:t>せひ</a:t>
            </a:r>
            <a:r>
              <a:rPr kumimoji="1" lang="ja-JP" altLang="en-US" dirty="0" smtClean="0"/>
              <a:t>手指衛生は意識してください。</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5</a:t>
            </a:fld>
            <a:endParaRPr kumimoji="1" lang="ja-JP" altLang="en-US"/>
          </a:p>
        </p:txBody>
      </p:sp>
    </p:spTree>
    <p:extLst>
      <p:ext uri="{BB962C8B-B14F-4D97-AF65-F5344CB8AC3E}">
        <p14:creationId xmlns:p14="http://schemas.microsoft.com/office/powerpoint/2010/main" val="233397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手指衛生には効果的なタイミングがあります。</a:t>
            </a:r>
            <a:endParaRPr kumimoji="1" lang="en-US" altLang="ja-JP" dirty="0" smtClean="0"/>
          </a:p>
          <a:p>
            <a:r>
              <a:rPr kumimoji="1" lang="ja-JP" altLang="en-US" dirty="0" smtClean="0"/>
              <a:t>こちらの資料は</a:t>
            </a:r>
            <a:r>
              <a:rPr kumimoji="1" lang="en-US" altLang="ja-JP" dirty="0" smtClean="0"/>
              <a:t>WHO</a:t>
            </a:r>
            <a:r>
              <a:rPr kumimoji="1" lang="ja-JP" altLang="en-US" dirty="0" smtClean="0"/>
              <a:t>が出している５つの手指衛生のタイミングです。</a:t>
            </a:r>
            <a:endParaRPr kumimoji="1" lang="en-US" altLang="ja-JP" dirty="0" smtClean="0"/>
          </a:p>
          <a:p>
            <a:r>
              <a:rPr kumimoji="1" lang="ja-JP" altLang="en-US" dirty="0" smtClean="0"/>
              <a:t>①患者に触れる前　②清潔</a:t>
            </a:r>
            <a:r>
              <a:rPr kumimoji="1" lang="en-US" altLang="ja-JP" dirty="0" smtClean="0"/>
              <a:t>/</a:t>
            </a:r>
            <a:r>
              <a:rPr kumimoji="1" lang="ja-JP" altLang="en-US" dirty="0" smtClean="0"/>
              <a:t>無菌操作の前　③体液に暴露された可能性がある場合　④患者に触れた後　⑤患者周辺の物品に触れた後がそのタイミングです。</a:t>
            </a:r>
            <a:endParaRPr kumimoji="1" lang="en-US" altLang="ja-JP" dirty="0" smtClean="0"/>
          </a:p>
          <a:p>
            <a:r>
              <a:rPr kumimoji="1" lang="ja-JP" altLang="en-US" dirty="0" smtClean="0"/>
              <a:t>特にうっかりしがちなのが③と⑤のタイミングです。</a:t>
            </a:r>
            <a:endParaRPr kumimoji="1" lang="en-US" altLang="ja-JP" dirty="0" smtClean="0"/>
          </a:p>
          <a:p>
            <a:r>
              <a:rPr kumimoji="1" lang="ja-JP" altLang="en-US" dirty="0" smtClean="0"/>
              <a:t>皆さんの現場の中でこのタイミングに手指衛生を行っていますでしょうか。例えばオムツ交換など、１つのケアの中でどのタイミングで行っているか、職場の皆さんと確認をしてみてください。</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6</a:t>
            </a:fld>
            <a:endParaRPr kumimoji="1" lang="ja-JP" altLang="en-US"/>
          </a:p>
        </p:txBody>
      </p:sp>
    </p:spTree>
    <p:extLst>
      <p:ext uri="{BB962C8B-B14F-4D97-AF65-F5344CB8AC3E}">
        <p14:creationId xmlns:p14="http://schemas.microsoft.com/office/powerpoint/2010/main" val="225030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さて、ここで演習を行います。</a:t>
            </a:r>
            <a:endParaRPr kumimoji="1" lang="en-US" altLang="ja-JP" dirty="0" smtClean="0"/>
          </a:p>
          <a:p>
            <a:r>
              <a:rPr kumimoji="1" lang="ja-JP" altLang="en-US" dirty="0" smtClean="0"/>
              <a:t>この演習は手袋外し、ガウンを脱ぐ手技を実際に行って適切な手技をマスターできているかを確認するための演習です。</a:t>
            </a:r>
            <a:endParaRPr kumimoji="1" lang="en-US" altLang="ja-JP" dirty="0" smtClean="0"/>
          </a:p>
          <a:p>
            <a:r>
              <a:rPr kumimoji="1" lang="ja-JP" altLang="en-US" dirty="0" smtClean="0"/>
              <a:t>また、今回は、アルコール消毒に効果がある病原体を扱う時に行うアルコールによる手指消毒の実習も兼ねます。</a:t>
            </a:r>
            <a:endParaRPr kumimoji="1" lang="en-US" altLang="ja-JP" dirty="0" smtClean="0"/>
          </a:p>
          <a:p>
            <a:r>
              <a:rPr kumimoji="1" lang="ja-JP" altLang="en-US" dirty="0" smtClean="0"/>
              <a:t>職場で行う時には、感染性胃腸炎などが原因と想定される場合にはアルコール消毒が適切ではない事を十分に説明したうえで行うか、アルコールによる手指消毒の実習を分けて行う事をお勧めします。</a:t>
            </a:r>
            <a:endParaRPr kumimoji="1" lang="en-US" altLang="ja-JP" dirty="0" smtClean="0"/>
          </a:p>
          <a:p>
            <a:r>
              <a:rPr kumimoji="1" lang="ja-JP" altLang="en-US" dirty="0" smtClean="0"/>
              <a:t>この</a:t>
            </a:r>
            <a:r>
              <a:rPr kumimoji="1" lang="en-US" altLang="ja-JP" dirty="0" smtClean="0"/>
              <a:t>2</a:t>
            </a:r>
            <a:r>
              <a:rPr kumimoji="1" lang="ja-JP" altLang="en-US" dirty="0" smtClean="0"/>
              <a:t>人</a:t>
            </a:r>
            <a:r>
              <a:rPr kumimoji="1" lang="en-US" altLang="ja-JP" dirty="0" smtClean="0"/>
              <a:t>1</a:t>
            </a:r>
            <a:r>
              <a:rPr kumimoji="1" lang="ja-JP" altLang="en-US" dirty="0" smtClean="0"/>
              <a:t>組で行います。</a:t>
            </a:r>
            <a:endParaRPr kumimoji="1" lang="en-US" altLang="ja-JP" dirty="0" smtClean="0"/>
          </a:p>
          <a:p>
            <a:r>
              <a:rPr kumimoji="1" lang="ja-JP" altLang="en-US" dirty="0" smtClean="0"/>
              <a:t>まず、嘔吐物処理を想定し、マスク、手袋（</a:t>
            </a:r>
            <a:r>
              <a:rPr kumimoji="1" lang="en-US" altLang="ja-JP" dirty="0" smtClean="0"/>
              <a:t>2</a:t>
            </a:r>
            <a:r>
              <a:rPr kumimoji="1" lang="ja-JP" altLang="en-US" dirty="0" smtClean="0"/>
              <a:t>重）、ガウンを着用します。</a:t>
            </a:r>
            <a:endParaRPr kumimoji="1" lang="en-US" altLang="ja-JP" dirty="0" smtClean="0"/>
          </a:p>
          <a:p>
            <a:r>
              <a:rPr kumimoji="1" lang="ja-JP" altLang="en-US" dirty="0" smtClean="0"/>
              <a:t>次に、アルコールに効果がある病原体を想定し、アルコール手指消毒を行う時に必要な適正量を掌にプッシュしましょう。</a:t>
            </a:r>
            <a:endParaRPr kumimoji="1" lang="en-US" altLang="ja-JP" dirty="0" smtClean="0"/>
          </a:p>
          <a:p>
            <a:r>
              <a:rPr kumimoji="1" lang="ja-JP" altLang="en-US" dirty="0" smtClean="0"/>
              <a:t>アルコールを適正量掌にプッシュしましたら、そのアルコールが乾くまで手でこすり合わせましょう。</a:t>
            </a:r>
            <a:endParaRPr kumimoji="1" lang="en-US" altLang="ja-JP" dirty="0" smtClean="0"/>
          </a:p>
          <a:p>
            <a:r>
              <a:rPr kumimoji="1" lang="ja-JP" altLang="en-US" dirty="0" smtClean="0"/>
              <a:t>最後に、自分自身が汚染されず、また他に汚染を拡げない様に手袋・ガウン・マスクを脱ぎましょう</a:t>
            </a:r>
            <a:endParaRPr kumimoji="1" lang="en-US" altLang="ja-JP" dirty="0" smtClean="0"/>
          </a:p>
          <a:p>
            <a:r>
              <a:rPr kumimoji="1" lang="ja-JP" altLang="en-US" smtClean="0"/>
              <a:t>８</a:t>
            </a:r>
            <a:r>
              <a:rPr kumimoji="1" lang="ja-JP" altLang="en-US" dirty="0" smtClean="0"/>
              <a:t>から</a:t>
            </a:r>
            <a:r>
              <a:rPr kumimoji="1" lang="en-US" altLang="ja-JP" dirty="0" smtClean="0"/>
              <a:t>11</a:t>
            </a:r>
            <a:r>
              <a:rPr kumimoji="1" lang="ja-JP" altLang="en-US" dirty="0" smtClean="0"/>
              <a:t>ページの資料を参考に実習をしてください。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1AF6AA0-8B26-4072-8859-FCCDF65768DC}" type="slidenum">
              <a:rPr kumimoji="1" lang="ja-JP" altLang="en-US" smtClean="0"/>
              <a:t>7</a:t>
            </a:fld>
            <a:endParaRPr kumimoji="1" lang="ja-JP" altLang="en-US"/>
          </a:p>
        </p:txBody>
      </p:sp>
    </p:spTree>
    <p:extLst>
      <p:ext uri="{BB962C8B-B14F-4D97-AF65-F5344CB8AC3E}">
        <p14:creationId xmlns:p14="http://schemas.microsoft.com/office/powerpoint/2010/main" val="67102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AF6AA0-8B26-4072-8859-FCCDF65768DC}" type="slidenum">
              <a:rPr kumimoji="1" lang="ja-JP" altLang="en-US" smtClean="0"/>
              <a:t>8</a:t>
            </a:fld>
            <a:endParaRPr kumimoji="1" lang="ja-JP" altLang="en-US"/>
          </a:p>
        </p:txBody>
      </p:sp>
    </p:spTree>
    <p:extLst>
      <p:ext uri="{BB962C8B-B14F-4D97-AF65-F5344CB8AC3E}">
        <p14:creationId xmlns:p14="http://schemas.microsoft.com/office/powerpoint/2010/main" val="210848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手袋の外し方についての説明です。</a:t>
            </a:r>
            <a:endParaRPr kumimoji="1" lang="en-US" altLang="ja-JP" dirty="0" smtClean="0"/>
          </a:p>
          <a:p>
            <a:r>
              <a:rPr kumimoji="1" lang="ja-JP" altLang="en-US" dirty="0" smtClean="0"/>
              <a:t>外側は汚染されているので、絶対に自分の体に触れないよう脱ぐ必要があります。</a:t>
            </a:r>
            <a:endParaRPr kumimoji="1" lang="en-US" altLang="ja-JP" dirty="0" smtClean="0"/>
          </a:p>
          <a:p>
            <a:r>
              <a:rPr kumimoji="1" lang="ja-JP" altLang="en-US" dirty="0" smtClean="0"/>
              <a:t>ポイントとしては、①の「手袋の外側をつまむ」と②の「手袋を中表（なかおもて）にして外す」です。</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9</a:t>
            </a:fld>
            <a:endParaRPr kumimoji="1" lang="ja-JP" altLang="en-US"/>
          </a:p>
        </p:txBody>
      </p:sp>
    </p:spTree>
    <p:extLst>
      <p:ext uri="{BB962C8B-B14F-4D97-AF65-F5344CB8AC3E}">
        <p14:creationId xmlns:p14="http://schemas.microsoft.com/office/powerpoint/2010/main" val="317365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403777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202343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289443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398941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138582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152432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211117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24495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260350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156965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9993FE1-093B-4743-897D-00B0BED3F44D}" type="datetimeFigureOut">
              <a:rPr kumimoji="1" lang="ja-JP" altLang="en-US" smtClean="0"/>
              <a:t>2023/11/29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98121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93FE1-093B-4743-897D-00B0BED3F44D}" type="datetimeFigureOut">
              <a:rPr kumimoji="1" lang="ja-JP" altLang="en-US" smtClean="0"/>
              <a:t>2023/11/29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C2B16-C006-45B2-8CB9-3FCE67520EC2}" type="slidenum">
              <a:rPr kumimoji="1" lang="ja-JP" altLang="en-US" smtClean="0"/>
              <a:t>‹#›</a:t>
            </a:fld>
            <a:endParaRPr kumimoji="1" lang="ja-JP" altLang="en-US"/>
          </a:p>
        </p:txBody>
      </p:sp>
    </p:spTree>
    <p:extLst>
      <p:ext uri="{BB962C8B-B14F-4D97-AF65-F5344CB8AC3E}">
        <p14:creationId xmlns:p14="http://schemas.microsoft.com/office/powerpoint/2010/main" val="3436963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ctrTitle"/>
          </p:nvPr>
        </p:nvSpPr>
        <p:spPr>
          <a:xfrm>
            <a:off x="1362362" y="883287"/>
            <a:ext cx="9522516" cy="3068664"/>
          </a:xfrm>
          <a:solidFill>
            <a:schemeClr val="bg1"/>
          </a:solidFill>
        </p:spPr>
        <p:txBody>
          <a:bodyPr>
            <a:normAutofit/>
          </a:bodyPr>
          <a:lstStyle/>
          <a:p>
            <a:pPr algn="l">
              <a:lnSpc>
                <a:spcPts val="10560"/>
              </a:lnSpc>
            </a:pPr>
            <a:r>
              <a:rPr lang="ja-JP" altLang="en-US" sz="6600" dirty="0" smtClean="0">
                <a:latin typeface="メイリオ" panose="020B0604030504040204" pitchFamily="50" charset="-128"/>
                <a:ea typeface="メイリオ" panose="020B0604030504040204" pitchFamily="50" charset="-128"/>
              </a:rPr>
              <a:t>職員が媒介しないための</a:t>
            </a:r>
            <a:r>
              <a:rPr lang="en-US" altLang="ja-JP" sz="6600" dirty="0" smtClean="0">
                <a:latin typeface="メイリオ" panose="020B0604030504040204" pitchFamily="50" charset="-128"/>
                <a:ea typeface="メイリオ" panose="020B0604030504040204" pitchFamily="50" charset="-128"/>
              </a:rPr>
              <a:t/>
            </a:r>
            <a:br>
              <a:rPr lang="en-US" altLang="ja-JP" sz="6600" dirty="0" smtClean="0">
                <a:latin typeface="メイリオ" panose="020B0604030504040204" pitchFamily="50" charset="-128"/>
                <a:ea typeface="メイリオ" panose="020B0604030504040204" pitchFamily="50" charset="-128"/>
              </a:rPr>
            </a:br>
            <a:r>
              <a:rPr lang="ja-JP" altLang="en-US" sz="6600" dirty="0" smtClean="0">
                <a:latin typeface="メイリオ" panose="020B0604030504040204" pitchFamily="50" charset="-128"/>
                <a:ea typeface="メイリオ" panose="020B0604030504040204" pitchFamily="50" charset="-128"/>
              </a:rPr>
              <a:t>感染</a:t>
            </a:r>
            <a:r>
              <a:rPr kumimoji="1" lang="ja-JP" altLang="en-US" sz="6600" dirty="0" smtClean="0">
                <a:latin typeface="メイリオ" panose="020B0604030504040204" pitchFamily="50" charset="-128"/>
                <a:ea typeface="メイリオ" panose="020B0604030504040204" pitchFamily="50" charset="-128"/>
              </a:rPr>
              <a:t>予防策</a:t>
            </a:r>
            <a:endParaRPr kumimoji="1" lang="ja-JP" altLang="en-US" sz="6600" dirty="0">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652443" y="4536831"/>
            <a:ext cx="8810212" cy="1808551"/>
          </a:xfrm>
          <a:solidFill>
            <a:schemeClr val="bg1"/>
          </a:solidFill>
        </p:spPr>
        <p:txBody>
          <a:bodyPr>
            <a:normAutofit/>
          </a:bodyPr>
          <a:lstStyle/>
          <a:p>
            <a:pPr algn="l">
              <a:lnSpc>
                <a:spcPts val="1000"/>
              </a:lnSpc>
            </a:pPr>
            <a:endParaRPr kumimoji="1" lang="en-US" altLang="ja-JP" sz="2800" dirty="0" smtClean="0">
              <a:latin typeface="メイリオ" panose="020B0604030504040204" pitchFamily="50" charset="-128"/>
              <a:ea typeface="メイリオ" panose="020B0604030504040204" pitchFamily="50" charset="-128"/>
            </a:endParaRPr>
          </a:p>
          <a:p>
            <a:pPr algn="l"/>
            <a:r>
              <a:rPr kumimoji="1" lang="ja-JP" altLang="en-US" sz="2800" dirty="0" smtClean="0">
                <a:latin typeface="メイリオ" panose="020B0604030504040204" pitchFamily="50" charset="-128"/>
                <a:ea typeface="メイリオ" panose="020B0604030504040204" pitchFamily="50" charset="-128"/>
              </a:rPr>
              <a:t>・標準予防策（スタンダードプリコーション）とは</a:t>
            </a:r>
            <a:endParaRPr kumimoji="1" lang="en-US" altLang="ja-JP" sz="2800" dirty="0" smtClean="0">
              <a:latin typeface="メイリオ" panose="020B0604030504040204" pitchFamily="50" charset="-128"/>
              <a:ea typeface="メイリオ" panose="020B0604030504040204" pitchFamily="50" charset="-128"/>
            </a:endParaRPr>
          </a:p>
          <a:p>
            <a:pPr algn="l"/>
            <a:r>
              <a:rPr kumimoji="1" lang="ja-JP" altLang="en-US" sz="2800" dirty="0" smtClean="0">
                <a:latin typeface="メイリオ" panose="020B0604030504040204" pitchFamily="50" charset="-128"/>
                <a:ea typeface="メイリオ" panose="020B0604030504040204" pitchFamily="50" charset="-128"/>
              </a:rPr>
              <a:t>・手袋の着脱・ガウンの着脱について</a:t>
            </a:r>
            <a:endParaRPr kumimoji="1" lang="en-US" altLang="ja-JP" sz="2800" dirty="0" smtClean="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・アルコール手指消毒の適正量に</a:t>
            </a:r>
            <a:r>
              <a:rPr lang="ja-JP" altLang="en-US" sz="2800" dirty="0" smtClean="0">
                <a:latin typeface="メイリオ" panose="020B0604030504040204" pitchFamily="50" charset="-128"/>
                <a:ea typeface="メイリオ" panose="020B0604030504040204" pitchFamily="50" charset="-128"/>
              </a:rPr>
              <a:t>ついて</a:t>
            </a:r>
            <a:endParaRPr lang="en-US" altLang="ja-JP" sz="28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749" y="3580108"/>
            <a:ext cx="2395557" cy="3277892"/>
          </a:xfrm>
          <a:prstGeom prst="rect">
            <a:avLst/>
          </a:prstGeom>
        </p:spPr>
      </p:pic>
      <p:sp>
        <p:nvSpPr>
          <p:cNvPr id="5" name="サブタイトル 2"/>
          <p:cNvSpPr txBox="1">
            <a:spLocks/>
          </p:cNvSpPr>
          <p:nvPr/>
        </p:nvSpPr>
        <p:spPr>
          <a:xfrm>
            <a:off x="194163" y="298407"/>
            <a:ext cx="4425301" cy="324826"/>
          </a:xfrm>
          <a:prstGeom prst="rect">
            <a:avLst/>
          </a:prstGeom>
          <a:solidFill>
            <a:schemeClr val="bg1"/>
          </a:solidFill>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dirty="0" smtClean="0">
                <a:latin typeface="メイリオ" panose="020B0604030504040204" pitchFamily="50" charset="-128"/>
                <a:ea typeface="メイリオ" panose="020B0604030504040204" pitchFamily="50" charset="-128"/>
              </a:rPr>
              <a:t>令和５年度　西区感染症予防研修会資料</a:t>
            </a:r>
            <a:endParaRPr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230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21" y="4395441"/>
            <a:ext cx="1261226" cy="1790087"/>
          </a:xfrm>
          <a:prstGeom prst="rect">
            <a:avLst/>
          </a:prstGeom>
        </p:spPr>
      </p:pic>
      <p:sp>
        <p:nvSpPr>
          <p:cNvPr id="6" name="円形吹き出し 5"/>
          <p:cNvSpPr/>
          <p:nvPr/>
        </p:nvSpPr>
        <p:spPr>
          <a:xfrm>
            <a:off x="941759" y="4203046"/>
            <a:ext cx="2425849" cy="1047661"/>
          </a:xfrm>
          <a:prstGeom prst="wedgeEllipseCallout">
            <a:avLst>
              <a:gd name="adj1" fmla="val -41318"/>
              <a:gd name="adj2" fmla="val 58992"/>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外側は</a:t>
            </a:r>
            <a:endParaRPr kumimoji="1" lang="en-US" altLang="ja-JP" sz="1600" dirty="0" smtClean="0"/>
          </a:p>
          <a:p>
            <a:pPr algn="ctr"/>
            <a:r>
              <a:rPr kumimoji="1" lang="ja-JP" altLang="en-US" sz="1600" dirty="0" smtClean="0"/>
              <a:t>汚染されているので注意！！</a:t>
            </a:r>
            <a:endParaRPr kumimoji="1" lang="en-US" altLang="ja-JP" sz="1600" dirty="0" smtClean="0"/>
          </a:p>
        </p:txBody>
      </p:sp>
      <p:sp>
        <p:nvSpPr>
          <p:cNvPr id="7" name="テキスト ボックス 6"/>
          <p:cNvSpPr txBox="1"/>
          <p:nvPr/>
        </p:nvSpPr>
        <p:spPr>
          <a:xfrm>
            <a:off x="204600" y="6100460"/>
            <a:ext cx="2674720"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西区のマスコットキャラクター</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「にしまろちゃん」</a:t>
            </a:r>
            <a:endParaRPr kumimoji="1" lang="ja-JP" altLang="en-US" sz="12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34192" y="3314884"/>
            <a:ext cx="4702036" cy="784830"/>
          </a:xfrm>
          <a:prstGeom prst="rect">
            <a:avLst/>
          </a:prstGeom>
          <a:noFill/>
        </p:spPr>
        <p:txBody>
          <a:bodyPr wrap="square" rtlCol="0">
            <a:spAutoFit/>
          </a:bodyPr>
          <a:lstStyle/>
          <a:p>
            <a:pPr>
              <a:lnSpc>
                <a:spcPts val="2700"/>
              </a:lnSpc>
            </a:pPr>
            <a:r>
              <a:rPr kumimoji="1" lang="ja-JP" altLang="en-US" b="1" dirty="0" smtClean="0">
                <a:latin typeface="メイリオ" panose="020B0604030504040204" pitchFamily="50" charset="-128"/>
                <a:ea typeface="メイリオ" panose="020B0604030504040204" pitchFamily="50" charset="-128"/>
              </a:rPr>
              <a:t>④手袋を脱いだ手の指先を、もう一方</a:t>
            </a:r>
            <a:endParaRPr kumimoji="1" lang="en-US" altLang="ja-JP" b="1" dirty="0" smtClean="0">
              <a:latin typeface="メイリオ" panose="020B0604030504040204" pitchFamily="50" charset="-128"/>
              <a:ea typeface="メイリオ" panose="020B0604030504040204" pitchFamily="50" charset="-128"/>
            </a:endParaRPr>
          </a:p>
          <a:p>
            <a:pPr>
              <a:lnSpc>
                <a:spcPts val="2700"/>
              </a:lnSpc>
            </a:pPr>
            <a:r>
              <a:rPr kumimoji="1" lang="ja-JP" altLang="en-US" b="1" dirty="0">
                <a:latin typeface="メイリオ" panose="020B0604030504040204" pitchFamily="50" charset="-128"/>
                <a:ea typeface="メイリオ" panose="020B0604030504040204" pitchFamily="50" charset="-128"/>
              </a:rPr>
              <a:t>　</a:t>
            </a:r>
            <a:r>
              <a:rPr kumimoji="1" lang="ja-JP" altLang="en-US" b="1" dirty="0" smtClean="0">
                <a:latin typeface="メイリオ" panose="020B0604030504040204" pitchFamily="50" charset="-128"/>
                <a:ea typeface="メイリオ" panose="020B0604030504040204" pitchFamily="50" charset="-128"/>
              </a:rPr>
              <a:t>の手首と手袋の間に滑り込ませる</a:t>
            </a:r>
            <a:endParaRPr kumimoji="1" lang="en-US" altLang="ja-JP" b="1"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449042" y="3148252"/>
            <a:ext cx="5990160" cy="646331"/>
          </a:xfrm>
          <a:prstGeom prst="rect">
            <a:avLst/>
          </a:prstGeom>
          <a:noFill/>
        </p:spPr>
        <p:txBody>
          <a:bodyPr wrap="square" rtlCol="0">
            <a:spAutoFit/>
          </a:bodyPr>
          <a:lstStyle/>
          <a:p>
            <a:pPr>
              <a:lnSpc>
                <a:spcPct val="200000"/>
              </a:lnSpc>
            </a:pPr>
            <a:r>
              <a:rPr kumimoji="1" lang="ja-JP" altLang="en-US" b="1" dirty="0" smtClean="0">
                <a:latin typeface="メイリオ" panose="020B0604030504040204" pitchFamily="50" charset="-128"/>
                <a:ea typeface="メイリオ" panose="020B0604030504040204" pitchFamily="50" charset="-128"/>
              </a:rPr>
              <a:t>⑤⑥そのまま引き上げるようにして脱ぐ</a:t>
            </a:r>
            <a:endParaRPr kumimoji="1" lang="en-US" altLang="ja-JP" b="1" dirty="0" smtClean="0">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5559" y="4216178"/>
            <a:ext cx="2386782" cy="1790087"/>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9159" y="4174342"/>
            <a:ext cx="2450656" cy="1837992"/>
          </a:xfrm>
          <a:prstGeom prst="rect">
            <a:avLst/>
          </a:prstGeom>
        </p:spPr>
      </p:pic>
      <p:sp>
        <p:nvSpPr>
          <p:cNvPr id="15" name="テキスト ボックス 14"/>
          <p:cNvSpPr txBox="1"/>
          <p:nvPr/>
        </p:nvSpPr>
        <p:spPr>
          <a:xfrm>
            <a:off x="3272848" y="6060581"/>
            <a:ext cx="3726760" cy="605294"/>
          </a:xfrm>
          <a:prstGeom prst="rect">
            <a:avLst/>
          </a:prstGeom>
          <a:noFill/>
        </p:spPr>
        <p:txBody>
          <a:bodyPr wrap="square" rtlCol="0">
            <a:spAutoFit/>
          </a:bodyPr>
          <a:lstStyle/>
          <a:p>
            <a:pPr>
              <a:lnSpc>
                <a:spcPts val="2000"/>
              </a:lnSpc>
            </a:pPr>
            <a:r>
              <a:rPr kumimoji="1" lang="ja-JP" altLang="en-US" b="1" dirty="0" smtClean="0">
                <a:latin typeface="メイリオ" panose="020B0604030504040204" pitchFamily="50" charset="-128"/>
                <a:ea typeface="メイリオ" panose="020B0604030504040204" pitchFamily="50" charset="-128"/>
              </a:rPr>
              <a:t>⑦</a:t>
            </a:r>
            <a:r>
              <a:rPr kumimoji="1" lang="en-US" altLang="ja-JP" b="1" dirty="0" smtClean="0">
                <a:latin typeface="メイリオ" panose="020B0604030504040204" pitchFamily="50" charset="-128"/>
                <a:ea typeface="メイリオ" panose="020B0604030504040204" pitchFamily="50" charset="-128"/>
              </a:rPr>
              <a:t>2</a:t>
            </a:r>
            <a:r>
              <a:rPr kumimoji="1" lang="ja-JP" altLang="en-US" b="1" dirty="0" smtClean="0">
                <a:latin typeface="メイリオ" panose="020B0604030504040204" pitchFamily="50" charset="-128"/>
                <a:ea typeface="メイリオ" panose="020B0604030504040204" pitchFamily="50" charset="-128"/>
              </a:rPr>
              <a:t>枚の手袋をひとかたまりと</a:t>
            </a:r>
            <a:endParaRPr kumimoji="1" lang="en-US" altLang="ja-JP" b="1" dirty="0" smtClean="0">
              <a:latin typeface="メイリオ" panose="020B0604030504040204" pitchFamily="50" charset="-128"/>
              <a:ea typeface="メイリオ" panose="020B0604030504040204" pitchFamily="50" charset="-128"/>
            </a:endParaRPr>
          </a:p>
          <a:p>
            <a:pPr>
              <a:lnSpc>
                <a:spcPts val="2000"/>
              </a:lnSpc>
            </a:pPr>
            <a:r>
              <a:rPr lang="ja-JP" altLang="en-US" b="1" dirty="0">
                <a:latin typeface="メイリオ" panose="020B0604030504040204" pitchFamily="50" charset="-128"/>
                <a:ea typeface="メイリオ" panose="020B0604030504040204" pitchFamily="50" charset="-128"/>
              </a:rPr>
              <a:t>　</a:t>
            </a:r>
            <a:r>
              <a:rPr kumimoji="1" lang="ja-JP" altLang="en-US" b="1" dirty="0" smtClean="0">
                <a:latin typeface="メイリオ" panose="020B0604030504040204" pitchFamily="50" charset="-128"/>
                <a:ea typeface="メイリオ" panose="020B0604030504040204" pitchFamily="50" charset="-128"/>
              </a:rPr>
              <a:t>なった状態でそのまま廃棄</a:t>
            </a:r>
            <a:endParaRPr kumimoji="1" lang="en-US" altLang="ja-JP" b="1" dirty="0" smtClean="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8136926" y="6008128"/>
            <a:ext cx="3844069" cy="646331"/>
          </a:xfrm>
          <a:prstGeom prst="rect">
            <a:avLst/>
          </a:prstGeom>
          <a:noFill/>
        </p:spPr>
        <p:txBody>
          <a:bodyPr wrap="square" rtlCol="0">
            <a:spAutoFit/>
          </a:bodyPr>
          <a:lstStyle/>
          <a:p>
            <a:pPr>
              <a:lnSpc>
                <a:spcPct val="200000"/>
              </a:lnSpc>
            </a:pPr>
            <a:r>
              <a:rPr kumimoji="1" lang="ja-JP" altLang="en-US" b="1" dirty="0" smtClean="0">
                <a:latin typeface="メイリオ" panose="020B0604030504040204" pitchFamily="50" charset="-128"/>
                <a:ea typeface="メイリオ" panose="020B0604030504040204" pitchFamily="50" charset="-128"/>
              </a:rPr>
              <a:t>⑧最後にしっかりと手指消毒！！</a:t>
            </a:r>
            <a:endParaRPr kumimoji="1" lang="en-US" altLang="ja-JP" b="1" dirty="0" smtClean="0">
              <a:latin typeface="メイリオ" panose="020B0604030504040204" pitchFamily="50" charset="-128"/>
              <a:ea typeface="メイリオ" panose="020B0604030504040204" pitchFamily="50" charset="-128"/>
            </a:endParaRPr>
          </a:p>
        </p:txBody>
      </p:sp>
      <p:sp>
        <p:nvSpPr>
          <p:cNvPr id="3" name="角丸四角形吹き出し 2"/>
          <p:cNvSpPr/>
          <p:nvPr/>
        </p:nvSpPr>
        <p:spPr>
          <a:xfrm>
            <a:off x="6307096" y="3845474"/>
            <a:ext cx="2137026" cy="1880399"/>
          </a:xfrm>
          <a:prstGeom prst="wedgeRoundRectCallout">
            <a:avLst>
              <a:gd name="adj1" fmla="val -101993"/>
              <a:gd name="adj2" fmla="val 10134"/>
              <a:gd name="adj3" fmla="val 16667"/>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病原</a:t>
            </a:r>
            <a:r>
              <a:rPr lang="ja-JP" altLang="en-US" dirty="0">
                <a:solidFill>
                  <a:schemeClr val="tx1"/>
                </a:solidFill>
              </a:rPr>
              <a:t>体</a:t>
            </a:r>
            <a:r>
              <a:rPr lang="ja-JP" altLang="en-US" dirty="0" smtClean="0">
                <a:solidFill>
                  <a:schemeClr val="tx1"/>
                </a:solidFill>
              </a:rPr>
              <a:t>が付着しているかもしれないので、</a:t>
            </a:r>
            <a:r>
              <a:rPr lang="ja-JP" altLang="en-US" u="sng" dirty="0" smtClean="0">
                <a:solidFill>
                  <a:schemeClr val="tx1"/>
                </a:solidFill>
              </a:rPr>
              <a:t>飛び散らないようにそっと廃棄</a:t>
            </a:r>
            <a:r>
              <a:rPr lang="ja-JP" altLang="en-US" dirty="0" smtClean="0">
                <a:solidFill>
                  <a:schemeClr val="tx1"/>
                </a:solidFill>
              </a:rPr>
              <a:t>！</a:t>
            </a:r>
            <a:endParaRPr kumimoji="1" lang="ja-JP" altLang="en-US" dirty="0">
              <a:solidFill>
                <a:schemeClr val="tx1"/>
              </a:solidFill>
            </a:endParaRPr>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731" y="975488"/>
            <a:ext cx="3025294" cy="2240275"/>
          </a:xfrm>
          <a:prstGeom prst="rect">
            <a:avLst/>
          </a:prstGeom>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4122" y="975361"/>
            <a:ext cx="3154889" cy="2240402"/>
          </a:xfrm>
          <a:prstGeom prst="rect">
            <a:avLst/>
          </a:prstGeom>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244" y="943280"/>
            <a:ext cx="3157012" cy="2275578"/>
          </a:xfrm>
          <a:prstGeom prst="rect">
            <a:avLst/>
          </a:prstGeom>
        </p:spPr>
      </p:pic>
      <p:sp>
        <p:nvSpPr>
          <p:cNvPr id="20" name="タイトル 1"/>
          <p:cNvSpPr txBox="1">
            <a:spLocks/>
          </p:cNvSpPr>
          <p:nvPr/>
        </p:nvSpPr>
        <p:spPr>
          <a:xfrm>
            <a:off x="204600" y="208666"/>
            <a:ext cx="5890425" cy="60206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7200"/>
              </a:lnSpc>
            </a:pPr>
            <a:r>
              <a:rPr lang="ja-JP" altLang="en-US" b="1" dirty="0" smtClean="0">
                <a:latin typeface="メイリオ" panose="020B0604030504040204" pitchFamily="50" charset="-128"/>
                <a:ea typeface="メイリオ" panose="020B0604030504040204" pitchFamily="50" charset="-128"/>
              </a:rPr>
              <a:t>手袋の外し方（続き）</a:t>
            </a:r>
            <a:endParaRPr lang="ja-JP" altLang="en-US" b="1" dirty="0">
              <a:latin typeface="メイリオ" panose="020B0604030504040204" pitchFamily="50" charset="-128"/>
              <a:ea typeface="メイリオ" panose="020B0604030504040204" pitchFamily="50" charset="-128"/>
            </a:endParaRPr>
          </a:p>
        </p:txBody>
      </p:sp>
      <p:sp>
        <p:nvSpPr>
          <p:cNvPr id="8" name="タイトル 7"/>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104435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363682" y="365126"/>
            <a:ext cx="11329554" cy="840220"/>
          </a:xfrm>
          <a:solidFill>
            <a:schemeClr val="bg1"/>
          </a:solidFill>
        </p:spPr>
        <p:txBody>
          <a:bodyPr>
            <a:noAutofit/>
          </a:bodyPr>
          <a:lstStyle/>
          <a:p>
            <a:r>
              <a:rPr kumimoji="1" lang="ja-JP" altLang="en-US" sz="3600" b="1" dirty="0" smtClean="0">
                <a:latin typeface="メイリオ" panose="020B0604030504040204" pitchFamily="50" charset="-128"/>
                <a:ea typeface="メイリオ" panose="020B0604030504040204" pitchFamily="50" charset="-128"/>
              </a:rPr>
              <a:t>ガウンを脱ぐ時も「中おもて（なかおもて）」が基本</a:t>
            </a:r>
            <a:endParaRPr kumimoji="1" lang="ja-JP" altLang="en-US" sz="36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668482" y="1482977"/>
            <a:ext cx="10855036" cy="5097391"/>
          </a:xfrm>
          <a:solidFill>
            <a:schemeClr val="bg1"/>
          </a:solidFill>
        </p:spPr>
        <p:txBody>
          <a:bodyPr/>
          <a:lstStyle/>
          <a:p>
            <a:pPr marL="0" indent="0">
              <a:lnSpc>
                <a:spcPts val="1000"/>
              </a:lnSpc>
              <a:buNone/>
            </a:pPr>
            <a:r>
              <a:rPr kumimoji="1" lang="ja-JP" altLang="en-US" dirty="0" smtClean="0">
                <a:latin typeface="メイリオ" panose="020B0604030504040204" pitchFamily="50" charset="-128"/>
                <a:ea typeface="メイリオ" panose="020B0604030504040204" pitchFamily="50" charset="-128"/>
              </a:rPr>
              <a:t>　</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裏側（自分が触れていた側）を表にして、</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表側（汚染されていた側）を内側にすることで自分自身が</a:t>
            </a:r>
            <a:endParaRPr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あらた</a:t>
            </a:r>
            <a:r>
              <a:rPr kumimoji="1" lang="ja-JP" altLang="en-US" dirty="0" smtClean="0">
                <a:latin typeface="メイリオ" panose="020B0604030504040204" pitchFamily="50" charset="-128"/>
                <a:ea typeface="メイリオ" panose="020B0604030504040204" pitchFamily="50" charset="-128"/>
              </a:rPr>
              <a:t>に汚染されることを防ぎます。</a:t>
            </a:r>
            <a:endParaRPr kumimoji="1"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飛沫感染をするものに対応する時の</a:t>
            </a:r>
            <a:r>
              <a:rPr kumimoji="1" lang="ja-JP" altLang="en-US" dirty="0" smtClean="0">
                <a:latin typeface="メイリオ" panose="020B0604030504040204" pitchFamily="50" charset="-128"/>
                <a:ea typeface="メイリオ" panose="020B0604030504040204" pitchFamily="50" charset="-128"/>
              </a:rPr>
              <a:t>ガウンは</a:t>
            </a:r>
            <a:r>
              <a:rPr lang="ja-JP" altLang="en-US" dirty="0" smtClean="0">
                <a:latin typeface="メイリオ" panose="020B0604030504040204" pitchFamily="50" charset="-128"/>
                <a:ea typeface="メイリオ" panose="020B0604030504040204" pitchFamily="50" charset="-128"/>
              </a:rPr>
              <a:t>必ず</a:t>
            </a:r>
            <a:endParaRPr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　　　　　　　</a:t>
            </a:r>
            <a:r>
              <a:rPr kumimoji="1" lang="ja-JP" altLang="en-US" sz="3600" dirty="0" smtClean="0">
                <a:latin typeface="メイリオ" panose="020B0604030504040204" pitchFamily="50" charset="-128"/>
                <a:ea typeface="メイリオ" panose="020B0604030504040204" pitchFamily="50" charset="-128"/>
              </a:rPr>
              <a:t>長袖</a:t>
            </a:r>
            <a:r>
              <a:rPr lang="ja-JP" altLang="en-US" sz="3600" dirty="0" smtClean="0">
                <a:latin typeface="メイリオ" panose="020B0604030504040204" pitchFamily="50" charset="-128"/>
                <a:ea typeface="メイリオ" panose="020B0604030504040204" pitchFamily="50" charset="-128"/>
              </a:rPr>
              <a:t>＆</a:t>
            </a:r>
            <a:r>
              <a:rPr kumimoji="1" lang="ja-JP" altLang="en-US" sz="3600" dirty="0" smtClean="0">
                <a:latin typeface="メイリオ" panose="020B0604030504040204" pitchFamily="50" charset="-128"/>
                <a:ea typeface="メイリオ" panose="020B0604030504040204" pitchFamily="50" charset="-128"/>
              </a:rPr>
              <a:t>使い捨て</a:t>
            </a:r>
            <a:r>
              <a:rPr kumimoji="1" lang="ja-JP" altLang="en-US" dirty="0" smtClean="0">
                <a:latin typeface="メイリオ" panose="020B0604030504040204" pitchFamily="50" charset="-128"/>
                <a:ea typeface="メイリオ" panose="020B0604030504040204" pitchFamily="50" charset="-128"/>
              </a:rPr>
              <a:t>　　　　　　　　　　　　</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を用意しましょう！</a:t>
            </a:r>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437" y="3223359"/>
            <a:ext cx="1600199" cy="3398032"/>
          </a:xfrm>
          <a:prstGeom prst="rect">
            <a:avLst/>
          </a:prstGeom>
        </p:spPr>
      </p:pic>
    </p:spTree>
    <p:extLst>
      <p:ext uri="{BB962C8B-B14F-4D97-AF65-F5344CB8AC3E}">
        <p14:creationId xmlns:p14="http://schemas.microsoft.com/office/powerpoint/2010/main" val="104365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a:extLst>
              <a:ext uri="{FF2B5EF4-FFF2-40B4-BE49-F238E27FC236}">
                <a16:creationId xmlns:a16="http://schemas.microsoft.com/office/drawing/2014/main" id="{2C82D9F5-99E1-49A1-846E-25EEF8E3676E}"/>
              </a:ext>
            </a:extLst>
          </p:cNvPr>
          <p:cNvSpPr>
            <a:spLocks noGrp="1"/>
          </p:cNvSpPr>
          <p:nvPr>
            <p:ph type="title"/>
          </p:nvPr>
        </p:nvSpPr>
        <p:spPr>
          <a:xfrm>
            <a:off x="562708" y="420760"/>
            <a:ext cx="4089935" cy="720056"/>
          </a:xfrm>
          <a:solidFill>
            <a:schemeClr val="bg1"/>
          </a:solidFill>
        </p:spPr>
        <p:txBody>
          <a:bodyPr>
            <a:normAutofit/>
          </a:bodyPr>
          <a:lstStyle/>
          <a:p>
            <a:pPr>
              <a:lnSpc>
                <a:spcPts val="4700"/>
              </a:lnSpc>
            </a:pPr>
            <a:r>
              <a:rPr kumimoji="1" lang="ja-JP" altLang="en-US" sz="3600" dirty="0">
                <a:latin typeface="メイリオ" panose="020B0604030504040204" pitchFamily="50" charset="-128"/>
                <a:ea typeface="メイリオ" panose="020B0604030504040204" pitchFamily="50" charset="-128"/>
              </a:rPr>
              <a:t>手洗いも忘れずに</a:t>
            </a:r>
          </a:p>
        </p:txBody>
      </p:sp>
      <p:sp>
        <p:nvSpPr>
          <p:cNvPr id="3" name="コンテンツ プレースホルダー 2">
            <a:extLst>
              <a:ext uri="{FF2B5EF4-FFF2-40B4-BE49-F238E27FC236}">
                <a16:creationId xmlns:a16="http://schemas.microsoft.com/office/drawing/2014/main" id="{F204D975-BC7C-46DA-A195-D27A56B47503}"/>
              </a:ext>
            </a:extLst>
          </p:cNvPr>
          <p:cNvSpPr>
            <a:spLocks noGrp="1"/>
          </p:cNvSpPr>
          <p:nvPr>
            <p:ph idx="1"/>
          </p:nvPr>
        </p:nvSpPr>
        <p:spPr>
          <a:xfrm>
            <a:off x="562708" y="1395664"/>
            <a:ext cx="11199364" cy="5207488"/>
          </a:xfrm>
          <a:solidFill>
            <a:schemeClr val="bg1"/>
          </a:solidFill>
        </p:spPr>
        <p:txBody>
          <a:bodyPr/>
          <a:lstStyle/>
          <a:p>
            <a:pPr marL="0" indent="0">
              <a:buNone/>
            </a:pPr>
            <a:endParaRPr lang="en-US" altLang="ja-JP" sz="800" b="0" i="0" dirty="0" smtClean="0">
              <a:solidFill>
                <a:srgbClr val="2E3136"/>
              </a:solidFill>
              <a:effectLst/>
              <a:latin typeface="メイリオ" panose="020B0604030504040204" pitchFamily="50" charset="-128"/>
              <a:ea typeface="メイリオ" panose="020B0604030504040204" pitchFamily="50" charset="-128"/>
            </a:endParaRPr>
          </a:p>
          <a:p>
            <a:pPr marL="0" indent="0">
              <a:buNone/>
            </a:pPr>
            <a:r>
              <a:rPr lang="ja-JP" altLang="en-US" b="0" i="0" dirty="0" smtClean="0">
                <a:solidFill>
                  <a:srgbClr val="2E3136"/>
                </a:solidFill>
                <a:effectLst/>
                <a:latin typeface="メイリオ" panose="020B0604030504040204" pitchFamily="50" charset="-128"/>
                <a:ea typeface="メイリオ" panose="020B0604030504040204" pitchFamily="50" charset="-128"/>
              </a:rPr>
              <a:t>手</a:t>
            </a:r>
            <a:r>
              <a:rPr lang="ja-JP" altLang="en-US" b="0" i="0" dirty="0">
                <a:solidFill>
                  <a:srgbClr val="2E3136"/>
                </a:solidFill>
                <a:effectLst/>
                <a:latin typeface="メイリオ" panose="020B0604030504040204" pitchFamily="50" charset="-128"/>
                <a:ea typeface="メイリオ" panose="020B0604030504040204" pitchFamily="50" charset="-128"/>
              </a:rPr>
              <a:t>や指に付着しているウイルス数を減らしましょう</a:t>
            </a:r>
            <a:endParaRPr kumimoji="1" lang="ja-JP" altLang="en-US" dirty="0">
              <a:latin typeface="メイリオ" panose="020B0604030504040204" pitchFamily="50" charset="-128"/>
              <a:ea typeface="メイリオ" panose="020B0604030504040204" pitchFamily="50" charset="-128"/>
            </a:endParaRPr>
          </a:p>
        </p:txBody>
      </p:sp>
      <p:pic>
        <p:nvPicPr>
          <p:cNvPr id="5" name="図 4" descr="アイコン&#10;&#10;自動的に生成された説明">
            <a:extLst>
              <a:ext uri="{FF2B5EF4-FFF2-40B4-BE49-F238E27FC236}">
                <a16:creationId xmlns:a16="http://schemas.microsoft.com/office/drawing/2014/main" id="{D754F25A-D22B-4A8C-AB02-5F93CBB8D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55" y="2699455"/>
            <a:ext cx="3742502" cy="3793420"/>
          </a:xfrm>
          <a:prstGeom prst="rect">
            <a:avLst/>
          </a:prstGeom>
        </p:spPr>
      </p:pic>
      <p:sp>
        <p:nvSpPr>
          <p:cNvPr id="6" name="四角形: 角を丸くする 5">
            <a:extLst>
              <a:ext uri="{FF2B5EF4-FFF2-40B4-BE49-F238E27FC236}">
                <a16:creationId xmlns:a16="http://schemas.microsoft.com/office/drawing/2014/main" id="{7D3EC335-7F72-495F-BDD2-BDFC687849B9}"/>
              </a:ext>
            </a:extLst>
          </p:cNvPr>
          <p:cNvSpPr/>
          <p:nvPr/>
        </p:nvSpPr>
        <p:spPr>
          <a:xfrm>
            <a:off x="6325507" y="2259533"/>
            <a:ext cx="4337279" cy="12221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流水による</a:t>
            </a:r>
            <a:r>
              <a:rPr kumimoji="1" lang="en-US" altLang="ja-JP" sz="2400" dirty="0">
                <a:solidFill>
                  <a:schemeClr val="tx1"/>
                </a:solidFill>
                <a:latin typeface="メイリオ" panose="020B0604030504040204" pitchFamily="50" charset="-128"/>
                <a:ea typeface="メイリオ" panose="020B0604030504040204" pitchFamily="50" charset="-128"/>
              </a:rPr>
              <a:t>15</a:t>
            </a:r>
            <a:r>
              <a:rPr kumimoji="1" lang="ja-JP" altLang="en-US" sz="2400" dirty="0">
                <a:solidFill>
                  <a:schemeClr val="tx1"/>
                </a:solidFill>
                <a:latin typeface="メイリオ" panose="020B0604030504040204" pitchFamily="50" charset="-128"/>
                <a:ea typeface="メイリオ" panose="020B0604030504040204" pitchFamily="50" charset="-128"/>
              </a:rPr>
              <a:t>秒の手洗い</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lang="en-US" altLang="ja-JP" sz="2400" dirty="0">
                <a:solidFill>
                  <a:schemeClr val="tx1"/>
                </a:solidFill>
                <a:latin typeface="メイリオ" panose="020B0604030504040204" pitchFamily="50" charset="-128"/>
                <a:ea typeface="メイリオ" panose="020B0604030504040204" pitchFamily="50" charset="-128"/>
              </a:rPr>
              <a:t>100</a:t>
            </a:r>
            <a:r>
              <a:rPr lang="ja-JP" altLang="en-US" sz="2400" dirty="0">
                <a:solidFill>
                  <a:schemeClr val="tx1"/>
                </a:solidFill>
                <a:latin typeface="メイリオ" panose="020B0604030504040204" pitchFamily="50" charset="-128"/>
                <a:ea typeface="メイリオ" panose="020B0604030504040204" pitchFamily="50" charset="-128"/>
              </a:rPr>
              <a:t>分の</a:t>
            </a:r>
            <a:r>
              <a:rPr lang="en-US" altLang="ja-JP" sz="2400" dirty="0">
                <a:solidFill>
                  <a:schemeClr val="tx1"/>
                </a:solidFill>
                <a:latin typeface="メイリオ" panose="020B0604030504040204" pitchFamily="50" charset="-128"/>
                <a:ea typeface="メイリオ" panose="020B0604030504040204" pitchFamily="50" charset="-128"/>
              </a:rPr>
              <a:t>1</a:t>
            </a:r>
            <a:r>
              <a:rPr lang="ja-JP" altLang="en-US" sz="2400" dirty="0">
                <a:solidFill>
                  <a:schemeClr val="tx1"/>
                </a:solidFill>
                <a:latin typeface="メイリオ" panose="020B0604030504040204" pitchFamily="50" charset="-128"/>
                <a:ea typeface="メイリオ" panose="020B0604030504040204" pitchFamily="50" charset="-128"/>
              </a:rPr>
              <a:t>に減少</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424DC3AF-B9BE-4E34-BF3A-D8B01D6654BE}"/>
              </a:ext>
            </a:extLst>
          </p:cNvPr>
          <p:cNvSpPr/>
          <p:nvPr/>
        </p:nvSpPr>
        <p:spPr>
          <a:xfrm>
            <a:off x="4928135" y="3801979"/>
            <a:ext cx="6670307" cy="25757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rPr>
              <a:t>石けんやハンドソープで</a:t>
            </a:r>
            <a:r>
              <a:rPr lang="en-US" altLang="ja-JP" sz="2800" b="1" dirty="0">
                <a:solidFill>
                  <a:schemeClr val="tx1"/>
                </a:solidFill>
                <a:latin typeface="メイリオ" panose="020B0604030504040204" pitchFamily="50" charset="-128"/>
                <a:ea typeface="メイリオ" panose="020B0604030504040204" pitchFamily="50" charset="-128"/>
              </a:rPr>
              <a:t>10</a:t>
            </a:r>
            <a:r>
              <a:rPr lang="ja-JP" altLang="en-US" sz="2800" b="1" dirty="0">
                <a:solidFill>
                  <a:schemeClr val="tx1"/>
                </a:solidFill>
                <a:latin typeface="メイリオ" panose="020B0604030504040204" pitchFamily="50" charset="-128"/>
                <a:ea typeface="メイリオ" panose="020B0604030504040204" pitchFamily="50" charset="-128"/>
              </a:rPr>
              <a:t>秒</a:t>
            </a:r>
            <a:r>
              <a:rPr lang="ja-JP" altLang="en-US" sz="2800" dirty="0">
                <a:solidFill>
                  <a:schemeClr val="tx1"/>
                </a:solidFill>
                <a:latin typeface="メイリオ" panose="020B0604030504040204" pitchFamily="50" charset="-128"/>
                <a:ea typeface="メイリオ" panose="020B0604030504040204" pitchFamily="50" charset="-128"/>
              </a:rPr>
              <a:t>もみ洗い</a:t>
            </a:r>
            <a:endParaRPr lang="en-US" altLang="ja-JP" sz="2800" dirty="0">
              <a:solidFill>
                <a:schemeClr val="tx1"/>
              </a:solidFill>
              <a:latin typeface="メイリオ" panose="020B0604030504040204" pitchFamily="50" charset="-128"/>
              <a:ea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rPr>
              <a:t>＋</a:t>
            </a:r>
            <a:endParaRPr lang="en-US" altLang="ja-JP" sz="2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800" b="1" dirty="0">
                <a:solidFill>
                  <a:schemeClr val="tx1"/>
                </a:solidFill>
                <a:latin typeface="メイリオ" panose="020B0604030504040204" pitchFamily="50" charset="-128"/>
                <a:ea typeface="メイリオ" panose="020B0604030504040204" pitchFamily="50" charset="-128"/>
              </a:rPr>
              <a:t>流水で</a:t>
            </a:r>
            <a:r>
              <a:rPr kumimoji="1" lang="en-US" altLang="ja-JP" sz="2800" b="1" dirty="0">
                <a:solidFill>
                  <a:schemeClr val="tx1"/>
                </a:solidFill>
                <a:latin typeface="メイリオ" panose="020B0604030504040204" pitchFamily="50" charset="-128"/>
                <a:ea typeface="メイリオ" panose="020B0604030504040204" pitchFamily="50" charset="-128"/>
              </a:rPr>
              <a:t>15</a:t>
            </a:r>
            <a:r>
              <a:rPr kumimoji="1" lang="ja-JP" altLang="en-US" sz="2800" b="1" dirty="0">
                <a:solidFill>
                  <a:schemeClr val="tx1"/>
                </a:solidFill>
                <a:latin typeface="メイリオ" panose="020B0604030504040204" pitchFamily="50" charset="-128"/>
                <a:ea typeface="メイリオ" panose="020B0604030504040204" pitchFamily="50" charset="-128"/>
              </a:rPr>
              <a:t>秒</a:t>
            </a:r>
            <a:r>
              <a:rPr kumimoji="1" lang="ja-JP" altLang="en-US" sz="2800" dirty="0">
                <a:solidFill>
                  <a:schemeClr val="tx1"/>
                </a:solidFill>
                <a:latin typeface="メイリオ" panose="020B0604030504040204" pitchFamily="50" charset="-128"/>
                <a:ea typeface="メイリオ" panose="020B0604030504040204" pitchFamily="50" charset="-128"/>
              </a:rPr>
              <a:t>すすぐ</a:t>
            </a:r>
            <a:endParaRPr kumimoji="1" lang="en-US" altLang="ja-JP" sz="2800" dirty="0">
              <a:solidFill>
                <a:schemeClr val="tx1"/>
              </a:solidFill>
              <a:latin typeface="メイリオ" panose="020B0604030504040204" pitchFamily="50" charset="-128"/>
              <a:ea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rPr>
              <a:t>↓</a:t>
            </a:r>
            <a:endParaRPr lang="en-US" altLang="ja-JP" sz="2800" dirty="0">
              <a:solidFill>
                <a:schemeClr val="tx1"/>
              </a:solidFill>
              <a:latin typeface="メイリオ" panose="020B0604030504040204" pitchFamily="50" charset="-128"/>
              <a:ea typeface="メイリオ" panose="020B0604030504040204" pitchFamily="50" charset="-128"/>
            </a:endParaRPr>
          </a:p>
          <a:p>
            <a:pPr algn="ctr"/>
            <a:r>
              <a:rPr lang="en-US" altLang="ja-JP" sz="2800" b="1" dirty="0">
                <a:solidFill>
                  <a:schemeClr val="tx1"/>
                </a:solidFill>
                <a:latin typeface="メイリオ" panose="020B0604030504040204" pitchFamily="50" charset="-128"/>
                <a:ea typeface="メイリオ" panose="020B0604030504040204" pitchFamily="50" charset="-128"/>
              </a:rPr>
              <a:t>1</a:t>
            </a:r>
            <a:r>
              <a:rPr lang="ja-JP" altLang="en-US" sz="2800" b="1" dirty="0">
                <a:solidFill>
                  <a:schemeClr val="tx1"/>
                </a:solidFill>
                <a:latin typeface="メイリオ" panose="020B0604030504040204" pitchFamily="50" charset="-128"/>
                <a:ea typeface="メイリオ" panose="020B0604030504040204" pitchFamily="50" charset="-128"/>
              </a:rPr>
              <a:t>万分の１に減少</a:t>
            </a:r>
            <a:endParaRPr kumimoji="1" lang="en-US" altLang="ja-JP" sz="28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0260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544300" y="266085"/>
            <a:ext cx="5925503" cy="745828"/>
          </a:xfrm>
          <a:solidFill>
            <a:schemeClr val="bg1"/>
          </a:solidFill>
        </p:spPr>
        <p:txBody>
          <a:bodyPr>
            <a:noAutofit/>
          </a:bodyPr>
          <a:lstStyle/>
          <a:p>
            <a:pPr algn="ctr">
              <a:lnSpc>
                <a:spcPts val="5700"/>
              </a:lnSpc>
            </a:pPr>
            <a:r>
              <a:rPr kumimoji="1" lang="ja-JP" altLang="en-US" sz="3600" b="1" dirty="0" smtClean="0">
                <a:latin typeface="メイリオ" panose="020B0604030504040204" pitchFamily="50" charset="-128"/>
                <a:ea typeface="メイリオ" panose="020B0604030504040204" pitchFamily="50" charset="-128"/>
              </a:rPr>
              <a:t>感染するための要素とは</a:t>
            </a:r>
            <a:endParaRPr kumimoji="1" lang="ja-JP" altLang="en-US" sz="36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623455" y="1177636"/>
            <a:ext cx="11000509" cy="5320146"/>
          </a:xfrm>
          <a:solidFill>
            <a:schemeClr val="bg1"/>
          </a:solidFill>
        </p:spPr>
        <p:txBody>
          <a:bodyPr/>
          <a:lstStyle/>
          <a:p>
            <a:pPr marL="0" indent="0">
              <a:buNone/>
            </a:pPr>
            <a:endParaRPr lang="en-US" altLang="ja-JP" sz="800" b="1" dirty="0" smtClean="0">
              <a:latin typeface="メイリオ" panose="020B0604030504040204" pitchFamily="50" charset="-128"/>
              <a:ea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rPr>
              <a:t>感染</a:t>
            </a:r>
            <a:r>
              <a:rPr lang="ja-JP" altLang="en-US" b="1" dirty="0">
                <a:latin typeface="メイリオ" panose="020B0604030504040204" pitchFamily="50" charset="-128"/>
                <a:ea typeface="メイリオ" panose="020B0604030504040204" pitchFamily="50" charset="-128"/>
              </a:rPr>
              <a:t>経路を遮断すれば感染しません！</a:t>
            </a:r>
            <a:endParaRPr kumimoji="1" lang="ja-JP" altLang="en-US" dirty="0">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969482" y="2357895"/>
            <a:ext cx="3338876" cy="1725787"/>
            <a:chOff x="533758" y="2135296"/>
            <a:chExt cx="3338876" cy="1725787"/>
          </a:xfrm>
        </p:grpSpPr>
        <p:sp>
          <p:nvSpPr>
            <p:cNvPr id="5" name="角丸四角形 4"/>
            <p:cNvSpPr/>
            <p:nvPr/>
          </p:nvSpPr>
          <p:spPr>
            <a:xfrm>
              <a:off x="533758" y="2135296"/>
              <a:ext cx="3338876" cy="1725787"/>
            </a:xfrm>
            <a:prstGeom prst="roundRect">
              <a:avLst/>
            </a:prstGeom>
            <a:solidFill>
              <a:schemeClr val="accent6">
                <a:lumMod val="40000"/>
                <a:lumOff val="60000"/>
              </a:schemeClr>
            </a:solidFill>
            <a:ln w="57150">
              <a:solidFill>
                <a:schemeClr val="accent6">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テキスト ボックス 5"/>
            <p:cNvSpPr txBox="1"/>
            <p:nvPr/>
          </p:nvSpPr>
          <p:spPr>
            <a:xfrm>
              <a:off x="1321894" y="2753574"/>
              <a:ext cx="1656184" cy="535531"/>
            </a:xfrm>
            <a:prstGeom prst="rect">
              <a:avLst/>
            </a:prstGeom>
            <a:noFill/>
          </p:spPr>
          <p:txBody>
            <a:bodyPr wrap="square" rtlCol="0">
              <a:spAutoFit/>
            </a:bodyPr>
            <a:lstStyle/>
            <a:p>
              <a:pPr algn="ctr">
                <a:lnSpc>
                  <a:spcPct val="90000"/>
                </a:lnSpc>
              </a:pPr>
              <a:r>
                <a:rPr kumimoji="1" lang="ja-JP" altLang="en-US" sz="3200" b="1" dirty="0"/>
                <a:t>病原体</a:t>
              </a:r>
            </a:p>
          </p:txBody>
        </p:sp>
      </p:grpSp>
      <p:sp>
        <p:nvSpPr>
          <p:cNvPr id="7" name="正方形/長方形 6"/>
          <p:cNvSpPr/>
          <p:nvPr/>
        </p:nvSpPr>
        <p:spPr>
          <a:xfrm>
            <a:off x="1662496" y="4332124"/>
            <a:ext cx="2031325" cy="461665"/>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病原体の排除</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550" y="4885863"/>
            <a:ext cx="1669701" cy="1426037"/>
          </a:xfrm>
          <a:prstGeom prst="rect">
            <a:avLst/>
          </a:prstGeom>
        </p:spPr>
      </p:pic>
      <p:grpSp>
        <p:nvGrpSpPr>
          <p:cNvPr id="12" name="グループ化 11"/>
          <p:cNvGrpSpPr/>
          <p:nvPr/>
        </p:nvGrpSpPr>
        <p:grpSpPr>
          <a:xfrm>
            <a:off x="5055648" y="4734891"/>
            <a:ext cx="2568792" cy="979494"/>
            <a:chOff x="2763284" y="2055159"/>
            <a:chExt cx="2568792" cy="1743608"/>
          </a:xfrm>
        </p:grpSpPr>
        <p:sp>
          <p:nvSpPr>
            <p:cNvPr id="13" name="正方形/長方形 12"/>
            <p:cNvSpPr/>
            <p:nvPr/>
          </p:nvSpPr>
          <p:spPr>
            <a:xfrm>
              <a:off x="2793805" y="2857069"/>
              <a:ext cx="2538271" cy="9416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テキスト ボックス 13"/>
            <p:cNvSpPr txBox="1"/>
            <p:nvPr/>
          </p:nvSpPr>
          <p:spPr>
            <a:xfrm>
              <a:off x="2763284" y="2055159"/>
              <a:ext cx="2538271" cy="1061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kumimoji="1" lang="ja-JP" altLang="en-US" sz="2400" b="1" kern="1200" dirty="0" smtClean="0">
                  <a:latin typeface="メイリオ" panose="020B0604030504040204" pitchFamily="50" charset="-128"/>
                  <a:ea typeface="メイリオ" panose="020B0604030504040204" pitchFamily="50" charset="-128"/>
                </a:rPr>
                <a:t>感染経路の遮断</a:t>
              </a:r>
              <a:endParaRPr kumimoji="1" lang="ja-JP" altLang="en-US" sz="2400" b="1" kern="1200" dirty="0">
                <a:latin typeface="メイリオ" panose="020B0604030504040204" pitchFamily="50" charset="-128"/>
                <a:ea typeface="メイリオ" panose="020B0604030504040204" pitchFamily="50" charset="-128"/>
              </a:endParaRPr>
            </a:p>
          </p:txBody>
        </p:sp>
      </p:grpSp>
      <p:grpSp>
        <p:nvGrpSpPr>
          <p:cNvPr id="16" name="グループ化 15"/>
          <p:cNvGrpSpPr/>
          <p:nvPr/>
        </p:nvGrpSpPr>
        <p:grpSpPr>
          <a:xfrm>
            <a:off x="8108543" y="2356665"/>
            <a:ext cx="3338876" cy="1725787"/>
            <a:chOff x="8014924" y="2246537"/>
            <a:chExt cx="3338876" cy="1549608"/>
          </a:xfrm>
        </p:grpSpPr>
        <p:sp>
          <p:nvSpPr>
            <p:cNvPr id="17" name="角丸四角形 16"/>
            <p:cNvSpPr/>
            <p:nvPr/>
          </p:nvSpPr>
          <p:spPr>
            <a:xfrm>
              <a:off x="8014924" y="2246537"/>
              <a:ext cx="3338876" cy="1549608"/>
            </a:xfrm>
            <a:prstGeom prst="roundRect">
              <a:avLst/>
            </a:prstGeom>
            <a:solidFill>
              <a:schemeClr val="accent2">
                <a:lumMod val="20000"/>
                <a:lumOff val="80000"/>
              </a:schemeClr>
            </a:solidFill>
            <a:ln w="571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テキスト ボックス 17"/>
            <p:cNvSpPr txBox="1"/>
            <p:nvPr/>
          </p:nvSpPr>
          <p:spPr>
            <a:xfrm>
              <a:off x="8804112" y="2526345"/>
              <a:ext cx="1656184" cy="978729"/>
            </a:xfrm>
            <a:prstGeom prst="rect">
              <a:avLst/>
            </a:prstGeom>
            <a:noFill/>
          </p:spPr>
          <p:txBody>
            <a:bodyPr wrap="square" rtlCol="0">
              <a:spAutoFit/>
            </a:bodyPr>
            <a:lstStyle/>
            <a:p>
              <a:pPr algn="ctr">
                <a:lnSpc>
                  <a:spcPct val="90000"/>
                </a:lnSpc>
              </a:pPr>
              <a:r>
                <a:rPr kumimoji="1" lang="ja-JP" altLang="en-US" sz="3200" b="1" dirty="0"/>
                <a:t>宿主</a:t>
              </a:r>
              <a:endParaRPr kumimoji="1" lang="en-US" altLang="ja-JP" sz="3200" b="1" dirty="0"/>
            </a:p>
            <a:p>
              <a:pPr algn="ctr">
                <a:lnSpc>
                  <a:spcPct val="90000"/>
                </a:lnSpc>
              </a:pPr>
              <a:r>
                <a:rPr kumimoji="1" lang="ja-JP" altLang="en-US" sz="3200" b="1" dirty="0"/>
                <a:t>感受性</a:t>
              </a:r>
            </a:p>
          </p:txBody>
        </p:sp>
      </p:grpSp>
      <p:grpSp>
        <p:nvGrpSpPr>
          <p:cNvPr id="19" name="グループ化 18"/>
          <p:cNvGrpSpPr/>
          <p:nvPr/>
        </p:nvGrpSpPr>
        <p:grpSpPr>
          <a:xfrm>
            <a:off x="8343165" y="4339779"/>
            <a:ext cx="2918802" cy="1174012"/>
            <a:chOff x="5477435" y="2624755"/>
            <a:chExt cx="2918802" cy="1174012"/>
          </a:xfrm>
        </p:grpSpPr>
        <p:sp>
          <p:nvSpPr>
            <p:cNvPr id="20" name="正方形/長方形 19"/>
            <p:cNvSpPr/>
            <p:nvPr/>
          </p:nvSpPr>
          <p:spPr>
            <a:xfrm>
              <a:off x="5586011" y="2857069"/>
              <a:ext cx="2538271" cy="9416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テキスト ボックス 20"/>
            <p:cNvSpPr txBox="1"/>
            <p:nvPr/>
          </p:nvSpPr>
          <p:spPr>
            <a:xfrm>
              <a:off x="5477435" y="2624755"/>
              <a:ext cx="2918802" cy="9416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kumimoji="1" lang="ja-JP" altLang="en-US" sz="2400" b="1" kern="1200" dirty="0" smtClean="0">
                  <a:latin typeface="メイリオ" panose="020B0604030504040204" pitchFamily="50" charset="-128"/>
                  <a:ea typeface="メイリオ" panose="020B0604030504040204" pitchFamily="50" charset="-128"/>
                </a:rPr>
                <a:t>宿主抵抗力の</a:t>
              </a:r>
              <a:endParaRPr kumimoji="1" lang="en-US" altLang="ja-JP" sz="2400" b="1" kern="1200" dirty="0" smtClean="0">
                <a:latin typeface="メイリオ" panose="020B0604030504040204" pitchFamily="50" charset="-128"/>
                <a:ea typeface="メイリオ" panose="020B0604030504040204" pitchFamily="50" charset="-128"/>
              </a:endParaRPr>
            </a:p>
            <a:p>
              <a:pPr lvl="0" algn="ctr" defTabSz="1066800">
                <a:lnSpc>
                  <a:spcPct val="90000"/>
                </a:lnSpc>
                <a:spcBef>
                  <a:spcPct val="0"/>
                </a:spcBef>
                <a:spcAft>
                  <a:spcPct val="35000"/>
                </a:spcAft>
              </a:pPr>
              <a:r>
                <a:rPr kumimoji="1" lang="ja-JP" altLang="en-US" sz="2400" b="1" kern="1200" dirty="0" smtClean="0">
                  <a:latin typeface="メイリオ" panose="020B0604030504040204" pitchFamily="50" charset="-128"/>
                  <a:ea typeface="メイリオ" panose="020B0604030504040204" pitchFamily="50" charset="-128"/>
                </a:rPr>
                <a:t>向上</a:t>
              </a:r>
              <a:endParaRPr kumimoji="1" lang="ja-JP" altLang="en-US" sz="2400" b="1" kern="1200" dirty="0">
                <a:latin typeface="メイリオ" panose="020B0604030504040204" pitchFamily="50" charset="-128"/>
                <a:ea typeface="メイリオ" panose="020B0604030504040204" pitchFamily="50" charset="-128"/>
              </a:endParaRPr>
            </a:p>
          </p:txBody>
        </p:sp>
      </p:grpSp>
      <p:pic>
        <p:nvPicPr>
          <p:cNvPr id="22" name="図 2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2683" y1="3606" x2="22683" y2="3606"/>
                        <a14:foregroundMark x1="7073" y1="29567" x2="7073" y2="29567"/>
                        <a14:foregroundMark x1="13415" y1="56731" x2="13415" y2="56731"/>
                        <a14:foregroundMark x1="17805" y1="81250" x2="17805" y2="81250"/>
                        <a14:foregroundMark x1="68049" y1="3606" x2="68049" y2="3606"/>
                        <a14:foregroundMark x1="91463" y1="26683" x2="91463" y2="26683"/>
                        <a14:foregroundMark x1="81463" y1="50481" x2="81463" y2="50481"/>
                        <a14:foregroundMark x1="88537" y1="78365" x2="88537" y2="78365"/>
                        <a14:foregroundMark x1="73659" y1="58173" x2="73659" y2="58173"/>
                        <a14:foregroundMark x1="73171" y1="76923" x2="73171" y2="76923"/>
                        <a14:foregroundMark x1="84390" y1="28125" x2="84390" y2="28125"/>
                        <a14:foregroundMark x1="60244" y1="14904" x2="60244" y2="14904"/>
                        <a14:foregroundMark x1="35366" y1="15625" x2="35366" y2="15625"/>
                        <a14:foregroundMark x1="14878" y1="31010" x2="14878" y2="31010"/>
                        <a14:foregroundMark x1="30488" y1="60337" x2="30488" y2="60337"/>
                        <a14:foregroundMark x1="26341" y1="81250" x2="26341" y2="81250"/>
                        <a14:foregroundMark x1="13415" y1="80529" x2="13415" y2="80529"/>
                        <a14:foregroundMark x1="21951" y1="8654" x2="21951" y2="8654"/>
                        <a14:foregroundMark x1="3659" y1="31010" x2="3659" y2="31010"/>
                        <a14:foregroundMark x1="17073" y1="58173" x2="17073" y2="58173"/>
                        <a14:foregroundMark x1="83659" y1="74279" x2="83659" y2="74279"/>
                        <a14:foregroundMark x1="24878" y1="58894" x2="24878" y2="58894"/>
                        <a14:foregroundMark x1="18537" y1="31490" x2="18537" y2="31490"/>
                        <a14:foregroundMark x1="12683" y1="31490" x2="12683" y2="31490"/>
                      </a14:backgroundRemoval>
                    </a14:imgEffect>
                  </a14:imgLayer>
                </a14:imgProps>
              </a:ext>
              <a:ext uri="{28A0092B-C50C-407E-A947-70E740481C1C}">
                <a14:useLocalDpi xmlns:a14="http://schemas.microsoft.com/office/drawing/2010/main" val="0"/>
              </a:ext>
            </a:extLst>
          </a:blip>
          <a:stretch>
            <a:fillRect/>
          </a:stretch>
        </p:blipFill>
        <p:spPr>
          <a:xfrm>
            <a:off x="10381254" y="5109729"/>
            <a:ext cx="1302725" cy="1322464"/>
          </a:xfrm>
          <a:prstGeom prst="rect">
            <a:avLst/>
          </a:prstGeom>
        </p:spPr>
      </p:pic>
      <p:sp>
        <p:nvSpPr>
          <p:cNvPr id="23" name="右矢印 22"/>
          <p:cNvSpPr/>
          <p:nvPr/>
        </p:nvSpPr>
        <p:spPr>
          <a:xfrm>
            <a:off x="4472205" y="2483034"/>
            <a:ext cx="2277916" cy="144087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4633599" y="2969974"/>
            <a:ext cx="1836204" cy="595691"/>
          </a:xfrm>
          <a:prstGeom prst="rect">
            <a:avLst/>
          </a:prstGeom>
          <a:noFill/>
        </p:spPr>
        <p:txBody>
          <a:bodyPr wrap="square" rtlCol="0">
            <a:spAutoFit/>
          </a:bodyPr>
          <a:lstStyle/>
          <a:p>
            <a:pPr algn="ctr">
              <a:lnSpc>
                <a:spcPct val="90000"/>
              </a:lnSpc>
            </a:pPr>
            <a:r>
              <a:rPr kumimoji="1" lang="ja-JP" altLang="en-US" sz="3200" b="1" dirty="0"/>
              <a:t>感染経路</a:t>
            </a:r>
          </a:p>
        </p:txBody>
      </p:sp>
      <p:cxnSp>
        <p:nvCxnSpPr>
          <p:cNvPr id="27" name="直線コネクタ 26"/>
          <p:cNvCxnSpPr/>
          <p:nvPr/>
        </p:nvCxnSpPr>
        <p:spPr>
          <a:xfrm>
            <a:off x="7792592" y="2197217"/>
            <a:ext cx="35633" cy="2365739"/>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直線矢印コネクタ 30"/>
          <p:cNvCxnSpPr/>
          <p:nvPr/>
        </p:nvCxnSpPr>
        <p:spPr>
          <a:xfrm>
            <a:off x="6724498" y="2819740"/>
            <a:ext cx="1039091"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7351893" y="2827091"/>
            <a:ext cx="362056" cy="193164"/>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6693228" y="3267819"/>
            <a:ext cx="1039091"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7342421" y="3361571"/>
            <a:ext cx="380999" cy="17267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6724498" y="3712158"/>
            <a:ext cx="1039091"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7358249" y="3836376"/>
            <a:ext cx="366026" cy="182042"/>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楕円 27"/>
          <p:cNvSpPr/>
          <p:nvPr/>
        </p:nvSpPr>
        <p:spPr>
          <a:xfrm>
            <a:off x="7021847" y="1935686"/>
            <a:ext cx="1593272" cy="2858104"/>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a:off x="2733025" y="1875279"/>
            <a:ext cx="4353772" cy="7486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838201" y="1785917"/>
            <a:ext cx="2486339" cy="77002"/>
          </a:xfrm>
          <a:prstGeom prst="line">
            <a:avLst/>
          </a:prstGeom>
          <a:ln w="76200">
            <a:solidFill>
              <a:srgbClr val="FF0000"/>
            </a:solidFill>
          </a:ln>
          <a:scene3d>
            <a:camera prst="orthographicFront">
              <a:rot lat="0" lon="0" rev="6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482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4" name="角丸四角形 3"/>
          <p:cNvSpPr/>
          <p:nvPr/>
        </p:nvSpPr>
        <p:spPr>
          <a:xfrm>
            <a:off x="1995055" y="4867707"/>
            <a:ext cx="8950036" cy="1343891"/>
          </a:xfrm>
          <a:prstGeom prst="roundRect">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14171" y="300591"/>
            <a:ext cx="11363658" cy="757093"/>
          </a:xfrm>
          <a:solidFill>
            <a:schemeClr val="bg1"/>
          </a:solidFill>
        </p:spPr>
        <p:txBody>
          <a:bodyPr>
            <a:normAutofit/>
          </a:bodyPr>
          <a:lstStyle/>
          <a:p>
            <a:r>
              <a:rPr lang="ja-JP" altLang="en-US" sz="3600" b="1" dirty="0" smtClean="0">
                <a:latin typeface="メイリオ" panose="020B0604030504040204" pitchFamily="50" charset="-128"/>
                <a:ea typeface="メイリオ" panose="020B0604030504040204" pitchFamily="50" charset="-128"/>
              </a:rPr>
              <a:t>１　スタンダードプリコーション（標準予防策）とは</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14171" y="1353187"/>
            <a:ext cx="11566813" cy="5209309"/>
          </a:xfrm>
          <a:solidFill>
            <a:schemeClr val="bg1"/>
          </a:solidFill>
        </p:spPr>
        <p:txBody>
          <a:bodyPr>
            <a:normAutofit/>
          </a:bodyPr>
          <a:lstStyle/>
          <a:p>
            <a:pPr marL="0" indent="0">
              <a:lnSpc>
                <a:spcPts val="4100"/>
              </a:lnSpc>
              <a:buNone/>
            </a:pPr>
            <a:r>
              <a:rPr lang="ja-JP" altLang="en-US" sz="3200" b="1" dirty="0" smtClean="0">
                <a:latin typeface="メイリオ" panose="020B0604030504040204" pitchFamily="50" charset="-128"/>
                <a:ea typeface="メイリオ" panose="020B0604030504040204" pitchFamily="50" charset="-128"/>
              </a:rPr>
              <a:t>「すべて</a:t>
            </a:r>
            <a:r>
              <a:rPr lang="ja-JP" altLang="en-US" sz="3200" b="1" dirty="0">
                <a:latin typeface="メイリオ" panose="020B0604030504040204" pitchFamily="50" charset="-128"/>
                <a:ea typeface="メイリオ" panose="020B0604030504040204" pitchFamily="50" charset="-128"/>
              </a:rPr>
              <a:t>の人は病原体を保有して</a:t>
            </a:r>
            <a:r>
              <a:rPr lang="ja-JP" altLang="en-US" sz="3200" b="1" dirty="0" smtClean="0">
                <a:latin typeface="メイリオ" panose="020B0604030504040204" pitchFamily="50" charset="-128"/>
                <a:ea typeface="メイリオ" panose="020B0604030504040204" pitchFamily="50" charset="-128"/>
              </a:rPr>
              <a:t>いる」</a:t>
            </a:r>
            <a:r>
              <a:rPr lang="ja-JP" altLang="en-US" sz="3200" dirty="0" smtClean="0">
                <a:latin typeface="メイリオ" panose="020B0604030504040204" pitchFamily="50" charset="-128"/>
                <a:ea typeface="メイリオ" panose="020B0604030504040204" pitchFamily="50" charset="-128"/>
              </a:rPr>
              <a:t>と</a:t>
            </a:r>
            <a:r>
              <a:rPr lang="ja-JP" altLang="en-US" sz="3200" dirty="0">
                <a:latin typeface="メイリオ" panose="020B0604030504040204" pitchFamily="50" charset="-128"/>
                <a:ea typeface="メイリオ" panose="020B0604030504040204" pitchFamily="50" charset="-128"/>
              </a:rPr>
              <a:t>考え</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pPr marL="0" indent="0">
              <a:lnSpc>
                <a:spcPts val="4100"/>
              </a:lnSpc>
              <a:buNone/>
            </a:pPr>
            <a:r>
              <a:rPr lang="ja-JP" altLang="en-US" sz="3200" b="1" dirty="0" smtClean="0">
                <a:solidFill>
                  <a:srgbClr val="FF0000"/>
                </a:solidFill>
                <a:latin typeface="メイリオ" panose="020B0604030504040204" pitchFamily="50" charset="-128"/>
                <a:ea typeface="メイリオ" panose="020B0604030504040204" pitchFamily="50" charset="-128"/>
              </a:rPr>
              <a:t>　患者</a:t>
            </a:r>
            <a:r>
              <a:rPr lang="ja-JP" altLang="en-US" sz="3200" b="1" dirty="0">
                <a:solidFill>
                  <a:srgbClr val="FF0000"/>
                </a:solidFill>
                <a:latin typeface="メイリオ" panose="020B0604030504040204" pitchFamily="50" charset="-128"/>
                <a:ea typeface="メイリオ" panose="020B0604030504040204" pitchFamily="50" charset="-128"/>
              </a:rPr>
              <a:t>および周囲の環境に接触する前後</a:t>
            </a:r>
            <a:r>
              <a:rPr lang="ja-JP" altLang="en-US" sz="3200" dirty="0">
                <a:latin typeface="メイリオ" panose="020B0604030504040204" pitchFamily="50" charset="-128"/>
                <a:ea typeface="メイリオ" panose="020B0604030504040204" pitchFamily="50" charset="-128"/>
              </a:rPr>
              <a:t>には</a:t>
            </a:r>
            <a:r>
              <a:rPr lang="ja-JP" altLang="en-US" sz="3200" b="1" dirty="0">
                <a:solidFill>
                  <a:srgbClr val="FF0000"/>
                </a:solidFill>
                <a:latin typeface="メイリオ" panose="020B0604030504040204" pitchFamily="50" charset="-128"/>
                <a:ea typeface="メイリオ" panose="020B0604030504040204" pitchFamily="50" charset="-128"/>
              </a:rPr>
              <a:t>手指衛生</a:t>
            </a:r>
            <a:r>
              <a:rPr lang="ja-JP" altLang="en-US" sz="3200" dirty="0">
                <a:latin typeface="メイリオ" panose="020B0604030504040204" pitchFamily="50" charset="-128"/>
                <a:ea typeface="メイリオ" panose="020B0604030504040204" pitchFamily="50" charset="-128"/>
              </a:rPr>
              <a:t>を行い</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pPr marL="0" indent="0">
              <a:lnSpc>
                <a:spcPts val="4100"/>
              </a:lnSpc>
              <a:buNone/>
            </a:pPr>
            <a:r>
              <a:rPr lang="ja-JP" altLang="en-US" sz="3200" b="1" dirty="0" smtClean="0">
                <a:solidFill>
                  <a:srgbClr val="FF0000"/>
                </a:solidFill>
                <a:latin typeface="メイリオ" panose="020B0604030504040204" pitchFamily="50" charset="-128"/>
                <a:ea typeface="メイリオ" panose="020B0604030504040204" pitchFamily="50" charset="-128"/>
              </a:rPr>
              <a:t>血液</a:t>
            </a:r>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体液</a:t>
            </a:r>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粘膜</a:t>
            </a:r>
            <a:r>
              <a:rPr lang="ja-JP" altLang="en-US" sz="3200" dirty="0">
                <a:latin typeface="メイリオ" panose="020B0604030504040204" pitchFamily="50" charset="-128"/>
                <a:ea typeface="メイリオ" panose="020B0604030504040204" pitchFamily="50" charset="-128"/>
              </a:rPr>
              <a:t>など</a:t>
            </a:r>
            <a:r>
              <a:rPr lang="ja-JP" altLang="en-US" sz="3200" dirty="0" smtClean="0">
                <a:latin typeface="メイリオ" panose="020B0604030504040204" pitchFamily="50" charset="-128"/>
                <a:ea typeface="メイリオ" panose="020B0604030504040204" pitchFamily="50" charset="-128"/>
              </a:rPr>
              <a:t>に</a:t>
            </a:r>
            <a:r>
              <a:rPr lang="ja-JP" altLang="en-US" sz="3200" dirty="0">
                <a:latin typeface="メイリオ" panose="020B0604030504040204" pitchFamily="50" charset="-128"/>
                <a:ea typeface="メイリオ" panose="020B0604030504040204" pitchFamily="50" charset="-128"/>
              </a:rPr>
              <a:t>曝</a:t>
            </a:r>
            <a:r>
              <a:rPr lang="ja-JP" altLang="en-US" sz="3200" dirty="0" smtClean="0">
                <a:latin typeface="メイリオ" panose="020B0604030504040204" pitchFamily="50" charset="-128"/>
                <a:ea typeface="メイリオ" panose="020B0604030504040204" pitchFamily="50" charset="-128"/>
              </a:rPr>
              <a:t>露する</a:t>
            </a:r>
            <a:r>
              <a:rPr lang="ja-JP" altLang="en-US" sz="3200" dirty="0">
                <a:latin typeface="メイリオ" panose="020B0604030504040204" pitchFamily="50" charset="-128"/>
                <a:ea typeface="メイリオ" panose="020B0604030504040204" pitchFamily="50" charset="-128"/>
              </a:rPr>
              <a:t>恐れのある時は</a:t>
            </a:r>
            <a:r>
              <a:rPr lang="ja-JP" altLang="en-US" sz="3200" b="1" dirty="0" smtClean="0">
                <a:solidFill>
                  <a:srgbClr val="FF0000"/>
                </a:solidFill>
                <a:latin typeface="メイリオ" panose="020B0604030504040204" pitchFamily="50" charset="-128"/>
                <a:ea typeface="メイリオ" panose="020B0604030504040204" pitchFamily="50" charset="-128"/>
              </a:rPr>
              <a:t>個人防護具</a:t>
            </a:r>
            <a:endParaRPr lang="en-US" altLang="ja-JP" sz="3200" b="1" dirty="0" smtClean="0">
              <a:solidFill>
                <a:srgbClr val="FF0000"/>
              </a:solidFill>
              <a:latin typeface="メイリオ" panose="020B0604030504040204" pitchFamily="50" charset="-128"/>
              <a:ea typeface="メイリオ" panose="020B0604030504040204" pitchFamily="50" charset="-128"/>
            </a:endParaRPr>
          </a:p>
          <a:p>
            <a:pPr marL="0" indent="0">
              <a:lnSpc>
                <a:spcPts val="4100"/>
              </a:lnSpc>
              <a:buNone/>
            </a:pPr>
            <a:r>
              <a:rPr lang="ja-JP" altLang="en-US" sz="3200" dirty="0" smtClean="0">
                <a:latin typeface="メイリオ" panose="020B0604030504040204" pitchFamily="50" charset="-128"/>
                <a:ea typeface="メイリオ" panose="020B0604030504040204" pitchFamily="50" charset="-128"/>
              </a:rPr>
              <a:t>を</a:t>
            </a:r>
            <a:r>
              <a:rPr lang="ja-JP" altLang="en-US" sz="3200" dirty="0">
                <a:latin typeface="メイリオ" panose="020B0604030504040204" pitchFamily="50" charset="-128"/>
                <a:ea typeface="メイリオ" panose="020B0604030504040204" pitchFamily="50" charset="-128"/>
              </a:rPr>
              <a:t>用いることである</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lang="en-US" altLang="ja-JP" sz="3200" b="1" dirty="0" smtClean="0">
              <a:latin typeface="メイリオ" panose="020B0604030504040204" pitchFamily="50" charset="-128"/>
              <a:ea typeface="メイリオ" panose="020B0604030504040204" pitchFamily="50" charset="-128"/>
            </a:endParaRPr>
          </a:p>
          <a:p>
            <a:pPr marL="0" indent="0">
              <a:buNone/>
            </a:pPr>
            <a:r>
              <a:rPr lang="ja-JP" altLang="en-US" sz="3200" b="1" dirty="0" smtClean="0">
                <a:latin typeface="メイリオ" panose="020B0604030504040204" pitchFamily="50" charset="-128"/>
                <a:ea typeface="メイリオ" panose="020B0604030504040204" pitchFamily="50" charset="-128"/>
              </a:rPr>
              <a:t>          　感染症</a:t>
            </a:r>
            <a:r>
              <a:rPr lang="ja-JP" altLang="en-US" sz="3200" b="1" dirty="0">
                <a:latin typeface="メイリオ" panose="020B0604030504040204" pitchFamily="50" charset="-128"/>
                <a:ea typeface="メイリオ" panose="020B0604030504040204" pitchFamily="50" charset="-128"/>
              </a:rPr>
              <a:t>の有無に</a:t>
            </a:r>
            <a:r>
              <a:rPr lang="ja-JP" altLang="en-US" sz="3200" b="1" dirty="0" smtClean="0">
                <a:latin typeface="メイリオ" panose="020B0604030504040204" pitchFamily="50" charset="-128"/>
                <a:ea typeface="メイリオ" panose="020B0604030504040204" pitchFamily="50" charset="-128"/>
              </a:rPr>
              <a:t>かかわらず</a:t>
            </a:r>
            <a:endParaRPr lang="en-US" altLang="ja-JP" sz="3200" b="1" dirty="0" smtClean="0">
              <a:latin typeface="メイリオ" panose="020B0604030504040204" pitchFamily="50" charset="-128"/>
              <a:ea typeface="メイリオ" panose="020B0604030504040204" pitchFamily="50" charset="-128"/>
            </a:endParaRPr>
          </a:p>
          <a:p>
            <a:pPr marL="0" indent="0">
              <a:buNone/>
            </a:pPr>
            <a:r>
              <a:rPr lang="ja-JP" altLang="en-US" sz="3200" b="1" dirty="0" smtClean="0">
                <a:solidFill>
                  <a:srgbClr val="FF0000"/>
                </a:solidFill>
                <a:latin typeface="メイリオ" panose="020B0604030504040204" pitchFamily="50" charset="-128"/>
                <a:ea typeface="メイリオ" panose="020B0604030504040204" pitchFamily="50" charset="-128"/>
              </a:rPr>
              <a:t>          　対象者</a:t>
            </a:r>
            <a:r>
              <a:rPr lang="ja-JP" altLang="en-US" sz="3200" b="1" dirty="0">
                <a:solidFill>
                  <a:srgbClr val="FF0000"/>
                </a:solidFill>
                <a:latin typeface="メイリオ" panose="020B0604030504040204" pitchFamily="50" charset="-128"/>
                <a:ea typeface="メイリオ" panose="020B0604030504040204" pitchFamily="50" charset="-128"/>
              </a:rPr>
              <a:t>すべて</a:t>
            </a:r>
            <a:r>
              <a:rPr lang="ja-JP" altLang="en-US" sz="3200" b="1" dirty="0">
                <a:latin typeface="メイリオ" panose="020B0604030504040204" pitchFamily="50" charset="-128"/>
                <a:ea typeface="メイリオ" panose="020B0604030504040204" pitchFamily="50" charset="-128"/>
              </a:rPr>
              <a:t>に</a:t>
            </a:r>
            <a:r>
              <a:rPr lang="ja-JP" altLang="en-US" sz="3200" b="1" dirty="0" smtClean="0">
                <a:latin typeface="メイリオ" panose="020B0604030504040204" pitchFamily="50" charset="-128"/>
                <a:ea typeface="メイリオ" panose="020B0604030504040204" pitchFamily="50" charset="-128"/>
              </a:rPr>
              <a:t>対して</a:t>
            </a:r>
            <a:r>
              <a:rPr lang="ja-JP" altLang="en-US" sz="3200" b="1" dirty="0" smtClean="0">
                <a:solidFill>
                  <a:srgbClr val="FF0000"/>
                </a:solidFill>
                <a:latin typeface="メイリオ" panose="020B0604030504040204" pitchFamily="50" charset="-128"/>
                <a:ea typeface="メイリオ" panose="020B0604030504040204" pitchFamily="50" charset="-128"/>
              </a:rPr>
              <a:t>感染</a:t>
            </a:r>
            <a:r>
              <a:rPr lang="ja-JP" altLang="en-US" sz="3200" b="1" dirty="0">
                <a:solidFill>
                  <a:srgbClr val="FF0000"/>
                </a:solidFill>
                <a:latin typeface="メイリオ" panose="020B0604030504040204" pitchFamily="50" charset="-128"/>
                <a:ea typeface="メイリオ" panose="020B0604030504040204" pitchFamily="50" charset="-128"/>
              </a:rPr>
              <a:t>対策を行う</a:t>
            </a:r>
            <a:r>
              <a:rPr lang="ja-JP" altLang="en-US" sz="3200" b="1" dirty="0">
                <a:latin typeface="メイリオ" panose="020B0604030504040204" pitchFamily="50" charset="-128"/>
                <a:ea typeface="メイリオ" panose="020B0604030504040204" pitchFamily="50" charset="-128"/>
              </a:rPr>
              <a:t>こと</a:t>
            </a:r>
            <a:r>
              <a:rPr lang="ja-JP" altLang="en-US" sz="3200" b="1" dirty="0" smtClean="0">
                <a:latin typeface="メイリオ" panose="020B0604030504040204" pitchFamily="50" charset="-128"/>
                <a:ea typeface="メイリオ" panose="020B0604030504040204" pitchFamily="50" charset="-128"/>
              </a:rPr>
              <a:t>です</a:t>
            </a:r>
            <a:endParaRPr lang="ja-JP" altLang="en-US" sz="3200" b="1" dirty="0">
              <a:latin typeface="メイリオ" panose="020B0604030504040204" pitchFamily="50" charset="-128"/>
              <a:ea typeface="メイリオ" panose="020B0604030504040204" pitchFamily="50" charset="-128"/>
            </a:endParaRPr>
          </a:p>
          <a:p>
            <a:pPr marL="0" indent="0">
              <a:lnSpc>
                <a:spcPts val="4100"/>
              </a:lnSpc>
              <a:buNone/>
            </a:pPr>
            <a:endParaRPr lang="ja-JP" altLang="en-US" sz="3200"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95" y="3740954"/>
            <a:ext cx="1544542" cy="155170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032" y="4295293"/>
            <a:ext cx="1196023" cy="1916305"/>
          </a:xfrm>
          <a:prstGeom prst="rect">
            <a:avLst/>
          </a:prstGeom>
        </p:spPr>
      </p:pic>
    </p:spTree>
    <p:extLst>
      <p:ext uri="{BB962C8B-B14F-4D97-AF65-F5344CB8AC3E}">
        <p14:creationId xmlns:p14="http://schemas.microsoft.com/office/powerpoint/2010/main" val="2895307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701" y="508012"/>
            <a:ext cx="8670950" cy="592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p:cNvSpPr txBox="1">
            <a:spLocks/>
          </p:cNvSpPr>
          <p:nvPr/>
        </p:nvSpPr>
        <p:spPr>
          <a:xfrm>
            <a:off x="97486" y="247768"/>
            <a:ext cx="3020291" cy="24485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smtClean="0">
                <a:latin typeface="メイリオ" panose="020B0604030504040204" pitchFamily="50" charset="-128"/>
                <a:ea typeface="メイリオ" panose="020B0604030504040204" pitchFamily="50" charset="-128"/>
              </a:rPr>
              <a:t>スタンダード</a:t>
            </a:r>
            <a:endParaRPr lang="en-US" altLang="ja-JP" sz="2800" b="1" dirty="0" smtClean="0">
              <a:latin typeface="メイリオ" panose="020B0604030504040204" pitchFamily="50" charset="-128"/>
              <a:ea typeface="メイリオ" panose="020B0604030504040204" pitchFamily="50" charset="-128"/>
            </a:endParaRPr>
          </a:p>
          <a:p>
            <a:pPr algn="ctr"/>
            <a:r>
              <a:rPr lang="ja-JP" altLang="en-US" sz="2800" b="1" dirty="0" smtClean="0">
                <a:latin typeface="メイリオ" panose="020B0604030504040204" pitchFamily="50" charset="-128"/>
                <a:ea typeface="メイリオ" panose="020B0604030504040204" pitchFamily="50" charset="-128"/>
              </a:rPr>
              <a:t>プリコーション（標準予防策）</a:t>
            </a:r>
            <a:r>
              <a:rPr lang="en-US" altLang="ja-JP" sz="2800" b="1" dirty="0" smtClean="0">
                <a:latin typeface="メイリオ" panose="020B0604030504040204" pitchFamily="50" charset="-128"/>
                <a:ea typeface="メイリオ" panose="020B0604030504040204" pitchFamily="50" charset="-128"/>
              </a:rPr>
              <a:t/>
            </a:r>
            <a:br>
              <a:rPr lang="en-US" altLang="ja-JP" sz="2800" b="1" dirty="0" smtClean="0">
                <a:latin typeface="メイリオ" panose="020B0604030504040204" pitchFamily="50" charset="-128"/>
                <a:ea typeface="メイリオ" panose="020B0604030504040204" pitchFamily="50" charset="-128"/>
              </a:rPr>
            </a:br>
            <a:r>
              <a:rPr lang="ja-JP" altLang="en-US" sz="2800" b="1" dirty="0" smtClean="0">
                <a:latin typeface="メイリオ" panose="020B0604030504040204" pitchFamily="50" charset="-128"/>
                <a:ea typeface="メイリオ" panose="020B0604030504040204" pitchFamily="50" charset="-128"/>
              </a:rPr>
              <a:t>具体例</a:t>
            </a:r>
            <a:endParaRPr lang="ja-JP" altLang="en-US" sz="2800"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34" y="3317680"/>
            <a:ext cx="2134898" cy="3030110"/>
          </a:xfrm>
          <a:prstGeom prst="rect">
            <a:avLst/>
          </a:prstGeom>
        </p:spPr>
      </p:pic>
      <p:sp>
        <p:nvSpPr>
          <p:cNvPr id="8" name="テキスト ボックス 7"/>
          <p:cNvSpPr txBox="1"/>
          <p:nvPr/>
        </p:nvSpPr>
        <p:spPr>
          <a:xfrm>
            <a:off x="48743" y="6000875"/>
            <a:ext cx="3016701" cy="523220"/>
          </a:xfrm>
          <a:prstGeom prst="rect">
            <a:avLst/>
          </a:prstGeom>
          <a:noFill/>
        </p:spPr>
        <p:txBody>
          <a:bodyPr wrap="square" rtlCol="0">
            <a:spAutoFit/>
          </a:bodyPr>
          <a:lstStyle/>
          <a:p>
            <a:pPr algn="ctr"/>
            <a:r>
              <a:rPr kumimoji="1" lang="ja-JP" altLang="en-US" sz="1400" dirty="0" smtClean="0">
                <a:latin typeface="メイリオ" panose="020B0604030504040204" pitchFamily="50" charset="-128"/>
                <a:ea typeface="メイリオ" panose="020B0604030504040204" pitchFamily="50" charset="-128"/>
              </a:rPr>
              <a:t>西区のマスコットキャラクター</a:t>
            </a:r>
            <a:endParaRPr kumimoji="1" lang="en-US" altLang="ja-JP" sz="1400" dirty="0" smtClean="0">
              <a:latin typeface="メイリオ" panose="020B0604030504040204" pitchFamily="50" charset="-128"/>
              <a:ea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rPr>
              <a:t>「にしまろちゃん」</a:t>
            </a:r>
            <a:endParaRPr kumimoji="1" lang="ja-JP" altLang="en-US" sz="1400" dirty="0">
              <a:latin typeface="メイリオ" panose="020B0604030504040204" pitchFamily="50" charset="-128"/>
              <a:ea typeface="メイリオ" panose="020B0604030504040204" pitchFamily="50" charset="-128"/>
            </a:endParaRPr>
          </a:p>
        </p:txBody>
      </p:sp>
      <p:sp>
        <p:nvSpPr>
          <p:cNvPr id="9" name="円形吹き出し 8"/>
          <p:cNvSpPr/>
          <p:nvPr/>
        </p:nvSpPr>
        <p:spPr>
          <a:xfrm>
            <a:off x="380244" y="2872597"/>
            <a:ext cx="2668765" cy="890167"/>
          </a:xfrm>
          <a:prstGeom prst="wedgeEllipseCallout">
            <a:avLst>
              <a:gd name="adj1" fmla="val -19729"/>
              <a:gd name="adj2" fmla="val 6459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基本は手洗いと消毒！</a:t>
            </a:r>
            <a:endParaRPr kumimoji="1" lang="ja-JP" altLang="en-US" dirty="0">
              <a:latin typeface="メイリオ" panose="020B0604030504040204" pitchFamily="50" charset="-128"/>
              <a:ea typeface="メイリオ" panose="020B0604030504040204" pitchFamily="50" charset="-128"/>
            </a:endParaRPr>
          </a:p>
        </p:txBody>
      </p:sp>
      <p:sp>
        <p:nvSpPr>
          <p:cNvPr id="10" name="楕円 9"/>
          <p:cNvSpPr/>
          <p:nvPr/>
        </p:nvSpPr>
        <p:spPr>
          <a:xfrm>
            <a:off x="2908493" y="1150122"/>
            <a:ext cx="1043750" cy="4491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999066" y="2554074"/>
            <a:ext cx="820947" cy="550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749112" y="3509834"/>
            <a:ext cx="2158178" cy="11037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833393" y="6468097"/>
            <a:ext cx="9281257" cy="276999"/>
          </a:xfrm>
          <a:prstGeom prst="rect">
            <a:avLst/>
          </a:prstGeom>
          <a:noFill/>
        </p:spPr>
        <p:txBody>
          <a:bodyPr wrap="square" rtlCol="0">
            <a:spAutoFit/>
          </a:bodyPr>
          <a:lstStyle/>
          <a:p>
            <a:pPr algn="ctr"/>
            <a:r>
              <a:rPr lang="ja-JP" altLang="en-US" sz="1200" dirty="0" smtClean="0">
                <a:latin typeface="メイリオ" panose="020B0604030504040204" pitchFamily="50" charset="-128"/>
                <a:ea typeface="メイリオ" panose="020B0604030504040204" pitchFamily="50" charset="-128"/>
              </a:rPr>
              <a:t>国立感染症研究所　国立国際医療研究センター　国際感染症センター　「新型コロナウイルス感染症に対する感染管理」から</a:t>
            </a:r>
            <a:endParaRPr kumimoji="1" lang="en-US" altLang="ja-JP" sz="1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31776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616719" y="532424"/>
            <a:ext cx="8489106" cy="689157"/>
          </a:xfrm>
          <a:solidFill>
            <a:schemeClr val="bg1"/>
          </a:solidFill>
        </p:spPr>
        <p:txBody>
          <a:bodyPr>
            <a:normAutofit/>
          </a:bodyPr>
          <a:lstStyle/>
          <a:p>
            <a:r>
              <a:rPr lang="ja-JP" altLang="en-US" sz="3600" b="1" dirty="0">
                <a:solidFill>
                  <a:prstClr val="black"/>
                </a:solidFill>
                <a:latin typeface="メイリオ" panose="020B0604030504040204" pitchFamily="50" charset="-128"/>
                <a:ea typeface="メイリオ" panose="020B0604030504040204" pitchFamily="50" charset="-128"/>
              </a:rPr>
              <a:t>手洗い・手指消毒がどうして大切なの？</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637309" y="1572274"/>
            <a:ext cx="10716491" cy="4739626"/>
          </a:xfrm>
          <a:solidFill>
            <a:schemeClr val="bg1"/>
          </a:solidFill>
        </p:spPr>
        <p:txBody>
          <a:bodyPr>
            <a:normAutofit/>
          </a:bodyPr>
          <a:lstStyle/>
          <a:p>
            <a:pPr marL="0" indent="0">
              <a:lnSpc>
                <a:spcPts val="1000"/>
              </a:lnSpc>
              <a:buNone/>
            </a:pPr>
            <a:endParaRPr lang="en-US" altLang="ja-JP" sz="3200" dirty="0" smtClean="0">
              <a:latin typeface="メイリオ" panose="020B0604030504040204" pitchFamily="50" charset="-128"/>
              <a:ea typeface="メイリオ" panose="020B0604030504040204" pitchFamily="50" charset="-128"/>
            </a:endParaRPr>
          </a:p>
          <a:p>
            <a:pPr marL="0" indent="0">
              <a:buNone/>
            </a:pPr>
            <a:r>
              <a:rPr lang="ja-JP" altLang="en-US" sz="3200" dirty="0" smtClean="0">
                <a:latin typeface="メイリオ" panose="020B0604030504040204" pitchFamily="50" charset="-128"/>
                <a:ea typeface="メイリオ" panose="020B0604030504040204" pitchFamily="50" charset="-128"/>
              </a:rPr>
              <a:t>手</a:t>
            </a:r>
            <a:r>
              <a:rPr lang="ja-JP" altLang="en-US" sz="3200" dirty="0">
                <a:latin typeface="メイリオ" panose="020B0604030504040204" pitchFamily="50" charset="-128"/>
                <a:ea typeface="メイリオ" panose="020B0604030504040204" pitchFamily="50" charset="-128"/>
              </a:rPr>
              <a:t>はいろいろな所に直接触れます</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介護や保育の時も必ず対象者やその周囲に触れます</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b="1" u="sng" dirty="0" smtClean="0">
                <a:latin typeface="メイリオ" panose="020B0604030504040204" pitchFamily="50" charset="-128"/>
                <a:ea typeface="メイリオ" panose="020B0604030504040204" pitchFamily="50" charset="-128"/>
              </a:rPr>
              <a:t>自分のこと</a:t>
            </a:r>
            <a:r>
              <a:rPr lang="ja-JP" altLang="en-US" sz="3200" b="1" u="sng" dirty="0">
                <a:latin typeface="メイリオ" panose="020B0604030504040204" pitchFamily="50" charset="-128"/>
                <a:ea typeface="メイリオ" panose="020B0604030504040204" pitchFamily="50" charset="-128"/>
              </a:rPr>
              <a:t>も当然</a:t>
            </a:r>
            <a:r>
              <a:rPr lang="ja-JP" altLang="en-US" sz="3200" b="1" u="sng" dirty="0" smtClean="0">
                <a:latin typeface="メイリオ" panose="020B0604030504040204" pitchFamily="50" charset="-128"/>
                <a:ea typeface="メイリオ" panose="020B0604030504040204" pitchFamily="50" charset="-128"/>
              </a:rPr>
              <a:t>触ります</a:t>
            </a:r>
            <a:endParaRPr lang="en-US" altLang="ja-JP" sz="3200" b="1" u="sng" dirty="0" smtClean="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特に、粘膜のある</a:t>
            </a:r>
            <a:r>
              <a:rPr lang="ja-JP" altLang="en-US" sz="3200" dirty="0" smtClean="0">
                <a:solidFill>
                  <a:srgbClr val="FF0000"/>
                </a:solidFill>
                <a:latin typeface="メイリオ" panose="020B0604030504040204" pitchFamily="50" charset="-128"/>
                <a:ea typeface="メイリオ" panose="020B0604030504040204" pitchFamily="50" charset="-128"/>
              </a:rPr>
              <a:t>眼</a:t>
            </a:r>
            <a:r>
              <a:rPr lang="ja-JP" altLang="en-US" sz="3200" dirty="0" smtClean="0">
                <a:latin typeface="メイリオ" panose="020B0604030504040204" pitchFamily="50" charset="-128"/>
                <a:ea typeface="メイリオ" panose="020B0604030504040204" pitchFamily="50" charset="-128"/>
              </a:rPr>
              <a:t>・</a:t>
            </a:r>
            <a:r>
              <a:rPr lang="ja-JP" altLang="en-US" sz="3200" dirty="0" smtClean="0">
                <a:solidFill>
                  <a:srgbClr val="FF0000"/>
                </a:solidFill>
                <a:latin typeface="メイリオ" panose="020B0604030504040204" pitchFamily="50" charset="-128"/>
                <a:ea typeface="メイリオ" panose="020B0604030504040204" pitchFamily="50" charset="-128"/>
              </a:rPr>
              <a:t>鼻</a:t>
            </a:r>
            <a:r>
              <a:rPr lang="ja-JP" altLang="en-US" sz="3200" dirty="0" smtClean="0">
                <a:latin typeface="メイリオ" panose="020B0604030504040204" pitchFamily="50" charset="-128"/>
                <a:ea typeface="メイリオ" panose="020B0604030504040204" pitchFamily="50" charset="-128"/>
              </a:rPr>
              <a:t>・</a:t>
            </a:r>
            <a:r>
              <a:rPr lang="ja-JP" altLang="en-US" sz="3200" dirty="0" smtClean="0">
                <a:solidFill>
                  <a:srgbClr val="FF0000"/>
                </a:solidFill>
                <a:latin typeface="メイリオ" panose="020B0604030504040204" pitchFamily="50" charset="-128"/>
                <a:ea typeface="メイリオ" panose="020B0604030504040204" pitchFamily="50" charset="-128"/>
              </a:rPr>
              <a:t>口</a:t>
            </a:r>
            <a:r>
              <a:rPr lang="ja-JP" altLang="en-US" sz="3200" dirty="0" smtClean="0">
                <a:latin typeface="メイリオ" panose="020B0604030504040204" pitchFamily="50" charset="-128"/>
                <a:ea typeface="メイリオ" panose="020B0604030504040204" pitchFamily="50" charset="-128"/>
              </a:rPr>
              <a:t>は要注意です</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smtClean="0">
              <a:latin typeface="メイリオ" panose="020B0604030504040204" pitchFamily="50" charset="-128"/>
              <a:ea typeface="メイリオ" panose="020B0604030504040204" pitchFamily="50" charset="-128"/>
            </a:endParaRPr>
          </a:p>
          <a:p>
            <a:pPr marL="0" indent="0">
              <a:lnSpc>
                <a:spcPts val="1500"/>
              </a:lnSpc>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smtClean="0">
                <a:latin typeface="メイリオ" panose="020B0604030504040204" pitchFamily="50" charset="-128"/>
                <a:ea typeface="メイリオ" panose="020B0604030504040204" pitchFamily="50" charset="-128"/>
              </a:rPr>
              <a:t>　</a:t>
            </a:r>
            <a:endParaRPr lang="en-US" altLang="ja-JP" sz="32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825" y="2601551"/>
            <a:ext cx="2741981" cy="3751912"/>
          </a:xfrm>
          <a:prstGeom prst="rect">
            <a:avLst/>
          </a:prstGeom>
        </p:spPr>
      </p:pic>
      <p:sp>
        <p:nvSpPr>
          <p:cNvPr id="5" name="テキスト ボックス 4"/>
          <p:cNvSpPr txBox="1"/>
          <p:nvPr/>
        </p:nvSpPr>
        <p:spPr>
          <a:xfrm>
            <a:off x="8761632" y="5922532"/>
            <a:ext cx="3430368" cy="584775"/>
          </a:xfrm>
          <a:prstGeom prst="rect">
            <a:avLst/>
          </a:prstGeom>
          <a:noFill/>
        </p:spPr>
        <p:txBody>
          <a:bodyPr wrap="square" rtlCol="0">
            <a:spAutoFit/>
          </a:bodyPr>
          <a:lstStyle/>
          <a:p>
            <a:pPr algn="ctr"/>
            <a:r>
              <a:rPr kumimoji="1" lang="ja-JP" altLang="en-US" sz="1600" dirty="0" smtClean="0">
                <a:latin typeface="メイリオ" panose="020B0604030504040204" pitchFamily="50" charset="-128"/>
                <a:ea typeface="メイリオ" panose="020B0604030504040204" pitchFamily="50" charset="-128"/>
              </a:rPr>
              <a:t>西区のマスコットキャラクター</a:t>
            </a:r>
            <a:endParaRPr kumimoji="1" lang="en-US" altLang="ja-JP" sz="1600" dirty="0" smtClean="0">
              <a:latin typeface="メイリオ" panose="020B0604030504040204" pitchFamily="50" charset="-128"/>
              <a:ea typeface="メイリオ" panose="020B0604030504040204" pitchFamily="50" charset="-128"/>
            </a:endParaRPr>
          </a:p>
          <a:p>
            <a:pPr algn="ctr"/>
            <a:r>
              <a:rPr kumimoji="1" lang="ja-JP" altLang="en-US" sz="1600" dirty="0" smtClean="0">
                <a:latin typeface="メイリオ" panose="020B0604030504040204" pitchFamily="50" charset="-128"/>
                <a:ea typeface="メイリオ" panose="020B0604030504040204" pitchFamily="50" charset="-128"/>
              </a:rPr>
              <a:t>「にしまろちゃん」</a:t>
            </a:r>
            <a:endParaRPr kumimoji="1" lang="ja-JP" altLang="en-US" sz="1600" dirty="0">
              <a:latin typeface="メイリオ" panose="020B0604030504040204" pitchFamily="50" charset="-128"/>
              <a:ea typeface="メイリオ" panose="020B0604030504040204" pitchFamily="50" charset="-128"/>
            </a:endParaRPr>
          </a:p>
        </p:txBody>
      </p:sp>
      <p:sp>
        <p:nvSpPr>
          <p:cNvPr id="8" name="角丸四角形 7"/>
          <p:cNvSpPr/>
          <p:nvPr/>
        </p:nvSpPr>
        <p:spPr>
          <a:xfrm>
            <a:off x="961524" y="4539961"/>
            <a:ext cx="7481454" cy="1645084"/>
          </a:xfrm>
          <a:prstGeom prst="roundRect">
            <a:avLst>
              <a:gd name="adj" fmla="val 12456"/>
            </a:avLst>
          </a:prstGeom>
          <a:solidFill>
            <a:schemeClr val="accent4">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rgbClr val="FF0000"/>
                </a:solidFill>
                <a:latin typeface="メイリオ" panose="020B0604030504040204" pitchFamily="50" charset="-128"/>
                <a:ea typeface="メイリオ" panose="020B0604030504040204" pitchFamily="50" charset="-128"/>
              </a:rPr>
              <a:t>手</a:t>
            </a:r>
            <a:r>
              <a:rPr lang="ja-JP" altLang="en-US" sz="3200" b="1" dirty="0">
                <a:solidFill>
                  <a:srgbClr val="FF0000"/>
                </a:solidFill>
                <a:latin typeface="メイリオ" panose="020B0604030504040204" pitchFamily="50" charset="-128"/>
                <a:ea typeface="メイリオ" panose="020B0604030504040204" pitchFamily="50" charset="-128"/>
              </a:rPr>
              <a:t>が汚染されていない</a:t>
            </a:r>
            <a:r>
              <a:rPr lang="ja-JP" altLang="en-US" sz="3200" b="1" dirty="0">
                <a:solidFill>
                  <a:schemeClr val="tx1"/>
                </a:solidFill>
                <a:latin typeface="メイリオ" panose="020B0604030504040204" pitchFamily="50" charset="-128"/>
                <a:ea typeface="メイリオ" panose="020B0604030504040204" pitchFamily="50" charset="-128"/>
              </a:rPr>
              <a:t>ことが、</a:t>
            </a:r>
            <a:endParaRPr lang="en-US" altLang="ja-JP" sz="3200" b="1" dirty="0">
              <a:solidFill>
                <a:schemeClr val="tx1"/>
              </a:solidFill>
              <a:latin typeface="メイリオ" panose="020B0604030504040204" pitchFamily="50" charset="-128"/>
              <a:ea typeface="メイリオ" panose="020B0604030504040204" pitchFamily="50" charset="-128"/>
            </a:endParaRPr>
          </a:p>
          <a:p>
            <a:r>
              <a:rPr lang="ja-JP" altLang="en-US" sz="3200" b="1" dirty="0">
                <a:solidFill>
                  <a:schemeClr val="tx1"/>
                </a:solidFill>
                <a:latin typeface="メイリオ" panose="020B0604030504040204" pitchFamily="50" charset="-128"/>
                <a:ea typeface="メイリオ" panose="020B0604030504040204" pitchFamily="50" charset="-128"/>
              </a:rPr>
              <a:t> 利用者と介護をするあなたを</a:t>
            </a:r>
            <a:r>
              <a:rPr lang="ja-JP" altLang="en-US" sz="3200" b="1" dirty="0" smtClean="0">
                <a:solidFill>
                  <a:schemeClr val="tx1"/>
                </a:solidFill>
                <a:latin typeface="メイリオ" panose="020B0604030504040204" pitchFamily="50" charset="-128"/>
                <a:ea typeface="メイリオ" panose="020B0604030504040204" pitchFamily="50" charset="-128"/>
              </a:rPr>
              <a:t>守ります</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551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375690" y="385143"/>
            <a:ext cx="7575621" cy="783164"/>
          </a:xfrm>
          <a:solidFill>
            <a:schemeClr val="bg1"/>
          </a:solidFill>
        </p:spPr>
        <p:txBody>
          <a:bodyPr>
            <a:noAutofit/>
          </a:bodyPr>
          <a:lstStyle/>
          <a:p>
            <a:r>
              <a:rPr lang="ja-JP" altLang="en-US" sz="3600" b="1" dirty="0" smtClean="0">
                <a:latin typeface="メイリオ" panose="020B0604030504040204" pitchFamily="50" charset="-128"/>
                <a:ea typeface="メイリオ" panose="020B0604030504040204" pitchFamily="50" charset="-128"/>
              </a:rPr>
              <a:t>このタイミングでできていますか？</a:t>
            </a:r>
            <a:endParaRPr kumimoji="1" lang="ja-JP" altLang="en-US" sz="36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375690" y="1396122"/>
            <a:ext cx="11372965" cy="4971618"/>
          </a:xfrm>
          <a:solidFill>
            <a:schemeClr val="bg1"/>
          </a:solidFill>
        </p:spPr>
        <p:txBody>
          <a:bodyPr/>
          <a:lstStyle/>
          <a:p>
            <a:pPr marL="0" indent="0">
              <a:buNone/>
            </a:pPr>
            <a:endParaRPr lang="en-US" altLang="ja-JP" sz="800" b="1" dirty="0" smtClean="0">
              <a:latin typeface="メイリオ" panose="020B0604030504040204" pitchFamily="50" charset="-128"/>
              <a:ea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rPr>
              <a:t>５つ</a:t>
            </a:r>
            <a:r>
              <a:rPr lang="ja-JP" altLang="en-US" b="1" dirty="0">
                <a:latin typeface="メイリオ" panose="020B0604030504040204" pitchFamily="50" charset="-128"/>
                <a:ea typeface="メイリオ" panose="020B0604030504040204" pitchFamily="50" charset="-128"/>
              </a:rPr>
              <a:t>の手指衛生</a:t>
            </a:r>
            <a:r>
              <a:rPr lang="ja-JP" altLang="en-US" b="1" dirty="0" smtClean="0">
                <a:latin typeface="メイリオ" panose="020B0604030504040204" pitchFamily="50" charset="-128"/>
                <a:ea typeface="メイリオ" panose="020B0604030504040204" pitchFamily="50" charset="-128"/>
              </a:rPr>
              <a:t>タイミング（</a:t>
            </a:r>
            <a:r>
              <a:rPr lang="en-US" altLang="ja-JP" b="1" dirty="0" smtClean="0">
                <a:latin typeface="メイリオ" panose="020B0604030504040204" pitchFamily="50" charset="-128"/>
                <a:ea typeface="メイリオ" panose="020B0604030504040204" pitchFamily="50" charset="-128"/>
              </a:rPr>
              <a:t>WHO</a:t>
            </a:r>
            <a:r>
              <a:rPr lang="ja-JP" altLang="en-US" b="1" dirty="0" smtClean="0">
                <a:latin typeface="メイリオ" panose="020B0604030504040204" pitchFamily="50" charset="-128"/>
                <a:ea typeface="メイリオ" panose="020B0604030504040204" pitchFamily="50" charset="-128"/>
              </a:rPr>
              <a:t>）</a:t>
            </a:r>
            <a:endParaRPr kumimoji="1" lang="ja-JP" altLang="en-US" dirty="0"/>
          </a:p>
        </p:txBody>
      </p:sp>
      <p:pic>
        <p:nvPicPr>
          <p:cNvPr id="4" name="図 3"/>
          <p:cNvPicPr>
            <a:picLocks noChangeAspect="1"/>
          </p:cNvPicPr>
          <p:nvPr/>
        </p:nvPicPr>
        <p:blipFill>
          <a:blip r:embed="rId3"/>
          <a:stretch>
            <a:fillRect/>
          </a:stretch>
        </p:blipFill>
        <p:spPr>
          <a:xfrm>
            <a:off x="375690" y="2170844"/>
            <a:ext cx="5282547" cy="3359856"/>
          </a:xfrm>
          <a:prstGeom prst="rect">
            <a:avLst/>
          </a:prstGeom>
        </p:spPr>
      </p:pic>
      <p:sp>
        <p:nvSpPr>
          <p:cNvPr id="5" name="正方形/長方形 4"/>
          <p:cNvSpPr/>
          <p:nvPr/>
        </p:nvSpPr>
        <p:spPr>
          <a:xfrm>
            <a:off x="375690" y="5670619"/>
            <a:ext cx="4620176" cy="338554"/>
          </a:xfrm>
          <a:prstGeom prst="rect">
            <a:avLst/>
          </a:prstGeom>
        </p:spPr>
        <p:txBody>
          <a:bodyPr wrap="none">
            <a:spAutoFit/>
          </a:bodyPr>
          <a:lstStyle/>
          <a:p>
            <a:r>
              <a:rPr lang="en-US" altLang="ja-JP" sz="1600" dirty="0"/>
              <a:t>WHO</a:t>
            </a:r>
            <a:r>
              <a:rPr lang="ja-JP" altLang="en-US" sz="1600" dirty="0"/>
              <a:t>「</a:t>
            </a:r>
            <a:r>
              <a:rPr lang="en-US" altLang="ja-JP" sz="1600" dirty="0"/>
              <a:t>My 5 Moments for Hand Hygiene</a:t>
            </a:r>
            <a:r>
              <a:rPr lang="ja-JP" altLang="en-US" sz="1600" dirty="0"/>
              <a:t>」出典</a:t>
            </a:r>
          </a:p>
        </p:txBody>
      </p:sp>
      <p:sp>
        <p:nvSpPr>
          <p:cNvPr id="6" name="テキスト ボックス 5"/>
          <p:cNvSpPr txBox="1"/>
          <p:nvPr/>
        </p:nvSpPr>
        <p:spPr>
          <a:xfrm>
            <a:off x="5278086" y="1650169"/>
            <a:ext cx="6470569" cy="4401205"/>
          </a:xfrm>
          <a:prstGeom prst="rect">
            <a:avLst/>
          </a:prstGeom>
          <a:noFill/>
        </p:spPr>
        <p:txBody>
          <a:bodyPr wrap="square" rtlCol="0">
            <a:spAutoFit/>
          </a:bodyPr>
          <a:lstStyle/>
          <a:p>
            <a:pPr>
              <a:lnSpc>
                <a:spcPct val="200000"/>
              </a:lnSpc>
            </a:pPr>
            <a:r>
              <a:rPr kumimoji="1" lang="ja-JP" altLang="en-US" sz="2800" b="1" dirty="0" smtClean="0"/>
              <a:t>①患者に触れる前</a:t>
            </a:r>
            <a:endParaRPr kumimoji="1" lang="en-US" altLang="ja-JP" sz="2800" b="1" dirty="0" smtClean="0"/>
          </a:p>
          <a:p>
            <a:pPr>
              <a:lnSpc>
                <a:spcPct val="200000"/>
              </a:lnSpc>
            </a:pPr>
            <a:r>
              <a:rPr kumimoji="1" lang="ja-JP" altLang="en-US" sz="2800" b="1" dirty="0" smtClean="0"/>
              <a:t>②清潔</a:t>
            </a:r>
            <a:r>
              <a:rPr kumimoji="1" lang="en-US" altLang="ja-JP" sz="2800" b="1" dirty="0" smtClean="0"/>
              <a:t>/</a:t>
            </a:r>
            <a:r>
              <a:rPr kumimoji="1" lang="ja-JP" altLang="en-US" sz="2800" b="1" dirty="0" smtClean="0"/>
              <a:t>無菌操作の前</a:t>
            </a:r>
            <a:endParaRPr kumimoji="1" lang="en-US" altLang="ja-JP" sz="2800" b="1" dirty="0" smtClean="0"/>
          </a:p>
          <a:p>
            <a:pPr>
              <a:lnSpc>
                <a:spcPct val="200000"/>
              </a:lnSpc>
            </a:pPr>
            <a:r>
              <a:rPr kumimoji="1" lang="ja-JP" altLang="en-US" sz="2800" b="1" dirty="0" smtClean="0"/>
              <a:t>③体液に曝露された可能性のある場合</a:t>
            </a:r>
            <a:endParaRPr kumimoji="1" lang="en-US" altLang="ja-JP" sz="2800" b="1" dirty="0" smtClean="0"/>
          </a:p>
          <a:p>
            <a:pPr>
              <a:lnSpc>
                <a:spcPct val="200000"/>
              </a:lnSpc>
            </a:pPr>
            <a:r>
              <a:rPr kumimoji="1" lang="ja-JP" altLang="en-US" sz="2800" b="1" dirty="0" smtClean="0"/>
              <a:t>④患者に触れた後</a:t>
            </a:r>
            <a:endParaRPr kumimoji="1" lang="en-US" altLang="ja-JP" sz="2800" b="1" dirty="0" smtClean="0"/>
          </a:p>
          <a:p>
            <a:pPr>
              <a:lnSpc>
                <a:spcPct val="200000"/>
              </a:lnSpc>
            </a:pPr>
            <a:r>
              <a:rPr kumimoji="1" lang="ja-JP" altLang="en-US" sz="2800" b="1" dirty="0" smtClean="0"/>
              <a:t>⑤患者周辺の物品に触れた後</a:t>
            </a:r>
            <a:endParaRPr kumimoji="1" lang="ja-JP" altLang="en-US" sz="2800" b="1" dirty="0"/>
          </a:p>
        </p:txBody>
      </p:sp>
      <p:sp>
        <p:nvSpPr>
          <p:cNvPr id="7" name="正方形/長方形 6"/>
          <p:cNvSpPr/>
          <p:nvPr/>
        </p:nvSpPr>
        <p:spPr>
          <a:xfrm>
            <a:off x="5278086" y="3528229"/>
            <a:ext cx="6333992" cy="706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278086" y="5284863"/>
            <a:ext cx="5195160" cy="7065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8572419" y="4382640"/>
            <a:ext cx="2984128" cy="752515"/>
          </a:xfrm>
          <a:prstGeom prst="wedgeRoundRectCallout">
            <a:avLst>
              <a:gd name="adj1" fmla="val -35512"/>
              <a:gd name="adj2" fmla="val 7473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1"/>
                </a:solidFill>
              </a:rPr>
              <a:t>(</a:t>
            </a:r>
            <a:r>
              <a:rPr kumimoji="1" lang="ja-JP" altLang="en-US" sz="2400" b="1" dirty="0" smtClean="0">
                <a:solidFill>
                  <a:schemeClr val="tx1"/>
                </a:solidFill>
              </a:rPr>
              <a:t>例</a:t>
            </a:r>
            <a:r>
              <a:rPr lang="en-US" altLang="ja-JP" sz="2400" b="1" dirty="0">
                <a:solidFill>
                  <a:schemeClr val="tx1"/>
                </a:solidFill>
              </a:rPr>
              <a:t>)</a:t>
            </a:r>
            <a:r>
              <a:rPr kumimoji="1" lang="ja-JP" altLang="en-US" sz="2400" b="1" dirty="0" smtClean="0">
                <a:solidFill>
                  <a:schemeClr val="tx1"/>
                </a:solidFill>
              </a:rPr>
              <a:t>部屋のドアノブ</a:t>
            </a:r>
            <a:endParaRPr kumimoji="1" lang="ja-JP" altLang="en-US" sz="2400" b="1" dirty="0">
              <a:solidFill>
                <a:schemeClr val="tx1"/>
              </a:solidFill>
            </a:endParaRPr>
          </a:p>
        </p:txBody>
      </p:sp>
      <p:sp>
        <p:nvSpPr>
          <p:cNvPr id="10" name="角丸四角形吹き出し 9"/>
          <p:cNvSpPr/>
          <p:nvPr/>
        </p:nvSpPr>
        <p:spPr>
          <a:xfrm>
            <a:off x="8981182" y="2509316"/>
            <a:ext cx="2575365" cy="823271"/>
          </a:xfrm>
          <a:prstGeom prst="wedgeRoundRectCallout">
            <a:avLst>
              <a:gd name="adj1" fmla="val -41991"/>
              <a:gd name="adj2" fmla="val 8901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1"/>
                </a:solidFill>
              </a:rPr>
              <a:t>(</a:t>
            </a:r>
            <a:r>
              <a:rPr kumimoji="1" lang="ja-JP" altLang="en-US" sz="2400" b="1" dirty="0" smtClean="0">
                <a:solidFill>
                  <a:schemeClr val="tx1"/>
                </a:solidFill>
              </a:rPr>
              <a:t>例</a:t>
            </a:r>
            <a:r>
              <a:rPr lang="en-US" altLang="ja-JP" sz="2400" b="1" dirty="0" smtClean="0">
                <a:solidFill>
                  <a:schemeClr val="tx1"/>
                </a:solidFill>
              </a:rPr>
              <a:t>)</a:t>
            </a:r>
            <a:r>
              <a:rPr lang="ja-JP" altLang="en-US" sz="2400" b="1" dirty="0" smtClean="0">
                <a:solidFill>
                  <a:schemeClr val="tx1"/>
                </a:solidFill>
              </a:rPr>
              <a:t>口腔ケア</a:t>
            </a:r>
            <a:endParaRPr lang="en-US" altLang="ja-JP" sz="2400" b="1" dirty="0" smtClean="0">
              <a:solidFill>
                <a:schemeClr val="tx1"/>
              </a:solidFill>
            </a:endParaRPr>
          </a:p>
          <a:p>
            <a:r>
              <a:rPr lang="ja-JP" altLang="en-US" sz="2400" b="1" dirty="0">
                <a:solidFill>
                  <a:schemeClr val="tx1"/>
                </a:solidFill>
              </a:rPr>
              <a:t>　</a:t>
            </a:r>
            <a:r>
              <a:rPr lang="ja-JP" altLang="en-US" sz="2400" b="1" dirty="0" smtClean="0">
                <a:solidFill>
                  <a:schemeClr val="tx1"/>
                </a:solidFill>
              </a:rPr>
              <a:t>　・排泄介助</a:t>
            </a:r>
            <a:endParaRPr kumimoji="1" lang="ja-JP" altLang="en-US" sz="2400" b="1" dirty="0">
              <a:solidFill>
                <a:schemeClr val="tx1"/>
              </a:solidFill>
            </a:endParaRPr>
          </a:p>
        </p:txBody>
      </p:sp>
    </p:spTree>
    <p:extLst>
      <p:ext uri="{BB962C8B-B14F-4D97-AF65-F5344CB8AC3E}">
        <p14:creationId xmlns:p14="http://schemas.microsoft.com/office/powerpoint/2010/main" val="180786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297051" y="364909"/>
            <a:ext cx="11443855" cy="738764"/>
          </a:xfrm>
          <a:solidFill>
            <a:schemeClr val="bg1"/>
          </a:solidFill>
        </p:spPr>
        <p:txBody>
          <a:bodyPr>
            <a:noAutofit/>
          </a:bodyPr>
          <a:lstStyle/>
          <a:p>
            <a:r>
              <a:rPr kumimoji="1" lang="en-US" altLang="ja-JP" sz="3400" dirty="0" smtClean="0">
                <a:latin typeface="メイリオ" panose="020B0604030504040204" pitchFamily="50" charset="-128"/>
                <a:ea typeface="メイリオ" panose="020B0604030504040204" pitchFamily="50" charset="-128"/>
              </a:rPr>
              <a:t>【</a:t>
            </a:r>
            <a:r>
              <a:rPr kumimoji="1" lang="ja-JP" altLang="en-US" sz="3400" dirty="0" smtClean="0">
                <a:latin typeface="メイリオ" panose="020B0604030504040204" pitchFamily="50" charset="-128"/>
                <a:ea typeface="メイリオ" panose="020B0604030504040204" pitchFamily="50" charset="-128"/>
              </a:rPr>
              <a:t>演習</a:t>
            </a:r>
            <a:r>
              <a:rPr kumimoji="1" lang="en-US" altLang="ja-JP" sz="3400" dirty="0" smtClean="0">
                <a:latin typeface="メイリオ" panose="020B0604030504040204" pitchFamily="50" charset="-128"/>
                <a:ea typeface="メイリオ" panose="020B0604030504040204" pitchFamily="50" charset="-128"/>
              </a:rPr>
              <a:t>】</a:t>
            </a:r>
            <a:r>
              <a:rPr kumimoji="1" lang="ja-JP" altLang="en-US" sz="3400" dirty="0" smtClean="0">
                <a:latin typeface="メイリオ" panose="020B0604030504040204" pitchFamily="50" charset="-128"/>
                <a:ea typeface="メイリオ" panose="020B0604030504040204" pitchFamily="50" charset="-128"/>
              </a:rPr>
              <a:t>アルコール手指消毒の量・手袋・ガウンを脱ぐ</a:t>
            </a:r>
            <a:endParaRPr kumimoji="1" lang="ja-JP" altLang="en-US" sz="34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22717" y="1260764"/>
            <a:ext cx="11218189" cy="5403272"/>
          </a:xfrm>
          <a:solidFill>
            <a:schemeClr val="bg1"/>
          </a:solidFill>
        </p:spPr>
        <p:txBody>
          <a:bodyPr>
            <a:normAutofit lnSpcReduction="10000"/>
          </a:bodyPr>
          <a:lstStyle/>
          <a:p>
            <a:pPr marL="0" indent="0">
              <a:lnSpc>
                <a:spcPts val="1000"/>
              </a:lnSpc>
              <a:buNone/>
            </a:pPr>
            <a:r>
              <a:rPr lang="ja-JP" altLang="en-US" dirty="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嘔吐物処理のために、マスク・手袋（</a:t>
            </a:r>
            <a:r>
              <a:rPr lang="en-US" altLang="ja-JP" dirty="0" smtClean="0">
                <a:latin typeface="メイリオ" panose="020B0604030504040204" pitchFamily="50" charset="-128"/>
                <a:ea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rPr>
              <a:t>重）・ガウンを着用します</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１　嘔吐物にさらされないように適切に身に付けましょう</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（ポイント）</a:t>
            </a:r>
            <a:r>
              <a:rPr lang="ja-JP" altLang="en-US" sz="2400" dirty="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手袋は</a:t>
            </a:r>
            <a:r>
              <a:rPr kumimoji="1" lang="en-US" altLang="ja-JP" sz="2400" dirty="0" smtClean="0">
                <a:latin typeface="メイリオ" panose="020B0604030504040204" pitchFamily="50" charset="-128"/>
                <a:ea typeface="メイリオ" panose="020B0604030504040204" pitchFamily="50" charset="-128"/>
              </a:rPr>
              <a:t>2</a:t>
            </a:r>
            <a:r>
              <a:rPr kumimoji="1" lang="ja-JP" altLang="en-US" sz="2400" dirty="0" smtClean="0">
                <a:latin typeface="メイリオ" panose="020B0604030504040204" pitchFamily="50" charset="-128"/>
                <a:ea typeface="メイリオ" panose="020B0604030504040204" pitchFamily="50" charset="-128"/>
              </a:rPr>
              <a:t>重（肌に直接触る手袋は長いものが望ましい）</a:t>
            </a:r>
            <a:endParaRPr kumimoji="1" lang="en-US" altLang="ja-JP" sz="2400" dirty="0" smtClean="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重目の手袋の裾はガウンを覆っている</a:t>
            </a:r>
            <a:endParaRPr lang="en-US" altLang="ja-JP" sz="2400" dirty="0" smtClean="0">
              <a:latin typeface="メイリオ" panose="020B0604030504040204" pitchFamily="50" charset="-128"/>
              <a:ea typeface="メイリオ" panose="020B0604030504040204" pitchFamily="50" charset="-128"/>
            </a:endParaRPr>
          </a:p>
          <a:p>
            <a:pPr marL="0" indent="0">
              <a:buNone/>
            </a:pPr>
            <a:endParaRPr kumimoji="1" lang="en-US" altLang="ja-JP" sz="800" dirty="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２　普段、手指消毒に使うアルコール量を掌にプッシュしましょう</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sz="2400" dirty="0" smtClean="0">
                <a:latin typeface="メイリオ" panose="020B0604030504040204" pitchFamily="50" charset="-128"/>
                <a:ea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endParaRPr>
          </a:p>
          <a:p>
            <a:pPr marL="0" indent="0">
              <a:buNone/>
            </a:pPr>
            <a:endParaRPr lang="en-US" altLang="ja-JP" sz="900" dirty="0" smtClean="0">
              <a:latin typeface="メイリオ" panose="020B0604030504040204" pitchFamily="50" charset="-128"/>
              <a:ea typeface="メイリオ" panose="020B0604030504040204" pitchFamily="50" charset="-128"/>
            </a:endParaRPr>
          </a:p>
          <a:p>
            <a:pPr marL="0" indent="0">
              <a:buNone/>
            </a:pPr>
            <a:endParaRPr lang="en-US" altLang="ja-JP" sz="900" dirty="0" smtClean="0">
              <a:latin typeface="メイリオ" panose="020B0604030504040204" pitchFamily="50" charset="-128"/>
              <a:ea typeface="メイリオ" panose="020B0604030504040204" pitchFamily="50" charset="-128"/>
            </a:endParaRPr>
          </a:p>
          <a:p>
            <a:pPr marL="0" indent="0">
              <a:buNone/>
            </a:pPr>
            <a:endParaRPr lang="en-US" altLang="ja-JP" sz="900"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３　汚染された　マスク・手袋・ガウンを、自身が汚染されない</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ように脱ぎましょう</a:t>
            </a:r>
            <a:endParaRPr kumimoji="1" lang="ja-JP" altLang="en-US"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1496291" y="4322618"/>
            <a:ext cx="9739745" cy="7897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　注意</a:t>
            </a:r>
            <a:r>
              <a:rPr lang="ja-JP" altLang="en-US" sz="2400" dirty="0">
                <a:solidFill>
                  <a:schemeClr val="tx1"/>
                </a:solidFill>
              </a:rPr>
              <a:t>！！</a:t>
            </a:r>
            <a:endParaRPr lang="en-US" altLang="ja-JP" sz="2400" dirty="0">
              <a:solidFill>
                <a:schemeClr val="tx1"/>
              </a:solidFill>
            </a:endParaRPr>
          </a:p>
          <a:p>
            <a:r>
              <a:rPr lang="ja-JP" altLang="en-US" sz="2400" dirty="0">
                <a:solidFill>
                  <a:schemeClr val="tx1"/>
                </a:solidFill>
              </a:rPr>
              <a:t>　</a:t>
            </a:r>
            <a:r>
              <a:rPr lang="ja-JP" altLang="en-US" sz="2400" dirty="0" smtClean="0">
                <a:solidFill>
                  <a:schemeClr val="tx1"/>
                </a:solidFill>
              </a:rPr>
              <a:t>　</a:t>
            </a:r>
            <a:r>
              <a:rPr lang="ja-JP" altLang="en-US" sz="2400" b="1" dirty="0" smtClean="0">
                <a:solidFill>
                  <a:schemeClr val="tx1"/>
                </a:solidFill>
              </a:rPr>
              <a:t>感染性</a:t>
            </a:r>
            <a:r>
              <a:rPr lang="ja-JP" altLang="en-US" sz="2400" b="1" dirty="0">
                <a:solidFill>
                  <a:schemeClr val="tx1"/>
                </a:solidFill>
              </a:rPr>
              <a:t>胃腸炎</a:t>
            </a:r>
            <a:r>
              <a:rPr lang="ja-JP" altLang="en-US" sz="2400" dirty="0">
                <a:solidFill>
                  <a:schemeClr val="tx1"/>
                </a:solidFill>
              </a:rPr>
              <a:t>の場合には、</a:t>
            </a:r>
            <a:r>
              <a:rPr lang="ja-JP" altLang="en-US" sz="2400" u="sng" dirty="0">
                <a:solidFill>
                  <a:schemeClr val="tx1"/>
                </a:solidFill>
              </a:rPr>
              <a:t>アルコールは消毒薬として使いません</a:t>
            </a:r>
            <a:endParaRPr lang="en-US" altLang="ja-JP" sz="2400" u="sng" dirty="0">
              <a:solidFill>
                <a:schemeClr val="tx1"/>
              </a:solidFill>
            </a:endParaRPr>
          </a:p>
        </p:txBody>
      </p:sp>
    </p:spTree>
    <p:extLst>
      <p:ext uri="{BB962C8B-B14F-4D97-AF65-F5344CB8AC3E}">
        <p14:creationId xmlns:p14="http://schemas.microsoft.com/office/powerpoint/2010/main" val="95445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a:xfrm>
            <a:off x="238760" y="369076"/>
            <a:ext cx="9467948" cy="628452"/>
          </a:xfrm>
          <a:solidFill>
            <a:schemeClr val="bg1"/>
          </a:solidFill>
        </p:spPr>
        <p:txBody>
          <a:bodyPr>
            <a:noAutofit/>
          </a:bodyPr>
          <a:lstStyle/>
          <a:p>
            <a:r>
              <a:rPr kumimoji="1" lang="ja-JP" altLang="en-US" sz="3600" dirty="0" smtClean="0">
                <a:latin typeface="メイリオ" panose="020B0604030504040204" pitchFamily="50" charset="-128"/>
                <a:ea typeface="メイリオ" panose="020B0604030504040204" pitchFamily="50" charset="-128"/>
              </a:rPr>
              <a:t>手指消毒により効果的なアルコールの量は？</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62049" y="1496290"/>
            <a:ext cx="11591406" cy="5015345"/>
          </a:xfrm>
          <a:solidFill>
            <a:schemeClr val="bg1"/>
          </a:solidFill>
        </p:spPr>
        <p:txBody>
          <a:bodyPr>
            <a:normAutofit fontScale="92500" lnSpcReduction="20000"/>
          </a:bodyPr>
          <a:lstStyle/>
          <a:p>
            <a:pPr marL="0" indent="0">
              <a:lnSpc>
                <a:spcPts val="1000"/>
              </a:lnSpc>
              <a:buNone/>
            </a:pPr>
            <a:endParaRPr lang="en-US" altLang="ja-JP" sz="4200" dirty="0" smtClean="0">
              <a:latin typeface="メイリオ" panose="020B0604030504040204" pitchFamily="50" charset="-128"/>
              <a:ea typeface="メイリオ" panose="020B0604030504040204" pitchFamily="50" charset="-128"/>
            </a:endParaRPr>
          </a:p>
          <a:p>
            <a:pPr marL="0" indent="0">
              <a:buNone/>
            </a:pPr>
            <a:r>
              <a:rPr lang="ja-JP" altLang="en-US" sz="3000" dirty="0" smtClean="0">
                <a:latin typeface="メイリオ" panose="020B0604030504040204" pitchFamily="50" charset="-128"/>
                <a:ea typeface="メイリオ" panose="020B0604030504040204" pitchFamily="50" charset="-128"/>
              </a:rPr>
              <a:t>アルコールの濃度などによっても異なりますが、</a:t>
            </a:r>
            <a:endParaRPr lang="en-US" altLang="ja-JP" sz="3000" dirty="0" smtClean="0">
              <a:latin typeface="メイリオ" panose="020B0604030504040204" pitchFamily="50" charset="-128"/>
              <a:ea typeface="メイリオ" panose="020B0604030504040204" pitchFamily="50" charset="-128"/>
            </a:endParaRPr>
          </a:p>
          <a:p>
            <a:pPr marL="0" indent="0">
              <a:buNone/>
            </a:pPr>
            <a:endParaRPr lang="en-US" altLang="ja-JP" sz="4200" dirty="0" smtClean="0">
              <a:latin typeface="メイリオ" panose="020B0604030504040204" pitchFamily="50" charset="-128"/>
              <a:ea typeface="メイリオ" panose="020B0604030504040204" pitchFamily="50" charset="-128"/>
            </a:endParaRPr>
          </a:p>
          <a:p>
            <a:pPr marL="0" indent="0">
              <a:buNone/>
            </a:pPr>
            <a:r>
              <a:rPr lang="ja-JP" altLang="en-US" sz="5800" dirty="0" smtClean="0">
                <a:latin typeface="メイリオ" panose="020B0604030504040204" pitchFamily="50" charset="-128"/>
                <a:ea typeface="メイリオ" panose="020B0604030504040204" pitchFamily="50" charset="-128"/>
              </a:rPr>
              <a:t>ポンプ式の場合</a:t>
            </a:r>
            <a:endParaRPr lang="en-US" altLang="ja-JP" sz="5800" dirty="0" smtClean="0">
              <a:latin typeface="メイリオ" panose="020B0604030504040204" pitchFamily="50" charset="-128"/>
              <a:ea typeface="メイリオ" panose="020B0604030504040204" pitchFamily="50" charset="-128"/>
            </a:endParaRPr>
          </a:p>
          <a:p>
            <a:pPr marL="0" indent="0">
              <a:buNone/>
            </a:pPr>
            <a:r>
              <a:rPr lang="ja-JP" altLang="en-US" sz="5800" dirty="0" smtClean="0">
                <a:latin typeface="メイリオ" panose="020B0604030504040204" pitchFamily="50" charset="-128"/>
                <a:ea typeface="メイリオ" panose="020B0604030504040204" pitchFamily="50" charset="-128"/>
              </a:rPr>
              <a:t>　「根元までしっかり押し切る」量</a:t>
            </a:r>
            <a:endParaRPr lang="en-US" altLang="ja-JP" sz="5800" dirty="0">
              <a:latin typeface="メイリオ" panose="020B0604030504040204" pitchFamily="50" charset="-128"/>
              <a:ea typeface="メイリオ" panose="020B0604030504040204" pitchFamily="50" charset="-128"/>
            </a:endParaRPr>
          </a:p>
          <a:p>
            <a:pPr marL="0" indent="0">
              <a:buNone/>
            </a:pPr>
            <a:endParaRPr kumimoji="1" lang="en-US" altLang="ja-JP" sz="6600" dirty="0" smtClean="0">
              <a:latin typeface="メイリオ" panose="020B0604030504040204" pitchFamily="50" charset="-128"/>
              <a:ea typeface="メイリオ" panose="020B0604030504040204" pitchFamily="50" charset="-128"/>
            </a:endParaRPr>
          </a:p>
          <a:p>
            <a:pPr marL="0" indent="0">
              <a:buNone/>
            </a:pPr>
            <a:r>
              <a:rPr kumimoji="1" lang="ja-JP" altLang="en-US" sz="3600" dirty="0" smtClean="0">
                <a:latin typeface="メイリオ" panose="020B0604030504040204" pitchFamily="50" charset="-128"/>
                <a:ea typeface="メイリオ" panose="020B0604030504040204" pitchFamily="50" charset="-128"/>
              </a:rPr>
              <a:t>　　</a:t>
            </a:r>
            <a:r>
              <a:rPr kumimoji="1" lang="ja-JP" altLang="en-US" sz="4800" dirty="0" smtClean="0">
                <a:latin typeface="メイリオ" panose="020B0604030504040204" pitchFamily="50" charset="-128"/>
                <a:ea typeface="メイリオ" panose="020B0604030504040204" pitchFamily="50" charset="-128"/>
              </a:rPr>
              <a:t>手で</a:t>
            </a:r>
            <a:r>
              <a:rPr kumimoji="1" lang="en-US" altLang="ja-JP" sz="4800" dirty="0" smtClean="0">
                <a:latin typeface="メイリオ" panose="020B0604030504040204" pitchFamily="50" charset="-128"/>
                <a:ea typeface="メイリオ" panose="020B0604030504040204" pitchFamily="50" charset="-128"/>
              </a:rPr>
              <a:t>10</a:t>
            </a:r>
            <a:r>
              <a:rPr lang="ja-JP" altLang="en-US" sz="4800" dirty="0" smtClean="0">
                <a:latin typeface="メイリオ" panose="020B0604030504040204" pitchFamily="50" charset="-128"/>
                <a:ea typeface="メイリオ" panose="020B0604030504040204" pitchFamily="50" charset="-128"/>
              </a:rPr>
              <a:t>～</a:t>
            </a:r>
            <a:r>
              <a:rPr lang="en-US" altLang="ja-JP" sz="4800" dirty="0" smtClean="0">
                <a:latin typeface="メイリオ" panose="020B0604030504040204" pitchFamily="50" charset="-128"/>
                <a:ea typeface="メイリオ" panose="020B0604030504040204" pitchFamily="50" charset="-128"/>
              </a:rPr>
              <a:t>15</a:t>
            </a:r>
            <a:r>
              <a:rPr lang="ja-JP" altLang="en-US" sz="4800" dirty="0" smtClean="0">
                <a:latin typeface="メイリオ" panose="020B0604030504040204" pitchFamily="50" charset="-128"/>
                <a:ea typeface="メイリオ" panose="020B0604030504040204" pitchFamily="50" charset="-128"/>
              </a:rPr>
              <a:t>秒間すり合わせた後、</a:t>
            </a:r>
            <a:endParaRPr lang="en-US" altLang="ja-JP" sz="4800" dirty="0" smtClean="0">
              <a:latin typeface="メイリオ" panose="020B0604030504040204" pitchFamily="50" charset="-128"/>
              <a:ea typeface="メイリオ" panose="020B0604030504040204" pitchFamily="50" charset="-128"/>
            </a:endParaRPr>
          </a:p>
          <a:p>
            <a:pPr marL="0" indent="0">
              <a:buNone/>
            </a:pPr>
            <a:r>
              <a:rPr lang="ja-JP" altLang="en-US" sz="4800" dirty="0" smtClean="0">
                <a:latin typeface="メイリオ" panose="020B0604030504040204" pitchFamily="50" charset="-128"/>
                <a:ea typeface="メイリオ" panose="020B0604030504040204" pitchFamily="50" charset="-128"/>
              </a:rPr>
              <a:t>　  手が乾いた感じであれば量は不十分</a:t>
            </a:r>
            <a:endParaRPr kumimoji="1" lang="en-US" altLang="ja-JP" sz="4800"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3040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12192000" cy="6858000"/>
          </a:xfrm>
          <a:prstGeom prst="rect">
            <a:avLst/>
          </a:prstGeom>
          <a:solidFill>
            <a:srgbClr val="B3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p:cNvSpPr>
            <a:spLocks noGrp="1"/>
          </p:cNvSpPr>
          <p:nvPr>
            <p:ph type="title"/>
          </p:nvPr>
        </p:nvSpPr>
        <p:spPr>
          <a:xfrm>
            <a:off x="380298" y="308000"/>
            <a:ext cx="7987693" cy="729384"/>
          </a:xfrm>
          <a:solidFill>
            <a:schemeClr val="bg1"/>
          </a:solidFill>
        </p:spPr>
        <p:txBody>
          <a:bodyPr>
            <a:normAutofit/>
          </a:bodyPr>
          <a:lstStyle/>
          <a:p>
            <a:r>
              <a:rPr kumimoji="1" lang="ja-JP" altLang="en-US" sz="3600" dirty="0" smtClean="0">
                <a:latin typeface="メイリオ" panose="020B0604030504040204" pitchFamily="50" charset="-128"/>
                <a:ea typeface="メイリオ" panose="020B0604030504040204" pitchFamily="50" charset="-128"/>
              </a:rPr>
              <a:t>予防策は脱ぐ動作の安全確保も大事</a:t>
            </a:r>
            <a:endParaRPr kumimoji="1" lang="ja-JP" altLang="en-US" sz="3600" dirty="0">
              <a:latin typeface="メイリオ" panose="020B0604030504040204" pitchFamily="50" charset="-128"/>
              <a:ea typeface="メイリオ" panose="020B0604030504040204" pitchFamily="50" charset="-128"/>
            </a:endParaRPr>
          </a:p>
        </p:txBody>
      </p:sp>
      <p:sp>
        <p:nvSpPr>
          <p:cNvPr id="5" name="タイトル 1"/>
          <p:cNvSpPr txBox="1">
            <a:spLocks/>
          </p:cNvSpPr>
          <p:nvPr/>
        </p:nvSpPr>
        <p:spPr>
          <a:xfrm>
            <a:off x="3746156" y="2036341"/>
            <a:ext cx="4367001" cy="87596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7200"/>
              </a:lnSpc>
            </a:pPr>
            <a:r>
              <a:rPr lang="ja-JP" altLang="en-US" sz="5400" b="1" dirty="0" smtClean="0">
                <a:latin typeface="メイリオ" panose="020B0604030504040204" pitchFamily="50" charset="-128"/>
                <a:ea typeface="メイリオ" panose="020B0604030504040204" pitchFamily="50" charset="-128"/>
              </a:rPr>
              <a:t>手袋の外し方</a:t>
            </a:r>
            <a:endParaRPr lang="ja-JP" altLang="en-US" sz="54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65" y="1122218"/>
            <a:ext cx="1261226" cy="1790087"/>
          </a:xfrm>
          <a:prstGeom prst="rect">
            <a:avLst/>
          </a:prstGeom>
        </p:spPr>
      </p:pic>
      <p:sp>
        <p:nvSpPr>
          <p:cNvPr id="7" name="円形吹き出し 6"/>
          <p:cNvSpPr/>
          <p:nvPr/>
        </p:nvSpPr>
        <p:spPr>
          <a:xfrm>
            <a:off x="1160839" y="1135007"/>
            <a:ext cx="2877606" cy="1047661"/>
          </a:xfrm>
          <a:prstGeom prst="wedgeEllipseCallout">
            <a:avLst>
              <a:gd name="adj1" fmla="val -59029"/>
              <a:gd name="adj2" fmla="val 33866"/>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外側は汚染されているので注意！！</a:t>
            </a:r>
            <a:endParaRPr kumimoji="1" lang="en-US" altLang="ja-JP"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947324" y="2266589"/>
            <a:ext cx="2695671" cy="461665"/>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西区のマスコットキャラクター</a:t>
            </a:r>
            <a:endParaRPr kumimoji="1" lang="en-US" altLang="ja-JP" sz="1200" dirty="0" smtClean="0">
              <a:latin typeface="メイリオ" panose="020B0604030504040204" pitchFamily="50" charset="-128"/>
              <a:ea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rPr>
              <a:t>「にしまろちゃん」</a:t>
            </a:r>
            <a:endParaRPr kumimoji="1" lang="ja-JP" altLang="en-US" sz="12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48961" y="5569312"/>
            <a:ext cx="3540524" cy="830997"/>
          </a:xfrm>
          <a:prstGeom prst="rect">
            <a:avLst/>
          </a:prstGeom>
          <a:noFill/>
        </p:spPr>
        <p:txBody>
          <a:bodyPr wrap="square" rtlCol="0">
            <a:spAutoFit/>
          </a:bodyPr>
          <a:lstStyle/>
          <a:p>
            <a:pPr>
              <a:lnSpc>
                <a:spcPct val="200000"/>
              </a:lnSpc>
            </a:pPr>
            <a:r>
              <a:rPr kumimoji="1" lang="ja-JP" altLang="en-US" sz="2400" b="1" dirty="0">
                <a:latin typeface="メイリオ" panose="020B0604030504040204" pitchFamily="50" charset="-128"/>
                <a:ea typeface="メイリオ" panose="020B0604030504040204" pitchFamily="50" charset="-128"/>
              </a:rPr>
              <a:t>①</a:t>
            </a:r>
            <a:r>
              <a:rPr kumimoji="1" lang="ja-JP" altLang="en-US" sz="2400" b="1" dirty="0" smtClean="0">
                <a:latin typeface="メイリオ" panose="020B0604030504040204" pitchFamily="50" charset="-128"/>
                <a:ea typeface="メイリオ" panose="020B0604030504040204" pitchFamily="50" charset="-128"/>
              </a:rPr>
              <a:t>手袋</a:t>
            </a:r>
            <a:r>
              <a:rPr kumimoji="1" lang="ja-JP" altLang="en-US" sz="2400" b="1" dirty="0">
                <a:latin typeface="メイリオ" panose="020B0604030504040204" pitchFamily="50" charset="-128"/>
                <a:ea typeface="メイリオ" panose="020B0604030504040204" pitchFamily="50" charset="-128"/>
              </a:rPr>
              <a:t>の</a:t>
            </a:r>
            <a:r>
              <a:rPr kumimoji="1" lang="ja-JP" altLang="en-US" sz="2400" b="1" dirty="0" smtClean="0">
                <a:latin typeface="メイリオ" panose="020B0604030504040204" pitchFamily="50" charset="-128"/>
                <a:ea typeface="メイリオ" panose="020B0604030504040204" pitchFamily="50" charset="-128"/>
              </a:rPr>
              <a:t>外側をつまむ</a:t>
            </a:r>
            <a:endParaRPr kumimoji="1" lang="en-US" altLang="ja-JP" sz="2400" b="1" dirty="0" smtClean="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181059" y="5624091"/>
            <a:ext cx="3540524" cy="830997"/>
          </a:xfrm>
          <a:prstGeom prst="rect">
            <a:avLst/>
          </a:prstGeom>
          <a:noFill/>
        </p:spPr>
        <p:txBody>
          <a:bodyPr wrap="square" rtlCol="0">
            <a:spAutoFit/>
          </a:bodyPr>
          <a:lstStyle/>
          <a:p>
            <a:pPr>
              <a:lnSpc>
                <a:spcPct val="200000"/>
              </a:lnSpc>
            </a:pPr>
            <a:r>
              <a:rPr kumimoji="1" lang="ja-JP" altLang="en-US" sz="2400" b="1" dirty="0" smtClean="0">
                <a:latin typeface="メイリオ" panose="020B0604030504040204" pitchFamily="50" charset="-128"/>
                <a:ea typeface="メイリオ" panose="020B0604030504040204" pitchFamily="50" charset="-128"/>
              </a:rPr>
              <a:t>②手袋を中表にして外す</a:t>
            </a:r>
            <a:endParaRPr kumimoji="1" lang="en-US" altLang="ja-JP" sz="2400" b="1" dirty="0" smtClean="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57990" y="5702633"/>
            <a:ext cx="4329546" cy="990015"/>
          </a:xfrm>
          <a:prstGeom prst="rect">
            <a:avLst/>
          </a:prstGeom>
          <a:noFill/>
        </p:spPr>
        <p:txBody>
          <a:bodyPr wrap="square" rtlCol="0">
            <a:spAutoFit/>
          </a:bodyPr>
          <a:lstStyle/>
          <a:p>
            <a:pPr>
              <a:lnSpc>
                <a:spcPts val="3500"/>
              </a:lnSpc>
            </a:pPr>
            <a:r>
              <a:rPr kumimoji="1" lang="ja-JP" altLang="en-US" sz="2400" b="1" dirty="0">
                <a:latin typeface="メイリオ" panose="020B0604030504040204" pitchFamily="50" charset="-128"/>
                <a:ea typeface="メイリオ" panose="020B0604030504040204" pitchFamily="50" charset="-128"/>
              </a:rPr>
              <a:t>③</a:t>
            </a:r>
            <a:r>
              <a:rPr kumimoji="1" lang="ja-JP" altLang="en-US" sz="2400" b="1" dirty="0" smtClean="0">
                <a:latin typeface="メイリオ" panose="020B0604030504040204" pitchFamily="50" charset="-128"/>
                <a:ea typeface="メイリオ" panose="020B0604030504040204" pitchFamily="50" charset="-128"/>
              </a:rPr>
              <a:t>まだ</a:t>
            </a:r>
            <a:r>
              <a:rPr kumimoji="1" lang="ja-JP" altLang="en-US" sz="2400" b="1" dirty="0">
                <a:latin typeface="メイリオ" panose="020B0604030504040204" pitchFamily="50" charset="-128"/>
                <a:ea typeface="メイリオ" panose="020B0604030504040204" pitchFamily="50" charset="-128"/>
              </a:rPr>
              <a:t>手袋</a:t>
            </a:r>
            <a:r>
              <a:rPr kumimoji="1" lang="ja-JP" altLang="en-US" sz="2400" b="1" dirty="0" smtClean="0">
                <a:latin typeface="メイリオ" panose="020B0604030504040204" pitchFamily="50" charset="-128"/>
                <a:ea typeface="メイリオ" panose="020B0604030504040204" pitchFamily="50" charset="-128"/>
              </a:rPr>
              <a:t>を着用している</a:t>
            </a:r>
            <a:endParaRPr kumimoji="1" lang="en-US" altLang="ja-JP" sz="2400" b="1" dirty="0" smtClean="0">
              <a:latin typeface="メイリオ" panose="020B0604030504040204" pitchFamily="50" charset="-128"/>
              <a:ea typeface="メイリオ" panose="020B0604030504040204" pitchFamily="50" charset="-128"/>
            </a:endParaRPr>
          </a:p>
          <a:p>
            <a:pPr>
              <a:lnSpc>
                <a:spcPts val="3500"/>
              </a:lnSpc>
            </a:pPr>
            <a:r>
              <a:rPr kumimoji="1" lang="ja-JP" altLang="en-US" sz="2400" b="1" dirty="0" smtClean="0">
                <a:latin typeface="メイリオ" panose="020B0604030504040204" pitchFamily="50" charset="-128"/>
                <a:ea typeface="メイリオ" panose="020B0604030504040204" pitchFamily="50" charset="-128"/>
              </a:rPr>
              <a:t>手で外した手袋を持っておく</a:t>
            </a:r>
            <a:endParaRPr kumimoji="1" lang="en-US" altLang="ja-JP" sz="2400" b="1" dirty="0" smtClean="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98" y="3086019"/>
            <a:ext cx="3391545" cy="2466109"/>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446" y="3057167"/>
            <a:ext cx="2988107" cy="2550300"/>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3157" y="3057166"/>
            <a:ext cx="3302796" cy="2566925"/>
          </a:xfrm>
          <a:prstGeom prst="rect">
            <a:avLst/>
          </a:prstGeom>
        </p:spPr>
      </p:pic>
    </p:spTree>
    <p:extLst>
      <p:ext uri="{BB962C8B-B14F-4D97-AF65-F5344CB8AC3E}">
        <p14:creationId xmlns:p14="http://schemas.microsoft.com/office/powerpoint/2010/main" val="228605695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2169</Words>
  <Application>Microsoft Office PowerPoint</Application>
  <PresentationFormat>ワイド画面</PresentationFormat>
  <Paragraphs>184</Paragraphs>
  <Slides>12</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メイリオ</vt:lpstr>
      <vt:lpstr>游ゴシック</vt:lpstr>
      <vt:lpstr>游ゴシック Light</vt:lpstr>
      <vt:lpstr>Arial</vt:lpstr>
      <vt:lpstr>Office テーマ</vt:lpstr>
      <vt:lpstr>職員が媒介しないための 感染予防策</vt:lpstr>
      <vt:lpstr>感染するための要素とは</vt:lpstr>
      <vt:lpstr>１　スタンダードプリコーション（標準予防策）とは</vt:lpstr>
      <vt:lpstr>PowerPoint プレゼンテーション</vt:lpstr>
      <vt:lpstr>手洗い・手指消毒がどうして大切なの？</vt:lpstr>
      <vt:lpstr>このタイミングでできていますか？</vt:lpstr>
      <vt:lpstr>【演習】アルコール手指消毒の量・手袋・ガウンを脱ぐ</vt:lpstr>
      <vt:lpstr>手指消毒により効果的なアルコールの量は？</vt:lpstr>
      <vt:lpstr>予防策は脱ぐ動作の安全確保も大事</vt:lpstr>
      <vt:lpstr>PowerPoint プレゼンテーション</vt:lpstr>
      <vt:lpstr>ガウンを脱ぐ時も「中おもて（なかおもて）」が基本</vt:lpstr>
      <vt:lpstr>手洗いも忘れずに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標準予防策 （スタンダードプリコーション）</dc:title>
  <dc:creator>内藤 由紀子</dc:creator>
  <cp:lastModifiedBy>内藤 由紀子</cp:lastModifiedBy>
  <cp:revision>85</cp:revision>
  <cp:lastPrinted>2023-10-06T03:35:17Z</cp:lastPrinted>
  <dcterms:created xsi:type="dcterms:W3CDTF">2022-06-09T07:23:42Z</dcterms:created>
  <dcterms:modified xsi:type="dcterms:W3CDTF">2023-11-29T08:52:22Z</dcterms:modified>
</cp:coreProperties>
</file>