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9" r:id="rId3"/>
    <p:sldId id="257" r:id="rId4"/>
    <p:sldId id="258" r:id="rId5"/>
    <p:sldId id="260" r:id="rId6"/>
    <p:sldId id="261" r:id="rId7"/>
    <p:sldId id="262" r:id="rId8"/>
    <p:sldId id="266" r:id="rId9"/>
    <p:sldId id="263" r:id="rId10"/>
    <p:sldId id="264" r:id="rId11"/>
    <p:sldId id="265" r:id="rId1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EF8"/>
    <a:srgbClr val="E2E9F6"/>
    <a:srgbClr val="00133A"/>
    <a:srgbClr val="FFCCFF"/>
    <a:srgbClr val="E6E6E6"/>
    <a:srgbClr val="FFFF37"/>
    <a:srgbClr val="B3FFFF"/>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3" d="100"/>
          <a:sy n="63" d="100"/>
        </p:scale>
        <p:origin x="22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E12D8EC-C4B7-4002-8196-B6D597261496}" type="datetimeFigureOut">
              <a:rPr kumimoji="1" lang="ja-JP" altLang="en-US" smtClean="0"/>
              <a:t>2023/11/29</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7882F7A-1E7D-4A74-9E3D-D31B54FC812C}" type="slidenum">
              <a:rPr kumimoji="1" lang="ja-JP" altLang="en-US" smtClean="0"/>
              <a:t>‹#›</a:t>
            </a:fld>
            <a:endParaRPr kumimoji="1" lang="ja-JP" altLang="en-US"/>
          </a:p>
        </p:txBody>
      </p:sp>
    </p:spTree>
    <p:extLst>
      <p:ext uri="{BB962C8B-B14F-4D97-AF65-F5344CB8AC3E}">
        <p14:creationId xmlns:p14="http://schemas.microsoft.com/office/powerpoint/2010/main" val="2587008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05F97-55AE-4C19-AEAD-B10C71B6D5C7}" type="datetimeFigureOut">
              <a:rPr kumimoji="1" lang="ja-JP" altLang="en-US" smtClean="0"/>
              <a:t>2023/11/29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ED142F-9FB1-4595-BE03-2FE6A6412B73}" type="slidenum">
              <a:rPr kumimoji="1" lang="ja-JP" altLang="en-US" smtClean="0"/>
              <a:t>‹#›</a:t>
            </a:fld>
            <a:endParaRPr kumimoji="1" lang="ja-JP" altLang="en-US"/>
          </a:p>
        </p:txBody>
      </p:sp>
    </p:spTree>
    <p:extLst>
      <p:ext uri="{BB962C8B-B14F-4D97-AF65-F5344CB8AC3E}">
        <p14:creationId xmlns:p14="http://schemas.microsoft.com/office/powerpoint/2010/main" val="952016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これから、感染性胃腸炎発生時にスムーズに対応するためのポイントとそれを行うため</a:t>
            </a:r>
            <a:r>
              <a:rPr kumimoji="1" lang="ja-JP" altLang="en-US" smtClean="0"/>
              <a:t>の</a:t>
            </a:r>
            <a:r>
              <a:rPr kumimoji="1" lang="ja-JP" altLang="en-US" smtClean="0"/>
              <a:t>日ごろの</a:t>
            </a:r>
            <a:r>
              <a:rPr kumimoji="1" lang="ja-JP" altLang="en-US" dirty="0" smtClean="0"/>
              <a:t>準備についてお話しします。</a:t>
            </a:r>
            <a:endParaRPr kumimoji="1" lang="en-US" altLang="ja-JP" dirty="0" smtClean="0"/>
          </a:p>
          <a:p>
            <a:r>
              <a:rPr kumimoji="1" lang="ja-JP" altLang="en-US" dirty="0" smtClean="0"/>
              <a:t>この内容は、西区役所の窓口での発生を想定した準備例を通じて、皆さまにとってより感染拡大防止につながるためのポイントをご検討頂くためにご活用いただければ幸いです。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1</a:t>
            </a:fld>
            <a:endParaRPr kumimoji="1" lang="ja-JP" altLang="en-US"/>
          </a:p>
        </p:txBody>
      </p:sp>
    </p:spTree>
    <p:extLst>
      <p:ext uri="{BB962C8B-B14F-4D97-AF65-F5344CB8AC3E}">
        <p14:creationId xmlns:p14="http://schemas.microsoft.com/office/powerpoint/2010/main" val="97327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さて、今までは嘔吐物処理を行ったところまでのお話でしたが、処理が終わった後の体制を皆さんの施設では想定し、日々準備をしているでしょうか？</a:t>
            </a:r>
            <a:endParaRPr kumimoji="1" lang="en-US" altLang="ja-JP" dirty="0" smtClean="0"/>
          </a:p>
          <a:p>
            <a:r>
              <a:rPr kumimoji="1" lang="ja-JP" altLang="en-US" dirty="0" smtClean="0"/>
              <a:t>こちらの図は、感染性胃腸炎の集団発生が起きた高齢者施設の１つのユニットのレイアウト図を簡易にしたものです。</a:t>
            </a:r>
            <a:endParaRPr kumimoji="1" lang="en-US" altLang="ja-JP" dirty="0" smtClean="0"/>
          </a:p>
          <a:p>
            <a:r>
              <a:rPr kumimoji="1" lang="ja-JP" altLang="en-US" dirty="0" smtClean="0"/>
              <a:t>最初に嘔吐された方はご覧のとおり、ユニットの真ん中のあたりでした。</a:t>
            </a:r>
            <a:endParaRPr kumimoji="1" lang="en-US" altLang="ja-JP" dirty="0" smtClean="0"/>
          </a:p>
          <a:p>
            <a:r>
              <a:rPr kumimoji="1" lang="ja-JP" altLang="en-US" dirty="0" smtClean="0"/>
              <a:t>この時、想定しなければならないのは、半径</a:t>
            </a:r>
            <a:r>
              <a:rPr kumimoji="1" lang="en-US" altLang="ja-JP" dirty="0" smtClean="0"/>
              <a:t>2m</a:t>
            </a:r>
            <a:r>
              <a:rPr kumimoji="1" lang="ja-JP" altLang="en-US" dirty="0" smtClean="0"/>
              <a:t>以内に居た人たちは感染し、発症する可能性があるという事です。</a:t>
            </a:r>
            <a:endParaRPr kumimoji="1" lang="en-US" altLang="ja-JP" dirty="0" smtClean="0"/>
          </a:p>
          <a:p>
            <a:r>
              <a:rPr kumimoji="1" lang="ja-JP" altLang="en-US" dirty="0" smtClean="0"/>
              <a:t>また、嘔吐物処理を行った職員はスタンダードプリコーションで嘔吐物処理をしたとしても、嘔吐者から</a:t>
            </a:r>
            <a:r>
              <a:rPr kumimoji="1" lang="en-US" altLang="ja-JP" dirty="0" smtClean="0"/>
              <a:t>2m</a:t>
            </a:r>
            <a:r>
              <a:rPr kumimoji="1" lang="ja-JP" altLang="en-US" dirty="0" smtClean="0"/>
              <a:t>以内で接したことから、やはり感染し、発症する可能性があります。</a:t>
            </a:r>
            <a:endParaRPr kumimoji="1" lang="en-US" altLang="ja-JP" dirty="0" smtClean="0"/>
          </a:p>
          <a:p>
            <a:r>
              <a:rPr kumimoji="1" lang="ja-JP" altLang="en-US" dirty="0" smtClean="0"/>
              <a:t>この様な時に、皆さんの施設では、この様な時に、ここに居住されている方を他のユニットに自由に出られるようにされていますか？</a:t>
            </a:r>
            <a:endParaRPr kumimoji="1" lang="en-US" altLang="ja-JP" dirty="0" smtClean="0"/>
          </a:p>
          <a:p>
            <a:r>
              <a:rPr kumimoji="1" lang="ja-JP" altLang="en-US" dirty="0" smtClean="0"/>
              <a:t>また、職員の夜勤体制はどの様にしているでしょうか？そして、ボランティアとして来ていただいている方々やご利用者様のご家族様について、どの様にご対応をされるでしょうか？</a:t>
            </a:r>
            <a:endParaRPr kumimoji="1" lang="en-US" altLang="ja-JP" dirty="0" smtClean="0"/>
          </a:p>
          <a:p>
            <a:r>
              <a:rPr kumimoji="1" lang="ja-JP" altLang="en-US" dirty="0" smtClean="0"/>
              <a:t>この様な事が起きた時を想定して、施設でどのように対応するか、日頃から確認ができているでしょうか？</a:t>
            </a:r>
            <a:endParaRPr kumimoji="1" lang="en-US" altLang="ja-JP" dirty="0" smtClean="0"/>
          </a:p>
          <a:p>
            <a:r>
              <a:rPr kumimoji="1" lang="ja-JP" altLang="en-US" dirty="0" smtClean="0"/>
              <a:t>潜伏期間中は誰が発症するかわからないため、職員の皆さんは手袋・ガウンなどの着脱だけではなく、手洗いを適切なタイミングで行いましょう。</a:t>
            </a:r>
            <a:endParaRPr kumimoji="1" lang="en-US" altLang="ja-JP" dirty="0" smtClean="0"/>
          </a:p>
          <a:p>
            <a:r>
              <a:rPr kumimoji="1" lang="ja-JP" altLang="en-US" dirty="0" smtClean="0"/>
              <a:t>なお、手指消毒でアルコールを使用することは感染性胃腸炎の場合は適切ではありません。</a:t>
            </a:r>
            <a:endParaRPr kumimoji="1" lang="en-US" altLang="ja-JP" dirty="0" smtClean="0"/>
          </a:p>
          <a:p>
            <a:r>
              <a:rPr kumimoji="1" lang="ja-JP" altLang="en-US" dirty="0" smtClean="0"/>
              <a:t>また、発症者は症状がおさまっても糞便には病原体が</a:t>
            </a:r>
            <a:r>
              <a:rPr kumimoji="1" lang="en-US" altLang="ja-JP" dirty="0" smtClean="0"/>
              <a:t>1</a:t>
            </a:r>
            <a:r>
              <a:rPr kumimoji="1" lang="ja-JP" altLang="en-US" dirty="0" smtClean="0"/>
              <a:t>か月程度出続けることがあります。</a:t>
            </a:r>
            <a:endParaRPr kumimoji="1" lang="en-US" altLang="ja-JP" dirty="0" smtClean="0"/>
          </a:p>
          <a:p>
            <a:r>
              <a:rPr kumimoji="1" lang="ja-JP" altLang="en-US" dirty="0" smtClean="0"/>
              <a:t>そのため、</a:t>
            </a:r>
            <a:r>
              <a:rPr kumimoji="1" lang="en-US" altLang="ja-JP" dirty="0" smtClean="0"/>
              <a:t>1</a:t>
            </a:r>
            <a:r>
              <a:rPr kumimoji="1" lang="ja-JP" altLang="en-US" dirty="0" smtClean="0"/>
              <a:t>か月程度は発症者に対してはより一層注意した感染対策を行ってください。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10</a:t>
            </a:fld>
            <a:endParaRPr kumimoji="1" lang="ja-JP" altLang="en-US"/>
          </a:p>
        </p:txBody>
      </p:sp>
    </p:spTree>
    <p:extLst>
      <p:ext uri="{BB962C8B-B14F-4D97-AF65-F5344CB8AC3E}">
        <p14:creationId xmlns:p14="http://schemas.microsoft.com/office/powerpoint/2010/main" val="52191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最後に、自身が広げないための工夫として、「もし、自分が体調不良になったらどうしたらよいか」の確認もしましょう。</a:t>
            </a:r>
            <a:endParaRPr kumimoji="1" lang="en-US" altLang="ja-JP" dirty="0" smtClean="0"/>
          </a:p>
          <a:p>
            <a:r>
              <a:rPr kumimoji="1" lang="ja-JP" altLang="en-US" dirty="0" smtClean="0"/>
              <a:t>特に職場でノロウイルスなどの感染性胃腸炎が流行しているかといった情報を常にキャッチし、「自分もそうかもしれない」とアンテナを張っておくことが大切です。</a:t>
            </a:r>
            <a:endParaRPr kumimoji="1" lang="en-US" altLang="ja-JP" dirty="0" smtClean="0"/>
          </a:p>
          <a:p>
            <a:r>
              <a:rPr kumimoji="1" lang="ja-JP" altLang="en-US" dirty="0" smtClean="0"/>
              <a:t>体調不良時に誰に、どのタイミングで相談するのか、また「体調不良」とはどのような時なのか、を職場で共有しておきましょう。</a:t>
            </a:r>
            <a:endParaRPr kumimoji="1" lang="en-US" altLang="ja-JP" dirty="0" smtClean="0"/>
          </a:p>
          <a:p>
            <a:r>
              <a:rPr kumimoji="1" lang="ja-JP" altLang="en-US" dirty="0" smtClean="0"/>
              <a:t>以上、「</a:t>
            </a:r>
            <a:r>
              <a:rPr lang="ja-JP" altLang="en-US" dirty="0" smtClean="0"/>
              <a:t>自分自身が他者に感染させないためには」の説明を終わります。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11</a:t>
            </a:fld>
            <a:endParaRPr kumimoji="1" lang="ja-JP" altLang="en-US"/>
          </a:p>
        </p:txBody>
      </p:sp>
    </p:spTree>
    <p:extLst>
      <p:ext uri="{BB962C8B-B14F-4D97-AF65-F5344CB8AC3E}">
        <p14:creationId xmlns:p14="http://schemas.microsoft.com/office/powerpoint/2010/main" val="19241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皆さんの施設では、嘔吐者が出た時に、暴露者を広げない様に配慮した状態で、迅速に嘔吐処理グッズを用意したり、吐物処理者とそれ以外との役割分担ができたりしているでしょうか？</a:t>
            </a:r>
            <a:endParaRPr kumimoji="1" lang="en-US" altLang="ja-JP" dirty="0" smtClean="0"/>
          </a:p>
          <a:p>
            <a:r>
              <a:rPr kumimoji="1" lang="ja-JP" altLang="en-US" dirty="0" smtClean="0"/>
              <a:t>過去に感染性胃腸炎が集団発生した施設に訪問した時に、嘔吐物処理グッズが部屋になく、遠い場所に取りに行かねばならない、グッズはあるが、すぐに使えるようになっておらず、その場でグッズのセッティングをしている状態の施設がありました。</a:t>
            </a:r>
            <a:endParaRPr kumimoji="1" lang="en-US" altLang="ja-JP" dirty="0" smtClean="0"/>
          </a:p>
          <a:p>
            <a:r>
              <a:rPr kumimoji="1" lang="ja-JP" altLang="en-US" dirty="0" smtClean="0"/>
              <a:t>効率よく嘔吐物処理をするためには処理用のグッズを置く場所、嘔吐者用の物・嘔吐物処理者用のものをすぐに使えるよう、事前にセッティングが必要です。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2</a:t>
            </a:fld>
            <a:endParaRPr kumimoji="1" lang="ja-JP" altLang="en-US"/>
          </a:p>
        </p:txBody>
      </p:sp>
    </p:spTree>
    <p:extLst>
      <p:ext uri="{BB962C8B-B14F-4D97-AF65-F5344CB8AC3E}">
        <p14:creationId xmlns:p14="http://schemas.microsoft.com/office/powerpoint/2010/main" val="295527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これは、嘔吐した時に嘔吐者へ渡す物のひとつの例です。</a:t>
            </a:r>
            <a:endParaRPr kumimoji="1" lang="en-US" altLang="ja-JP" dirty="0" smtClean="0"/>
          </a:p>
          <a:p>
            <a:r>
              <a:rPr kumimoji="1" lang="ja-JP" altLang="en-US" dirty="0" smtClean="0"/>
              <a:t>中央右の新聞紙を巻いているファスナー付きの袋は再嘔吐した時に使用していただくもの、赤いカエルマークの袋はその再嘔吐用の袋を入れる袋、黒いカエルマークの袋は更にそれを入れる袋です。</a:t>
            </a:r>
            <a:endParaRPr kumimoji="1" lang="en-US" altLang="ja-JP" dirty="0" smtClean="0"/>
          </a:p>
          <a:p>
            <a:r>
              <a:rPr kumimoji="1" lang="ja-JP" altLang="en-US" dirty="0" smtClean="0"/>
              <a:t>また、一番右側のごみ袋と白い袋は、嘔吐者が着ていた洋服やバッグなどを入れるものです。</a:t>
            </a:r>
            <a:endParaRPr kumimoji="1" lang="en-US" altLang="ja-JP" dirty="0" smtClean="0"/>
          </a:p>
          <a:p>
            <a:r>
              <a:rPr kumimoji="1" lang="ja-JP" altLang="en-US" dirty="0" smtClean="0"/>
              <a:t>一番左のクリアファイルに物品全てが入っており、使ったら補充をするようにしています。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3</a:t>
            </a:fld>
            <a:endParaRPr kumimoji="1" lang="ja-JP" altLang="en-US"/>
          </a:p>
        </p:txBody>
      </p:sp>
    </p:spTree>
    <p:extLst>
      <p:ext uri="{BB962C8B-B14F-4D97-AF65-F5344CB8AC3E}">
        <p14:creationId xmlns:p14="http://schemas.microsoft.com/office/powerpoint/2010/main" val="256478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こちらは嘔吐処理用のグッズです。</a:t>
            </a:r>
            <a:endParaRPr kumimoji="1" lang="en-US" altLang="ja-JP" dirty="0" smtClean="0"/>
          </a:p>
          <a:p>
            <a:r>
              <a:rPr kumimoji="1" lang="ja-JP" altLang="en-US" dirty="0" smtClean="0"/>
              <a:t>特徴としては、次亜塩素酸ナトリウムの希釈をすぐにできるようにペットボトルに次亜塩素酸ナトリウムを入れる量を線で示している事です。</a:t>
            </a:r>
            <a:endParaRPr kumimoji="1" lang="en-US" altLang="ja-JP" dirty="0" smtClean="0"/>
          </a:p>
          <a:p>
            <a:r>
              <a:rPr kumimoji="1" lang="ja-JP" altLang="en-US" dirty="0" smtClean="0"/>
              <a:t>また、次亜塩素酸ナトリウムは開封してなくても時間が経つと濃度が薄くなるため、製造メーカーが</a:t>
            </a:r>
            <a:r>
              <a:rPr kumimoji="1" lang="en-US" altLang="ja-JP" dirty="0" smtClean="0"/>
              <a:t>HP</a:t>
            </a:r>
            <a:r>
              <a:rPr kumimoji="1" lang="ja-JP" altLang="en-US" dirty="0" smtClean="0"/>
              <a:t>上に掲載している時間の経過に従った希釈の為の量がわかる資料を入れています。</a:t>
            </a:r>
            <a:endParaRPr kumimoji="1" lang="en-US" altLang="ja-JP" dirty="0" smtClean="0"/>
          </a:p>
          <a:p>
            <a:r>
              <a:rPr kumimoji="1" lang="ja-JP" altLang="en-US" dirty="0" smtClean="0"/>
              <a:t>次亜塩素酸ナトリウムの容器にも購入年月日が記載されており、時間の経過に従った量を調整できるようにしています。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4</a:t>
            </a:fld>
            <a:endParaRPr kumimoji="1" lang="ja-JP" altLang="en-US"/>
          </a:p>
        </p:txBody>
      </p:sp>
    </p:spTree>
    <p:extLst>
      <p:ext uri="{BB962C8B-B14F-4D97-AF65-F5344CB8AC3E}">
        <p14:creationId xmlns:p14="http://schemas.microsoft.com/office/powerpoint/2010/main" val="13504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嘔吐物処理を行う場合の役割分担についての例です。</a:t>
            </a:r>
            <a:endParaRPr kumimoji="1" lang="en-US" altLang="ja-JP" dirty="0" smtClean="0"/>
          </a:p>
          <a:p>
            <a:r>
              <a:rPr kumimoji="1" lang="ja-JP" altLang="en-US" dirty="0" smtClean="0"/>
              <a:t>嘔吐物処理者、その補助、嘔吐をしていない方の誘導に役割を分けています。皆さんの施設の形態・特徴によってこれらの役割分担以外の人がいたり、またそれぞれの役割の方の人数も決めて頂いている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5</a:t>
            </a:fld>
            <a:endParaRPr kumimoji="1" lang="ja-JP" altLang="en-US"/>
          </a:p>
        </p:txBody>
      </p:sp>
    </p:spTree>
    <p:extLst>
      <p:ext uri="{BB962C8B-B14F-4D97-AF65-F5344CB8AC3E}">
        <p14:creationId xmlns:p14="http://schemas.microsoft.com/office/powerpoint/2010/main" val="30719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こちらに示したものは、嘔吐物処理に当たる人がスムーズに対応できるよう、発生から消毒完了までの流れをまとめたものです。</a:t>
            </a:r>
            <a:endParaRPr kumimoji="1" lang="en-US" altLang="ja-JP" dirty="0" smtClean="0"/>
          </a:p>
          <a:p>
            <a:r>
              <a:rPr kumimoji="1" lang="ja-JP" altLang="en-US" dirty="0" smtClean="0"/>
              <a:t>嘔吐者が出た時に、最初に何をしたらよいか、他の職員に何を指示したらよいか、誰が見てもわかるように作成した物のひとつの例です。</a:t>
            </a:r>
            <a:endParaRPr kumimoji="1" lang="en-US" altLang="ja-JP" dirty="0" smtClean="0"/>
          </a:p>
          <a:p>
            <a:r>
              <a:rPr kumimoji="1" lang="ja-JP" altLang="en-US" dirty="0" smtClean="0"/>
              <a:t>その場で何をすればよいかを確認し、他のスタッフにも「今はここまで進んでいるので、ここをお願いします」といった指示を出せるようにしています。</a:t>
            </a:r>
            <a:endParaRPr kumimoji="1" lang="en-US" altLang="ja-JP" dirty="0" smtClean="0"/>
          </a:p>
          <a:p>
            <a:r>
              <a:rPr kumimoji="1" lang="ja-JP" altLang="en-US" dirty="0" smtClean="0"/>
              <a:t>この資料のポイントは、文字はできるだけ少なく、絵を入れる事です。</a:t>
            </a:r>
            <a:endParaRPr kumimoji="1" lang="en-US" altLang="ja-JP" dirty="0" smtClean="0"/>
          </a:p>
          <a:p>
            <a:r>
              <a:rPr kumimoji="1" lang="ja-JP" altLang="en-US" dirty="0" smtClean="0"/>
              <a:t>焦っている時には、文字を追ってみることが難しくなるためです。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6</a:t>
            </a:fld>
            <a:endParaRPr kumimoji="1" lang="ja-JP" altLang="en-US"/>
          </a:p>
        </p:txBody>
      </p:sp>
    </p:spTree>
    <p:extLst>
      <p:ext uri="{BB962C8B-B14F-4D97-AF65-F5344CB8AC3E}">
        <p14:creationId xmlns:p14="http://schemas.microsoft.com/office/powerpoint/2010/main" val="145215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物を消毒をするうえで、気を付けるポイントは、空中に存在するウイルスや菌を広げないために、スプレーではなく、拭き上げることです。</a:t>
            </a:r>
            <a:endParaRPr kumimoji="1" lang="en-US" altLang="ja-JP" dirty="0" smtClean="0"/>
          </a:p>
          <a:p>
            <a:r>
              <a:rPr kumimoji="1" lang="ja-JP" altLang="en-US" dirty="0" smtClean="0"/>
              <a:t>特に嘔吐の場合、半径</a:t>
            </a:r>
            <a:r>
              <a:rPr kumimoji="1" lang="en-US" altLang="ja-JP" dirty="0" smtClean="0"/>
              <a:t>2m</a:t>
            </a:r>
            <a:r>
              <a:rPr kumimoji="1" lang="ja-JP" altLang="en-US" dirty="0" smtClean="0"/>
              <a:t>の範囲で嘔吐物が飛散している事を意識して拭き上げをしてください。</a:t>
            </a:r>
            <a:endParaRPr kumimoji="1" lang="en-US" altLang="ja-JP" dirty="0" smtClean="0"/>
          </a:p>
          <a:p>
            <a:r>
              <a:rPr kumimoji="1" lang="ja-JP" altLang="en-US" dirty="0" smtClean="0"/>
              <a:t>消毒の時には特に換気も大事です。</a:t>
            </a:r>
            <a:endParaRPr kumimoji="1" lang="en-US" altLang="ja-JP" dirty="0" smtClean="0"/>
          </a:p>
          <a:p>
            <a:r>
              <a:rPr kumimoji="1" lang="en-US" altLang="ja-JP" dirty="0" smtClean="0"/>
              <a:t>2</a:t>
            </a:r>
            <a:r>
              <a:rPr kumimoji="1" lang="ja-JP" altLang="en-US" dirty="0" smtClean="0"/>
              <a:t>方向の窓などを開ける換気をお勧めします。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7</a:t>
            </a:fld>
            <a:endParaRPr kumimoji="1" lang="ja-JP" altLang="en-US"/>
          </a:p>
        </p:txBody>
      </p:sp>
    </p:spTree>
    <p:extLst>
      <p:ext uri="{BB962C8B-B14F-4D97-AF65-F5344CB8AC3E}">
        <p14:creationId xmlns:p14="http://schemas.microsoft.com/office/powerpoint/2010/main" val="27304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こちらは、日本学校保健会が出している「学校における感染症対策実践事例集」に掲載されている窓開け換気やサーキュレーターを使用した換気の実験の結果です。</a:t>
            </a:r>
            <a:endParaRPr kumimoji="1" lang="en-US" altLang="ja-JP" dirty="0" smtClean="0"/>
          </a:p>
          <a:p>
            <a:r>
              <a:rPr kumimoji="1" lang="ja-JP" altLang="en-US" dirty="0" smtClean="0"/>
              <a:t>皆さんの施設の構造によってできる事、できない事はあると思いますが、ケース</a:t>
            </a:r>
            <a:r>
              <a:rPr kumimoji="1" lang="ja-JP" altLang="en-US" smtClean="0"/>
              <a:t>１のように</a:t>
            </a:r>
            <a:r>
              <a:rPr kumimoji="1" lang="ja-JP" altLang="en-US" dirty="0" smtClean="0"/>
              <a:t>、部屋の片側を開けるよりも両側を開けた方が良い、ケース２の様にサーキュレーターを１台使用するときには片側２つのドアを開けつつ、１つの入口に部屋の中</a:t>
            </a:r>
            <a:r>
              <a:rPr kumimoji="1" lang="ja-JP" altLang="en-US" smtClean="0"/>
              <a:t>に入れるような</a:t>
            </a:r>
            <a:r>
              <a:rPr kumimoji="1" lang="ja-JP" altLang="en-US" dirty="0" smtClean="0"/>
              <a:t>換気をした方が効率がよい、といった結果がありますので、換気について、ご参考にして頂ければと思います。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8</a:t>
            </a:fld>
            <a:endParaRPr kumimoji="1" lang="ja-JP" altLang="en-US"/>
          </a:p>
        </p:txBody>
      </p:sp>
    </p:spTree>
    <p:extLst>
      <p:ext uri="{BB962C8B-B14F-4D97-AF65-F5344CB8AC3E}">
        <p14:creationId xmlns:p14="http://schemas.microsoft.com/office/powerpoint/2010/main" val="142699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併せて、こちらの「エアロゾル感染対策ガイドブック」高齢者・障害者・障害児施設版（京都府）については、日々の換気扇や空調機器、空気清浄機の換気効率が良い使い方や日々のメンテナンスについても掲載されていますのでご参考にして頂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AED142F-9FB1-4595-BE03-2FE6A6412B73}" type="slidenum">
              <a:rPr kumimoji="1" lang="ja-JP" altLang="en-US" smtClean="0"/>
              <a:t>9</a:t>
            </a:fld>
            <a:endParaRPr kumimoji="1" lang="ja-JP" altLang="en-US"/>
          </a:p>
        </p:txBody>
      </p:sp>
    </p:spTree>
    <p:extLst>
      <p:ext uri="{BB962C8B-B14F-4D97-AF65-F5344CB8AC3E}">
        <p14:creationId xmlns:p14="http://schemas.microsoft.com/office/powerpoint/2010/main" val="307501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14379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325858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185813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12776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29402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12750368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6517340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175368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278970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42182237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605790-88B1-4E99-AC23-1C075C4B8BFE}" type="datetimeFigureOut">
              <a:rPr kumimoji="1" lang="ja-JP" altLang="en-US" smtClean="0"/>
              <a:t>2023/11/29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294940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05790-88B1-4E99-AC23-1C075C4B8BFE}" type="datetimeFigureOut">
              <a:rPr kumimoji="1" lang="ja-JP" altLang="en-US" smtClean="0"/>
              <a:t>2023/11/29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4D3F3-869E-409C-9067-BDAD303909F3}" type="slidenum">
              <a:rPr kumimoji="1" lang="ja-JP" altLang="en-US" smtClean="0"/>
              <a:t>‹#›</a:t>
            </a:fld>
            <a:endParaRPr kumimoji="1" lang="ja-JP" altLang="en-US"/>
          </a:p>
        </p:txBody>
      </p:sp>
    </p:spTree>
    <p:extLst>
      <p:ext uri="{BB962C8B-B14F-4D97-AF65-F5344CB8AC3E}">
        <p14:creationId xmlns:p14="http://schemas.microsoft.com/office/powerpoint/2010/main" val="2245905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ctrTitle"/>
          </p:nvPr>
        </p:nvSpPr>
        <p:spPr>
          <a:xfrm>
            <a:off x="949897" y="1956060"/>
            <a:ext cx="10584606" cy="2249176"/>
          </a:xfrm>
          <a:solidFill>
            <a:schemeClr val="bg1"/>
          </a:solidFill>
        </p:spPr>
        <p:txBody>
          <a:bodyPr anchor="ctr">
            <a:normAutofit/>
          </a:bodyPr>
          <a:lstStyle/>
          <a:p>
            <a:pPr algn="l">
              <a:lnSpc>
                <a:spcPts val="7200"/>
              </a:lnSpc>
            </a:pPr>
            <a:r>
              <a:rPr kumimoji="1" lang="ja-JP" altLang="en-US" sz="4000" dirty="0" smtClean="0">
                <a:latin typeface="メイリオ" panose="020B0604030504040204" pitchFamily="50" charset="-128"/>
                <a:ea typeface="メイリオ" panose="020B0604030504040204" pitchFamily="50" charset="-128"/>
              </a:rPr>
              <a:t>感染性胃腸炎発生時に</a:t>
            </a:r>
            <a:r>
              <a:rPr kumimoji="1" lang="en-US" altLang="ja-JP" sz="4000" dirty="0" smtClean="0">
                <a:latin typeface="メイリオ" panose="020B0604030504040204" pitchFamily="50" charset="-128"/>
                <a:ea typeface="メイリオ" panose="020B0604030504040204" pitchFamily="50" charset="-128"/>
              </a:rPr>
              <a:t/>
            </a:r>
            <a:br>
              <a:rPr kumimoji="1" lang="en-US" altLang="ja-JP" sz="4000" dirty="0" smtClean="0">
                <a:latin typeface="メイリオ" panose="020B0604030504040204" pitchFamily="50" charset="-128"/>
                <a:ea typeface="メイリオ" panose="020B0604030504040204" pitchFamily="50" charset="-128"/>
              </a:rPr>
            </a:br>
            <a:r>
              <a:rPr kumimoji="1" lang="ja-JP" altLang="en-US" sz="4000" dirty="0" smtClean="0">
                <a:latin typeface="メイリオ" panose="020B0604030504040204" pitchFamily="50" charset="-128"/>
                <a:ea typeface="メイリオ" panose="020B0604030504040204" pitchFamily="50" charset="-128"/>
              </a:rPr>
              <a:t>スムーズに対応するための</a:t>
            </a:r>
            <a:r>
              <a:rPr lang="ja-JP" altLang="en-US" sz="4000" dirty="0" smtClean="0">
                <a:latin typeface="メイリオ" panose="020B0604030504040204" pitchFamily="50" charset="-128"/>
                <a:ea typeface="メイリオ" panose="020B0604030504040204" pitchFamily="50" charset="-128"/>
              </a:rPr>
              <a:t>ポイントと</a:t>
            </a:r>
            <a:r>
              <a:rPr lang="ja-JP" altLang="en-US" sz="4000" dirty="0">
                <a:latin typeface="メイリオ" panose="020B0604030504040204" pitchFamily="50" charset="-128"/>
                <a:ea typeface="メイリオ" panose="020B0604030504040204" pitchFamily="50" charset="-128"/>
              </a:rPr>
              <a:t>準備</a:t>
            </a:r>
            <a:r>
              <a:rPr kumimoji="1" lang="ja-JP" altLang="en-US" sz="4000" dirty="0" smtClean="0">
                <a:latin typeface="メイリオ" panose="020B0604030504040204" pitchFamily="50" charset="-128"/>
                <a:ea typeface="メイリオ" panose="020B0604030504040204" pitchFamily="50" charset="-128"/>
              </a:rPr>
              <a:t>例</a:t>
            </a:r>
            <a:endParaRPr kumimoji="1" lang="ja-JP" altLang="en-US" sz="4000" dirty="0">
              <a:latin typeface="メイリオ" panose="020B0604030504040204" pitchFamily="50" charset="-128"/>
              <a:ea typeface="メイリオ" panose="020B0604030504040204" pitchFamily="50" charset="-128"/>
            </a:endParaRPr>
          </a:p>
        </p:txBody>
      </p:sp>
      <p:sp>
        <p:nvSpPr>
          <p:cNvPr id="5" name="サブタイトル 2"/>
          <p:cNvSpPr txBox="1">
            <a:spLocks/>
          </p:cNvSpPr>
          <p:nvPr/>
        </p:nvSpPr>
        <p:spPr>
          <a:xfrm>
            <a:off x="4387717" y="5543222"/>
            <a:ext cx="7146786" cy="1043397"/>
          </a:xfrm>
          <a:prstGeom prst="rect">
            <a:avLst/>
          </a:prstGeom>
          <a:solidFill>
            <a:schemeClr val="bg1"/>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latin typeface="メイリオ" panose="020B0604030504040204" pitchFamily="50" charset="-128"/>
                <a:ea typeface="メイリオ" panose="020B0604030504040204" pitchFamily="50" charset="-128"/>
              </a:rPr>
              <a:t>令和５年</a:t>
            </a:r>
            <a:r>
              <a:rPr lang="en-US" altLang="ja-JP"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16</a:t>
            </a:r>
            <a:r>
              <a:rPr lang="ja-JP" altLang="en-US" dirty="0" smtClean="0">
                <a:latin typeface="メイリオ" panose="020B0604030504040204" pitchFamily="50" charset="-128"/>
                <a:ea typeface="メイリオ" panose="020B0604030504040204" pitchFamily="50" charset="-128"/>
              </a:rPr>
              <a:t>日（月）</a:t>
            </a:r>
            <a:endParaRPr lang="en-US" altLang="ja-JP" dirty="0" smtClean="0">
              <a:latin typeface="メイリオ" panose="020B0604030504040204" pitchFamily="50" charset="-128"/>
              <a:ea typeface="メイリオ" panose="020B0604030504040204" pitchFamily="50" charset="-128"/>
            </a:endParaRPr>
          </a:p>
          <a:p>
            <a:pPr algn="l"/>
            <a:r>
              <a:rPr lang="ja-JP" altLang="en-US" dirty="0" smtClean="0">
                <a:latin typeface="メイリオ" panose="020B0604030504040204" pitchFamily="50" charset="-128"/>
                <a:ea typeface="メイリオ" panose="020B0604030504040204" pitchFamily="50" charset="-128"/>
              </a:rPr>
              <a:t>西区役所福祉保健課健康づくり係</a:t>
            </a:r>
            <a:endParaRPr lang="ja-JP" altLang="en-US" dirty="0">
              <a:latin typeface="メイリオ" panose="020B0604030504040204" pitchFamily="50" charset="-128"/>
              <a:ea typeface="メイリオ" panose="020B0604030504040204" pitchFamily="50" charset="-128"/>
            </a:endParaRPr>
          </a:p>
        </p:txBody>
      </p:sp>
      <p:sp>
        <p:nvSpPr>
          <p:cNvPr id="6" name="サブタイトル 2"/>
          <p:cNvSpPr txBox="1">
            <a:spLocks/>
          </p:cNvSpPr>
          <p:nvPr/>
        </p:nvSpPr>
        <p:spPr>
          <a:xfrm>
            <a:off x="444222" y="313510"/>
            <a:ext cx="5956577" cy="535576"/>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3800"/>
              </a:lnSpc>
            </a:pPr>
            <a:r>
              <a:rPr lang="ja-JP" altLang="en-US" sz="2800" dirty="0" smtClean="0">
                <a:latin typeface="メイリオ" panose="020B0604030504040204" pitchFamily="50" charset="-128"/>
                <a:ea typeface="メイリオ" panose="020B0604030504040204" pitchFamily="50" charset="-128"/>
              </a:rPr>
              <a:t>令和５年度　西区感染症予防研修会</a:t>
            </a:r>
            <a:endParaRPr lang="en-US" altLang="ja-JP" sz="2800" dirty="0" smtClean="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9929098" y="4573119"/>
            <a:ext cx="1797215" cy="2034564"/>
            <a:chOff x="9929098" y="4573119"/>
            <a:chExt cx="1797215" cy="2034564"/>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098" y="4573119"/>
              <a:ext cx="1797215" cy="1784247"/>
            </a:xfrm>
            <a:prstGeom prst="rect">
              <a:avLst/>
            </a:prstGeom>
          </p:spPr>
        </p:pic>
        <p:sp>
          <p:nvSpPr>
            <p:cNvPr id="8" name="正方形/長方形 7"/>
            <p:cNvSpPr/>
            <p:nvPr/>
          </p:nvSpPr>
          <p:spPr>
            <a:xfrm>
              <a:off x="9929098" y="6378430"/>
              <a:ext cx="1797215" cy="22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みらいカエル</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12567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5" name="タイトル 1"/>
          <p:cNvSpPr txBox="1">
            <a:spLocks/>
          </p:cNvSpPr>
          <p:nvPr/>
        </p:nvSpPr>
        <p:spPr>
          <a:xfrm>
            <a:off x="331251" y="127528"/>
            <a:ext cx="8154110" cy="54388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latin typeface="メイリオ" panose="020B0604030504040204" pitchFamily="50" charset="-128"/>
                <a:ea typeface="メイリオ" panose="020B0604030504040204" pitchFamily="50" charset="-128"/>
              </a:rPr>
              <a:t>嘔吐処理後、潜伏期間の間の体制について</a:t>
            </a:r>
            <a:endParaRPr lang="ja-JP" altLang="en-US" sz="3200" dirty="0">
              <a:latin typeface="メイリオ" panose="020B0604030504040204" pitchFamily="50" charset="-128"/>
              <a:ea typeface="メイリオ" panose="020B0604030504040204" pitchFamily="50" charset="-128"/>
            </a:endParaRPr>
          </a:p>
        </p:txBody>
      </p:sp>
      <p:sp>
        <p:nvSpPr>
          <p:cNvPr id="6" name="角丸四角形 5"/>
          <p:cNvSpPr/>
          <p:nvPr/>
        </p:nvSpPr>
        <p:spPr>
          <a:xfrm>
            <a:off x="388201" y="798945"/>
            <a:ext cx="11415597" cy="5918394"/>
          </a:xfrm>
          <a:prstGeom prst="roundRect">
            <a:avLst>
              <a:gd name="adj" fmla="val 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600" b="1" dirty="0" smtClean="0">
                <a:solidFill>
                  <a:schemeClr val="tx1"/>
                </a:solidFill>
                <a:latin typeface="メイリオ" panose="020B0604030504040204" pitchFamily="50" charset="-128"/>
                <a:ea typeface="メイリオ" panose="020B0604030504040204" pitchFamily="50" charset="-128"/>
              </a:rPr>
              <a:t>◆</a:t>
            </a:r>
            <a:r>
              <a:rPr lang="ja-JP" altLang="ja-JP" sz="2600" dirty="0" smtClean="0">
                <a:solidFill>
                  <a:schemeClr val="tx1"/>
                </a:solidFill>
                <a:latin typeface="メイリオ" panose="020B0604030504040204" pitchFamily="50" charset="-128"/>
                <a:ea typeface="メイリオ" panose="020B0604030504040204" pitchFamily="50" charset="-128"/>
              </a:rPr>
              <a:t>嘔吐物処理者（</a:t>
            </a:r>
            <a:r>
              <a:rPr lang="ja-JP" altLang="en-US" sz="2600" dirty="0">
                <a:solidFill>
                  <a:schemeClr val="tx1"/>
                </a:solidFill>
                <a:latin typeface="メイリオ" panose="020B0604030504040204" pitchFamily="50" charset="-128"/>
                <a:ea typeface="メイリオ" panose="020B0604030504040204" pitchFamily="50" charset="-128"/>
              </a:rPr>
              <a:t>≒</a:t>
            </a:r>
            <a:r>
              <a:rPr lang="ja-JP" altLang="ja-JP" sz="2600" dirty="0" smtClean="0">
                <a:solidFill>
                  <a:schemeClr val="tx1"/>
                </a:solidFill>
                <a:latin typeface="メイリオ" panose="020B0604030504040204" pitchFamily="50" charset="-128"/>
                <a:ea typeface="メイリオ" panose="020B0604030504040204" pitchFamily="50" charset="-128"/>
              </a:rPr>
              <a:t>嘔吐者に一番近い</a:t>
            </a:r>
            <a:r>
              <a:rPr lang="ja-JP" altLang="en-US" sz="2600" dirty="0">
                <a:solidFill>
                  <a:schemeClr val="tx1"/>
                </a:solidFill>
                <a:latin typeface="メイリオ" panose="020B0604030504040204" pitchFamily="50" charset="-128"/>
                <a:ea typeface="メイリオ" panose="020B0604030504040204" pitchFamily="50" charset="-128"/>
              </a:rPr>
              <a:t>職員</a:t>
            </a:r>
            <a:r>
              <a:rPr lang="ja-JP" altLang="ja-JP" sz="2600" dirty="0" smtClean="0">
                <a:solidFill>
                  <a:schemeClr val="tx1"/>
                </a:solidFill>
                <a:latin typeface="メイリオ" panose="020B0604030504040204" pitchFamily="50" charset="-128"/>
                <a:ea typeface="メイリオ" panose="020B0604030504040204" pitchFamily="50" charset="-128"/>
              </a:rPr>
              <a:t>）</a:t>
            </a:r>
            <a:endParaRPr lang="en-US" altLang="ja-JP" sz="2600" dirty="0" smtClean="0">
              <a:solidFill>
                <a:schemeClr val="tx1"/>
              </a:solidFill>
              <a:latin typeface="メイリオ" panose="020B0604030504040204" pitchFamily="50" charset="-128"/>
              <a:ea typeface="メイリオ" panose="020B0604030504040204" pitchFamily="50" charset="-128"/>
            </a:endParaRPr>
          </a:p>
          <a:p>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2600" dirty="0" smtClean="0">
                <a:solidFill>
                  <a:schemeClr val="tx1"/>
                </a:solidFill>
                <a:latin typeface="メイリオ" panose="020B0604030504040204" pitchFamily="50" charset="-128"/>
                <a:ea typeface="メイリオ" panose="020B0604030504040204" pitchFamily="50" charset="-128"/>
              </a:rPr>
              <a:t>◆嘔吐した時に</a:t>
            </a:r>
            <a:r>
              <a:rPr lang="en-US" altLang="ja-JP" sz="2600" dirty="0" smtClean="0">
                <a:solidFill>
                  <a:schemeClr val="tx1"/>
                </a:solidFill>
                <a:latin typeface="メイリオ" panose="020B0604030504040204" pitchFamily="50" charset="-128"/>
                <a:ea typeface="メイリオ" panose="020B0604030504040204" pitchFamily="50" charset="-128"/>
              </a:rPr>
              <a:t>2m</a:t>
            </a:r>
            <a:r>
              <a:rPr lang="ja-JP" altLang="en-US" sz="2600" dirty="0" smtClean="0">
                <a:solidFill>
                  <a:schemeClr val="tx1"/>
                </a:solidFill>
                <a:latin typeface="メイリオ" panose="020B0604030504040204" pitchFamily="50" charset="-128"/>
                <a:ea typeface="メイリオ" panose="020B0604030504040204" pitchFamily="50" charset="-128"/>
              </a:rPr>
              <a:t>以内に居た人（利用者・職員）</a:t>
            </a:r>
            <a:endParaRPr lang="en-US" altLang="ja-JP" sz="2600" dirty="0" smtClean="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rPr>
              <a:t>　</a:t>
            </a:r>
            <a:endParaRPr lang="en-US" altLang="ja-JP" sz="800" dirty="0" smtClean="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2600" dirty="0" smtClean="0">
                <a:solidFill>
                  <a:schemeClr val="tx1"/>
                </a:solidFill>
                <a:latin typeface="メイリオ" panose="020B0604030504040204" pitchFamily="50" charset="-128"/>
                <a:ea typeface="メイリオ" panose="020B0604030504040204" pitchFamily="50" charset="-128"/>
              </a:rPr>
              <a:t>◆上記</a:t>
            </a:r>
            <a:r>
              <a:rPr lang="ja-JP" altLang="en-US" sz="2600" dirty="0">
                <a:solidFill>
                  <a:schemeClr val="tx1"/>
                </a:solidFill>
                <a:latin typeface="メイリオ" panose="020B0604030504040204" pitchFamily="50" charset="-128"/>
                <a:ea typeface="メイリオ" panose="020B0604030504040204" pitchFamily="50" charset="-128"/>
              </a:rPr>
              <a:t>以外</a:t>
            </a:r>
            <a:r>
              <a:rPr lang="ja-JP" altLang="en-US" sz="2600" dirty="0" smtClean="0">
                <a:solidFill>
                  <a:schemeClr val="tx1"/>
                </a:solidFill>
                <a:latin typeface="メイリオ" panose="020B0604030504040204" pitchFamily="50" charset="-128"/>
                <a:ea typeface="メイリオ" panose="020B0604030504040204" pitchFamily="50" charset="-128"/>
              </a:rPr>
              <a:t>の利用者・職員</a:t>
            </a:r>
            <a:endParaRPr lang="en-US" altLang="ja-JP" sz="2600" dirty="0" smtClean="0">
              <a:solidFill>
                <a:schemeClr val="tx1"/>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514580" y="2819471"/>
            <a:ext cx="5851656" cy="3904886"/>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latin typeface="メイリオ" panose="020B0604030504040204" pitchFamily="50" charset="-128"/>
                <a:ea typeface="メイリオ" panose="020B0604030504040204" pitchFamily="50" charset="-128"/>
              </a:rPr>
              <a:t>【</a:t>
            </a:r>
            <a:r>
              <a:rPr kumimoji="1" lang="ja-JP" altLang="en-US" sz="2000" b="1" dirty="0" smtClean="0">
                <a:solidFill>
                  <a:schemeClr val="bg1"/>
                </a:solidFill>
                <a:latin typeface="メイリオ" panose="020B0604030504040204" pitchFamily="50" charset="-128"/>
                <a:ea typeface="メイリオ" panose="020B0604030504040204" pitchFamily="50" charset="-128"/>
              </a:rPr>
              <a:t>潜伏期間中の対応</a:t>
            </a:r>
            <a:r>
              <a:rPr kumimoji="1" lang="en-US" altLang="ja-JP" sz="2000" b="1" dirty="0" smtClean="0">
                <a:solidFill>
                  <a:schemeClr val="bg1"/>
                </a:solidFill>
                <a:latin typeface="メイリオ" panose="020B0604030504040204" pitchFamily="50" charset="-128"/>
                <a:ea typeface="メイリオ" panose="020B0604030504040204" pitchFamily="50" charset="-128"/>
              </a:rPr>
              <a:t>】</a:t>
            </a:r>
          </a:p>
          <a:p>
            <a:r>
              <a:rPr kumimoji="1" lang="ja-JP" altLang="en-US" sz="2000" b="1" dirty="0" smtClean="0">
                <a:solidFill>
                  <a:schemeClr val="bg1"/>
                </a:solidFill>
                <a:latin typeface="メイリオ" panose="020B0604030504040204" pitchFamily="50" charset="-128"/>
                <a:ea typeface="メイリオ" panose="020B0604030504040204" pitchFamily="50" charset="-128"/>
              </a:rPr>
              <a:t>◆嘔吐者と嘔吐時に</a:t>
            </a:r>
            <a:r>
              <a:rPr kumimoji="1" lang="en-US" altLang="ja-JP" sz="2000" b="1" dirty="0" smtClean="0">
                <a:solidFill>
                  <a:schemeClr val="bg1"/>
                </a:solidFill>
                <a:latin typeface="メイリオ" panose="020B0604030504040204" pitchFamily="50" charset="-128"/>
                <a:ea typeface="メイリオ" panose="020B0604030504040204" pitchFamily="50" charset="-128"/>
              </a:rPr>
              <a:t>2m</a:t>
            </a:r>
            <a:r>
              <a:rPr kumimoji="1" lang="ja-JP" altLang="en-US" sz="2000" b="1" dirty="0" smtClean="0">
                <a:solidFill>
                  <a:schemeClr val="bg1"/>
                </a:solidFill>
                <a:latin typeface="メイリオ" panose="020B0604030504040204" pitchFamily="50" charset="-128"/>
                <a:ea typeface="メイリオ" panose="020B0604030504040204" pitchFamily="50" charset="-128"/>
              </a:rPr>
              <a:t>以内に居た利用者</a:t>
            </a:r>
            <a:endParaRPr kumimoji="1" lang="en-US" altLang="ja-JP" sz="8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　→食事をどこで？ お風呂は？ 日中の活動は？</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endParaRPr lang="en-US" altLang="ja-JP" sz="8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◆上記以外の利用者</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   →感染の可能性がある人と接触しない様にする</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a:solidFill>
                  <a:schemeClr val="bg1"/>
                </a:solidFill>
                <a:latin typeface="メイリオ" panose="020B0604030504040204" pitchFamily="50" charset="-128"/>
                <a:ea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rPr>
              <a:t>　ためには？</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endParaRPr lang="en-US" altLang="ja-JP" sz="8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◆施設職員</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rPr>
              <a:t>感染の媒介をしない様にするには？（夜勤</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a:solidFill>
                  <a:schemeClr val="bg1"/>
                </a:solidFill>
                <a:latin typeface="メイリオ" panose="020B0604030504040204" pitchFamily="50" charset="-128"/>
                <a:ea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rPr>
              <a:t>　体制も含めて）</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endParaRPr lang="en-US" altLang="ja-JP" sz="8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◆施設へ来る人（家族・ボランティア）</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r>
              <a:rPr lang="ja-JP" altLang="en-US" sz="2000" b="1" dirty="0" smtClean="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rPr>
              <a:t>受入れをどうする？</a:t>
            </a:r>
            <a:endParaRPr lang="en-US" altLang="ja-JP" sz="2000" b="1" dirty="0" smtClean="0">
              <a:solidFill>
                <a:schemeClr val="bg1"/>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6754438" y="3363642"/>
            <a:ext cx="2695039" cy="490136"/>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お風呂は別の階に行く</a:t>
            </a:r>
            <a:endParaRPr kumimoji="1" lang="ja-JP" altLang="en-US" dirty="0">
              <a:latin typeface="メイリオ" panose="020B0604030504040204" pitchFamily="50" charset="-128"/>
              <a:ea typeface="メイリオ" panose="020B0604030504040204" pitchFamily="50" charset="-128"/>
            </a:endParaRPr>
          </a:p>
        </p:txBody>
      </p:sp>
      <p:grpSp>
        <p:nvGrpSpPr>
          <p:cNvPr id="62" name="グループ化 61"/>
          <p:cNvGrpSpPr/>
          <p:nvPr/>
        </p:nvGrpSpPr>
        <p:grpSpPr>
          <a:xfrm>
            <a:off x="6641739" y="3758142"/>
            <a:ext cx="5009779" cy="2769326"/>
            <a:chOff x="6506971" y="3758142"/>
            <a:chExt cx="5009779" cy="2769326"/>
          </a:xfrm>
        </p:grpSpPr>
        <p:grpSp>
          <p:nvGrpSpPr>
            <p:cNvPr id="61" name="グループ化 60"/>
            <p:cNvGrpSpPr/>
            <p:nvPr/>
          </p:nvGrpSpPr>
          <p:grpSpPr>
            <a:xfrm>
              <a:off x="6506971" y="3758142"/>
              <a:ext cx="5009779" cy="2769326"/>
              <a:chOff x="6506971" y="3758142"/>
              <a:chExt cx="5009779" cy="2769326"/>
            </a:xfrm>
          </p:grpSpPr>
          <p:grpSp>
            <p:nvGrpSpPr>
              <p:cNvPr id="52" name="グループ化 51"/>
              <p:cNvGrpSpPr/>
              <p:nvPr/>
            </p:nvGrpSpPr>
            <p:grpSpPr>
              <a:xfrm>
                <a:off x="6506971" y="3758142"/>
                <a:ext cx="5009779" cy="2769326"/>
                <a:chOff x="6297340" y="3259422"/>
                <a:chExt cx="5009779" cy="2769326"/>
              </a:xfrm>
            </p:grpSpPr>
            <p:grpSp>
              <p:nvGrpSpPr>
                <p:cNvPr id="43" name="グループ化 42"/>
                <p:cNvGrpSpPr/>
                <p:nvPr/>
              </p:nvGrpSpPr>
              <p:grpSpPr>
                <a:xfrm>
                  <a:off x="6297340" y="3259422"/>
                  <a:ext cx="5009779" cy="2769326"/>
                  <a:chOff x="6344020" y="3265714"/>
                  <a:chExt cx="5009779" cy="2769326"/>
                </a:xfrm>
              </p:grpSpPr>
              <p:sp>
                <p:nvSpPr>
                  <p:cNvPr id="26" name="正方形/長方形 25"/>
                  <p:cNvSpPr/>
                  <p:nvPr/>
                </p:nvSpPr>
                <p:spPr>
                  <a:xfrm>
                    <a:off x="6483670" y="3265714"/>
                    <a:ext cx="4870129" cy="2769326"/>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7" name="正方形/長方形 26"/>
                  <p:cNvSpPr/>
                  <p:nvPr/>
                </p:nvSpPr>
                <p:spPr>
                  <a:xfrm>
                    <a:off x="8441496" y="3279172"/>
                    <a:ext cx="1026941" cy="83506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メイリオ" panose="020B0604030504040204" pitchFamily="50" charset="-128"/>
                        <a:ea typeface="メイリオ" panose="020B0604030504040204" pitchFamily="50" charset="-128"/>
                      </a:rPr>
                      <a:t>嘔吐者の居室</a:t>
                    </a:r>
                    <a:endParaRPr kumimoji="1" lang="ja-JP" altLang="en-US" sz="1600"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10611691" y="3279173"/>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10611691" y="5180773"/>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9898847" y="5184136"/>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34" name="正方形/長方形 33"/>
                  <p:cNvSpPr/>
                  <p:nvPr/>
                </p:nvSpPr>
                <p:spPr>
                  <a:xfrm>
                    <a:off x="9898848" y="3288772"/>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6483671" y="4483423"/>
                    <a:ext cx="1225211" cy="152221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rPr>
                      <a:t>スタッフ用ステーション</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p:cNvSpPr/>
                  <p:nvPr/>
                </p:nvSpPr>
                <p:spPr>
                  <a:xfrm>
                    <a:off x="6344020" y="4054879"/>
                    <a:ext cx="274320" cy="13103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入口</a:t>
                    </a:r>
                    <a:endParaRPr kumimoji="1" lang="ja-JP" altLang="en-US" dirty="0">
                      <a:latin typeface="メイリオ" panose="020B0604030504040204" pitchFamily="50" charset="-128"/>
                      <a:ea typeface="メイリオ" panose="020B0604030504040204" pitchFamily="50" charset="-128"/>
                    </a:endParaRPr>
                  </a:p>
                </p:txBody>
              </p:sp>
              <p:sp>
                <p:nvSpPr>
                  <p:cNvPr id="38" name="正方形/長方形 37"/>
                  <p:cNvSpPr/>
                  <p:nvPr/>
                </p:nvSpPr>
                <p:spPr>
                  <a:xfrm>
                    <a:off x="8017031" y="5182388"/>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39" name="正方形/長方形 38"/>
                  <p:cNvSpPr/>
                  <p:nvPr/>
                </p:nvSpPr>
                <p:spPr>
                  <a:xfrm>
                    <a:off x="7728653" y="3288771"/>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8694839" y="5178587"/>
                    <a:ext cx="707861" cy="83506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居室</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9390396" y="3279172"/>
                    <a:ext cx="487847" cy="858127"/>
                  </a:xfrm>
                  <a:prstGeom prst="rect">
                    <a:avLst/>
                  </a:prstGeom>
                  <a:solidFill>
                    <a:srgbClr val="FFF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rPr>
                      <a:t>トイレ</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9387058" y="5167059"/>
                    <a:ext cx="491185" cy="858127"/>
                  </a:xfrm>
                  <a:prstGeom prst="rect">
                    <a:avLst/>
                  </a:prstGeom>
                  <a:solidFill>
                    <a:srgbClr val="FFF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rPr>
                      <a:t>トイレ</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sp>
              <p:nvSpPr>
                <p:cNvPr id="47" name="角丸四角形 46"/>
                <p:cNvSpPr/>
                <p:nvPr/>
              </p:nvSpPr>
              <p:spPr>
                <a:xfrm>
                  <a:off x="10350862" y="4377035"/>
                  <a:ext cx="745762" cy="501401"/>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メイリオ" panose="020B0604030504040204" pitchFamily="50" charset="-128"/>
                      <a:ea typeface="メイリオ" panose="020B0604030504040204" pitchFamily="50" charset="-128"/>
                    </a:rPr>
                    <a:t>テーブル</a:t>
                  </a:r>
                  <a:endParaRPr kumimoji="1" lang="ja-JP" altLang="en-US" sz="1000" dirty="0">
                    <a:latin typeface="メイリオ" panose="020B0604030504040204" pitchFamily="50" charset="-128"/>
                    <a:ea typeface="メイリオ" panose="020B0604030504040204" pitchFamily="50" charset="-128"/>
                  </a:endParaRPr>
                </a:p>
              </p:txBody>
            </p:sp>
          </p:grpSp>
          <p:sp>
            <p:nvSpPr>
              <p:cNvPr id="55" name="角丸四角形 54"/>
              <p:cNvSpPr/>
              <p:nvPr/>
            </p:nvSpPr>
            <p:spPr>
              <a:xfrm>
                <a:off x="9721930" y="4892105"/>
                <a:ext cx="745762" cy="501401"/>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メイリオ" panose="020B0604030504040204" pitchFamily="50" charset="-128"/>
                    <a:ea typeface="メイリオ" panose="020B0604030504040204" pitchFamily="50" charset="-128"/>
                  </a:rPr>
                  <a:t>テーブル</a:t>
                </a:r>
                <a:endParaRPr kumimoji="1" lang="ja-JP" altLang="en-US" sz="1000" dirty="0">
                  <a:latin typeface="メイリオ" panose="020B0604030504040204" pitchFamily="50" charset="-128"/>
                  <a:ea typeface="メイリオ" panose="020B0604030504040204" pitchFamily="50" charset="-128"/>
                </a:endParaRPr>
              </a:p>
            </p:txBody>
          </p:sp>
          <p:sp>
            <p:nvSpPr>
              <p:cNvPr id="56" name="角丸四角形 55"/>
              <p:cNvSpPr/>
              <p:nvPr/>
            </p:nvSpPr>
            <p:spPr>
              <a:xfrm>
                <a:off x="7977712" y="4890042"/>
                <a:ext cx="745762" cy="501401"/>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メイリオ" panose="020B0604030504040204" pitchFamily="50" charset="-128"/>
                    <a:ea typeface="メイリオ" panose="020B0604030504040204" pitchFamily="50" charset="-128"/>
                  </a:rPr>
                  <a:t>テーブル</a:t>
                </a:r>
                <a:endParaRPr kumimoji="1" lang="ja-JP" altLang="en-US" sz="1000" dirty="0">
                  <a:latin typeface="メイリオ" panose="020B0604030504040204" pitchFamily="50" charset="-128"/>
                  <a:ea typeface="メイリオ" panose="020B0604030504040204" pitchFamily="50" charset="-128"/>
                </a:endParaRPr>
              </a:p>
            </p:txBody>
          </p:sp>
        </p:grpSp>
        <p:grpSp>
          <p:nvGrpSpPr>
            <p:cNvPr id="59" name="グループ化 58"/>
            <p:cNvGrpSpPr/>
            <p:nvPr/>
          </p:nvGrpSpPr>
          <p:grpSpPr>
            <a:xfrm>
              <a:off x="8368033" y="4456885"/>
              <a:ext cx="1451051" cy="1379793"/>
              <a:chOff x="8368033" y="4456885"/>
              <a:chExt cx="1451051" cy="1379793"/>
            </a:xfrm>
          </p:grpSpPr>
          <p:pic>
            <p:nvPicPr>
              <p:cNvPr id="57" name="図 5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8033" y="4456885"/>
                <a:ext cx="1451051" cy="1379793"/>
              </a:xfrm>
              <a:prstGeom prst="rect">
                <a:avLst/>
              </a:prstGeom>
            </p:spPr>
          </p:pic>
          <p:pic>
            <p:nvPicPr>
              <p:cNvPr id="58" name="図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8417" y="4736563"/>
                <a:ext cx="576724" cy="712167"/>
              </a:xfrm>
              <a:prstGeom prst="rect">
                <a:avLst/>
              </a:prstGeom>
            </p:spPr>
          </p:pic>
        </p:grpSp>
      </p:grpSp>
      <p:sp>
        <p:nvSpPr>
          <p:cNvPr id="63" name="右中かっこ 62"/>
          <p:cNvSpPr/>
          <p:nvPr/>
        </p:nvSpPr>
        <p:spPr>
          <a:xfrm>
            <a:off x="7745994" y="882860"/>
            <a:ext cx="231718" cy="82443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正方形/長方形 63"/>
          <p:cNvSpPr/>
          <p:nvPr/>
        </p:nvSpPr>
        <p:spPr>
          <a:xfrm>
            <a:off x="8261802" y="899470"/>
            <a:ext cx="3314083" cy="882040"/>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メイリオ" panose="020B0604030504040204" pitchFamily="50" charset="-128"/>
                <a:ea typeface="メイリオ" panose="020B0604030504040204" pitchFamily="50" charset="-128"/>
              </a:rPr>
              <a:t>嘔吐物</a:t>
            </a:r>
            <a:r>
              <a:rPr lang="ja-JP" altLang="en-US" sz="2400" dirty="0">
                <a:solidFill>
                  <a:schemeClr val="tx1"/>
                </a:solidFill>
                <a:latin typeface="メイリオ" panose="020B0604030504040204" pitchFamily="50" charset="-128"/>
                <a:ea typeface="メイリオ" panose="020B0604030504040204" pitchFamily="50" charset="-128"/>
              </a:rPr>
              <a:t>に暴露し、感染している可能性が</a:t>
            </a:r>
            <a:r>
              <a:rPr lang="ja-JP" altLang="en-US" sz="2400" dirty="0" smtClean="0">
                <a:solidFill>
                  <a:schemeClr val="tx1"/>
                </a:solidFill>
                <a:latin typeface="メイリオ" panose="020B0604030504040204" pitchFamily="50" charset="-128"/>
                <a:ea typeface="メイリオ" panose="020B0604030504040204" pitchFamily="50" charset="-128"/>
              </a:rPr>
              <a:t>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65" name="正方形/長方形 64"/>
          <p:cNvSpPr/>
          <p:nvPr/>
        </p:nvSpPr>
        <p:spPr>
          <a:xfrm>
            <a:off x="4931874" y="1860400"/>
            <a:ext cx="6627319" cy="8059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メイリオ" panose="020B0604030504040204" pitchFamily="50" charset="-128"/>
                <a:ea typeface="メイリオ" panose="020B0604030504040204" pitchFamily="50" charset="-128"/>
              </a:rPr>
              <a:t>新たな嘔吐者や感染予防策の不徹底によっては感染する可能性がある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cxnSp>
        <p:nvCxnSpPr>
          <p:cNvPr id="67" name="直線コネクタ 66"/>
          <p:cNvCxnSpPr>
            <a:endCxn id="65" idx="1"/>
          </p:cNvCxnSpPr>
          <p:nvPr/>
        </p:nvCxnSpPr>
        <p:spPr>
          <a:xfrm flipV="1">
            <a:off x="4529901" y="2263381"/>
            <a:ext cx="40197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03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289560" y="296566"/>
            <a:ext cx="6424749" cy="642454"/>
          </a:xfrm>
          <a:solidFill>
            <a:schemeClr val="bg1"/>
          </a:solidFill>
        </p:spPr>
        <p:txBody>
          <a:bodyPr>
            <a:normAutofit fontScale="90000"/>
          </a:bodyPr>
          <a:lstStyle/>
          <a:p>
            <a:pPr>
              <a:lnSpc>
                <a:spcPts val="4800"/>
              </a:lnSpc>
            </a:pPr>
            <a:r>
              <a:rPr kumimoji="1" lang="ja-JP" altLang="en-US" sz="3600" dirty="0" smtClean="0">
                <a:latin typeface="メイリオ" panose="020B0604030504040204" pitchFamily="50" charset="-128"/>
                <a:ea typeface="メイリオ" panose="020B0604030504040204" pitchFamily="50" charset="-128"/>
              </a:rPr>
              <a:t>もし、自分が体調不良になったら</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17516" y="2325645"/>
            <a:ext cx="10556967" cy="4213267"/>
          </a:xfrm>
          <a:solidFill>
            <a:schemeClr val="bg1"/>
          </a:solidFill>
        </p:spPr>
        <p:txBody>
          <a:bodyPr>
            <a:normAutofit/>
          </a:bodyPr>
          <a:lstStyle/>
          <a:p>
            <a:pPr marL="0" indent="0">
              <a:lnSpc>
                <a:spcPts val="1400"/>
              </a:lnSpc>
              <a:buNone/>
            </a:pP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職場</a:t>
            </a:r>
            <a:r>
              <a:rPr lang="ja-JP" altLang="en-US" dirty="0">
                <a:latin typeface="メイリオ" panose="020B0604030504040204" pitchFamily="50" charset="-128"/>
                <a:ea typeface="メイリオ" panose="020B0604030504040204" pitchFamily="50" charset="-128"/>
              </a:rPr>
              <a:t>で流行し始めて</a:t>
            </a:r>
            <a:r>
              <a:rPr lang="ja-JP" altLang="en-US" dirty="0" smtClean="0">
                <a:latin typeface="メイリオ" panose="020B0604030504040204" pitchFamily="50" charset="-128"/>
                <a:ea typeface="メイリオ" panose="020B0604030504040204" pitchFamily="50" charset="-128"/>
              </a:rPr>
              <a:t>いる</a:t>
            </a:r>
            <a:r>
              <a:rPr lang="ja-JP" altLang="en-US" dirty="0" smtClean="0">
                <a:solidFill>
                  <a:srgbClr val="FF0000"/>
                </a:solidFill>
                <a:latin typeface="メイリオ" panose="020B0604030504040204" pitchFamily="50" charset="-128"/>
                <a:ea typeface="メイリオ" panose="020B0604030504040204" pitchFamily="50" charset="-128"/>
              </a:rPr>
              <a:t>同じ症状や</a:t>
            </a:r>
            <a:r>
              <a:rPr lang="ja-JP" altLang="en-US" dirty="0" smtClean="0">
                <a:latin typeface="メイリオ" panose="020B0604030504040204" pitchFamily="50" charset="-128"/>
                <a:ea typeface="メイリオ" panose="020B0604030504040204" pitchFamily="50" charset="-128"/>
              </a:rPr>
              <a:t>病気は、ありません</a:t>
            </a:r>
            <a:r>
              <a:rPr lang="ja-JP" altLang="en-US" dirty="0">
                <a:latin typeface="メイリオ" panose="020B0604030504040204" pitchFamily="50" charset="-128"/>
                <a:ea typeface="メイリオ" panose="020B0604030504040204" pitchFamily="50" charset="-128"/>
              </a:rPr>
              <a:t>か</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症状が軽くても、もしかしたらノロウイルスや</a:t>
            </a:r>
            <a:r>
              <a:rPr lang="en-US" altLang="ja-JP" dirty="0" smtClean="0">
                <a:latin typeface="メイリオ" panose="020B0604030504040204" pitchFamily="50" charset="-128"/>
                <a:ea typeface="メイリオ" panose="020B0604030504040204" pitchFamily="50" charset="-128"/>
              </a:rPr>
              <a:t>O-157</a:t>
            </a:r>
            <a:r>
              <a:rPr lang="ja-JP" altLang="en-US" dirty="0" err="1"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インフ</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ルエンザなどの感染症の可能性があります</a:t>
            </a:r>
            <a:endParaRPr lang="en-US" altLang="ja-JP" dirty="0" smtClean="0">
              <a:latin typeface="メイリオ" panose="020B0604030504040204" pitchFamily="50" charset="-128"/>
              <a:ea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11</a:t>
            </a:fld>
            <a:endParaRPr kumimoji="1" lang="ja-JP" altLang="en-US"/>
          </a:p>
        </p:txBody>
      </p:sp>
      <p:sp>
        <p:nvSpPr>
          <p:cNvPr id="8" name="正方形/長方形 7"/>
          <p:cNvSpPr/>
          <p:nvPr/>
        </p:nvSpPr>
        <p:spPr>
          <a:xfrm>
            <a:off x="796832" y="1195621"/>
            <a:ext cx="9562013" cy="786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solidFill>
                <a:latin typeface="メイリオ" panose="020B0604030504040204" pitchFamily="50" charset="-128"/>
                <a:ea typeface="メイリオ" panose="020B0604030504040204" pitchFamily="50" charset="-128"/>
              </a:rPr>
              <a:t>自己</a:t>
            </a:r>
            <a:r>
              <a:rPr lang="ja-JP" altLang="en-US" sz="4400" b="1" dirty="0">
                <a:solidFill>
                  <a:schemeClr val="tx1"/>
                </a:solidFill>
                <a:latin typeface="メイリオ" panose="020B0604030504040204" pitchFamily="50" charset="-128"/>
                <a:ea typeface="メイリオ" panose="020B0604030504040204" pitchFamily="50" charset="-128"/>
              </a:rPr>
              <a:t>判断で</a:t>
            </a:r>
            <a:r>
              <a:rPr lang="ja-JP" altLang="en-US" sz="4400" b="1" dirty="0">
                <a:solidFill>
                  <a:srgbClr val="FF0000"/>
                </a:solidFill>
                <a:latin typeface="メイリオ" panose="020B0604030504040204" pitchFamily="50" charset="-128"/>
                <a:ea typeface="メイリオ" panose="020B0604030504040204" pitchFamily="50" charset="-128"/>
              </a:rPr>
              <a:t>出勤</a:t>
            </a:r>
            <a:r>
              <a:rPr lang="ja-JP" altLang="en-US" sz="4400" b="1" dirty="0">
                <a:solidFill>
                  <a:schemeClr val="tx1"/>
                </a:solidFill>
                <a:latin typeface="メイリオ" panose="020B0604030504040204" pitchFamily="50" charset="-128"/>
                <a:ea typeface="メイリオ" panose="020B0604030504040204" pitchFamily="50" charset="-128"/>
              </a:rPr>
              <a:t>しない</a:t>
            </a:r>
            <a:r>
              <a:rPr lang="ja-JP" altLang="en-US" sz="4400" dirty="0">
                <a:solidFill>
                  <a:schemeClr val="tx1"/>
                </a:solidFill>
                <a:latin typeface="メイリオ" panose="020B0604030504040204" pitchFamily="50" charset="-128"/>
                <a:ea typeface="メイリオ" panose="020B0604030504040204" pitchFamily="50" charset="-128"/>
              </a:rPr>
              <a:t>でください</a:t>
            </a:r>
            <a:r>
              <a:rPr lang="ja-JP" altLang="en-US" sz="4400" dirty="0" smtClean="0">
                <a:solidFill>
                  <a:schemeClr val="tx1"/>
                </a:solidFill>
                <a:latin typeface="メイリオ" panose="020B0604030504040204" pitchFamily="50" charset="-128"/>
                <a:ea typeface="メイリオ" panose="020B0604030504040204" pitchFamily="50" charset="-128"/>
              </a:rPr>
              <a:t>！</a:t>
            </a:r>
            <a:endParaRPr lang="en-US" altLang="ja-JP" sz="440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10257069" y="375756"/>
            <a:ext cx="1797215" cy="1303808"/>
            <a:chOff x="9278163" y="4568534"/>
            <a:chExt cx="1797215" cy="1303808"/>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8080" y="4568534"/>
              <a:ext cx="1077382" cy="1069900"/>
            </a:xfrm>
            <a:prstGeom prst="rect">
              <a:avLst/>
            </a:prstGeom>
          </p:spPr>
        </p:pic>
        <p:sp>
          <p:nvSpPr>
            <p:cNvPr id="11" name="正方形/長方形 10"/>
            <p:cNvSpPr/>
            <p:nvPr/>
          </p:nvSpPr>
          <p:spPr>
            <a:xfrm>
              <a:off x="9278163" y="5643089"/>
              <a:ext cx="1797215" cy="22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rPr>
                <a:t>みらいカエル</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pSp>
      <p:sp>
        <p:nvSpPr>
          <p:cNvPr id="12" name="角丸四角形 11"/>
          <p:cNvSpPr/>
          <p:nvPr/>
        </p:nvSpPr>
        <p:spPr>
          <a:xfrm>
            <a:off x="1209384" y="4432278"/>
            <a:ext cx="9773229" cy="1875790"/>
          </a:xfrm>
          <a:prstGeom prst="roundRect">
            <a:avLst/>
          </a:prstGeom>
          <a:solidFill>
            <a:srgbClr val="E8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ja-JP" altLang="en-US" sz="2800" dirty="0" smtClean="0">
                <a:solidFill>
                  <a:schemeClr val="tx1"/>
                </a:solidFill>
                <a:latin typeface="メイリオ" panose="020B0604030504040204" pitchFamily="50" charset="-128"/>
                <a:ea typeface="メイリオ" panose="020B0604030504040204" pitchFamily="50" charset="-128"/>
              </a:rPr>
              <a:t>①</a:t>
            </a:r>
            <a:r>
              <a:rPr lang="ja-JP" altLang="en-US" sz="2800" dirty="0">
                <a:solidFill>
                  <a:srgbClr val="FF0000"/>
                </a:solidFill>
                <a:latin typeface="メイリオ" panose="020B0604030504040204" pitchFamily="50" charset="-128"/>
                <a:ea typeface="メイリオ" panose="020B0604030504040204" pitchFamily="50" charset="-128"/>
              </a:rPr>
              <a:t>勤務先に</a:t>
            </a:r>
            <a:r>
              <a:rPr lang="ja-JP" altLang="en-US" sz="2800" dirty="0">
                <a:solidFill>
                  <a:schemeClr val="tx1"/>
                </a:solidFill>
                <a:latin typeface="メイリオ" panose="020B0604030504040204" pitchFamily="50" charset="-128"/>
                <a:ea typeface="メイリオ" panose="020B0604030504040204" pitchFamily="50" charset="-128"/>
              </a:rPr>
              <a:t>電話し、指示を仰ぎましょう</a:t>
            </a:r>
            <a:endParaRPr lang="en-US" altLang="ja-JP" sz="2800" dirty="0">
              <a:solidFill>
                <a:schemeClr val="tx1"/>
              </a:solidFill>
              <a:latin typeface="メイリオ" panose="020B0604030504040204" pitchFamily="50" charset="-128"/>
              <a:ea typeface="メイリオ" panose="020B0604030504040204" pitchFamily="50" charset="-128"/>
            </a:endParaRPr>
          </a:p>
          <a:p>
            <a:r>
              <a:rPr lang="ja-JP" altLang="en-US" sz="2800" dirty="0">
                <a:solidFill>
                  <a:schemeClr val="tx1"/>
                </a:solidFill>
                <a:latin typeface="メイリオ" panose="020B0604030504040204" pitchFamily="50" charset="-128"/>
                <a:ea typeface="メイリオ" panose="020B0604030504040204" pitchFamily="50" charset="-128"/>
              </a:rPr>
              <a:t>　②どの様になったら出勤して良いかを確認しましょう</a:t>
            </a:r>
            <a:endParaRPr lang="en-US" altLang="ja-JP" sz="2800" dirty="0">
              <a:solidFill>
                <a:schemeClr val="tx1"/>
              </a:solidFill>
              <a:latin typeface="メイリオ" panose="020B0604030504040204" pitchFamily="50" charset="-128"/>
              <a:ea typeface="メイリオ" panose="020B0604030504040204" pitchFamily="50" charset="-128"/>
            </a:endParaRPr>
          </a:p>
          <a:p>
            <a:r>
              <a:rPr lang="ja-JP" altLang="en-US" sz="2800" dirty="0">
                <a:solidFill>
                  <a:schemeClr val="tx1"/>
                </a:solidFill>
                <a:latin typeface="メイリオ" panose="020B0604030504040204" pitchFamily="50" charset="-128"/>
                <a:ea typeface="メイリオ" panose="020B0604030504040204" pitchFamily="50" charset="-128"/>
              </a:rPr>
              <a:t>　　（例）受診し、医師から症状に対する見解を</a:t>
            </a:r>
            <a:r>
              <a:rPr lang="ja-JP" altLang="en-US" sz="2800" dirty="0" smtClean="0">
                <a:solidFill>
                  <a:schemeClr val="tx1"/>
                </a:solidFill>
                <a:latin typeface="メイリオ" panose="020B0604030504040204" pitchFamily="50" charset="-128"/>
                <a:ea typeface="メイリオ" panose="020B0604030504040204" pitchFamily="50" charset="-128"/>
              </a:rPr>
              <a:t>確認</a:t>
            </a:r>
            <a:endParaRPr lang="en-US" altLang="ja-JP"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210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9284"/>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896983" y="311587"/>
            <a:ext cx="8005355" cy="692966"/>
          </a:xfrm>
          <a:solidFill>
            <a:schemeClr val="bg1"/>
          </a:solidFill>
        </p:spPr>
        <p:txBody>
          <a:bodyPr>
            <a:noAutofit/>
          </a:bodyPr>
          <a:lstStyle/>
          <a:p>
            <a:pPr>
              <a:lnSpc>
                <a:spcPts val="4800"/>
              </a:lnSpc>
            </a:pPr>
            <a:r>
              <a:rPr kumimoji="1" lang="ja-JP" altLang="en-US" sz="3600" dirty="0" smtClean="0">
                <a:latin typeface="メイリオ" panose="020B0604030504040204" pitchFamily="50" charset="-128"/>
                <a:ea typeface="メイリオ" panose="020B0604030504040204" pitchFamily="50" charset="-128"/>
              </a:rPr>
              <a:t>嘔吐物処理グッズを効率よく出せるか</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38199" y="1188720"/>
            <a:ext cx="11127378" cy="5355771"/>
          </a:xfrm>
        </p:spPr>
        <p:txBody>
          <a:bodyPr>
            <a:normAutofit/>
          </a:bodyPr>
          <a:lstStyle/>
          <a:p>
            <a:pPr marL="0" indent="0">
              <a:buNone/>
            </a:pPr>
            <a:endParaRPr kumimoji="1" lang="ja-JP" altLang="en-US" dirty="0"/>
          </a:p>
        </p:txBody>
      </p:sp>
      <p:sp>
        <p:nvSpPr>
          <p:cNvPr id="5" name="角丸四角形 4"/>
          <p:cNvSpPr/>
          <p:nvPr/>
        </p:nvSpPr>
        <p:spPr>
          <a:xfrm>
            <a:off x="972094" y="1233806"/>
            <a:ext cx="10247812" cy="138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tx1"/>
                </a:solidFill>
                <a:latin typeface="メイリオ" panose="020B0604030504040204" pitchFamily="50" charset="-128"/>
                <a:ea typeface="メイリオ" panose="020B0604030504040204" pitchFamily="50" charset="-128"/>
              </a:rPr>
              <a:t>◆嘔吐物処理グッズの設置場所は？</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・他の部屋に取りに行くと、その動作で汚染されることがある</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→各フロア（部屋）に置く、グッズを持って来る指示出しの工夫</a:t>
            </a:r>
            <a:endParaRPr lang="en-US" altLang="ja-JP" sz="2400" dirty="0" smtClean="0">
              <a:solidFill>
                <a:schemeClr val="tx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972094" y="2798718"/>
            <a:ext cx="7561218" cy="138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latin typeface="メイリオ" panose="020B0604030504040204" pitchFamily="50" charset="-128"/>
                <a:ea typeface="メイリオ" panose="020B0604030504040204" pitchFamily="50" charset="-128"/>
              </a:rPr>
              <a:t>◆嘔吐者用</a:t>
            </a:r>
            <a:endParaRPr lang="en-US" altLang="ja-JP" sz="2800" b="1"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・再嘔吐する可能性　→　再嘔吐用の袋</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・汚れた洋服などを処理　→　嘔吐物を入れる袋</a:t>
            </a:r>
            <a:endParaRPr lang="en-US" altLang="ja-JP" sz="2400" dirty="0" smtClean="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972094" y="4363630"/>
            <a:ext cx="10888980" cy="2135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メイリオ" panose="020B0604030504040204" pitchFamily="50" charset="-128"/>
                <a:ea typeface="メイリオ" panose="020B0604030504040204" pitchFamily="50" charset="-128"/>
              </a:rPr>
              <a:t>◆嘔吐物処理者用（</a:t>
            </a:r>
            <a:r>
              <a:rPr lang="ja-JP" altLang="ja-JP" sz="2800" b="1" dirty="0" smtClean="0">
                <a:solidFill>
                  <a:schemeClr val="tx1"/>
                </a:solidFill>
                <a:latin typeface="メイリオ" panose="020B0604030504040204" pitchFamily="50" charset="-128"/>
                <a:ea typeface="メイリオ" panose="020B0604030504040204" pitchFamily="50" charset="-128"/>
              </a:rPr>
              <a:t>嘔吐物処理者</a:t>
            </a:r>
            <a:r>
              <a:rPr lang="ja-JP" altLang="en-US" sz="2800" b="1" dirty="0">
                <a:solidFill>
                  <a:schemeClr val="tx1"/>
                </a:solidFill>
                <a:latin typeface="メイリオ" panose="020B0604030504040204" pitchFamily="50" charset="-128"/>
                <a:ea typeface="メイリオ" panose="020B0604030504040204" pitchFamily="50" charset="-128"/>
              </a:rPr>
              <a:t>・</a:t>
            </a:r>
            <a:r>
              <a:rPr lang="ja-JP" altLang="ja-JP" sz="2800" b="1" dirty="0" smtClean="0">
                <a:solidFill>
                  <a:schemeClr val="tx1"/>
                </a:solidFill>
                <a:latin typeface="メイリオ" panose="020B0604030504040204" pitchFamily="50" charset="-128"/>
                <a:ea typeface="メイリオ" panose="020B0604030504040204" pitchFamily="50" charset="-128"/>
              </a:rPr>
              <a:t>嘔吐物処理者の補助</a:t>
            </a:r>
            <a:r>
              <a:rPr lang="ja-JP" altLang="en-US" sz="2800" b="1" dirty="0" smtClean="0">
                <a:solidFill>
                  <a:schemeClr val="tx1"/>
                </a:solidFill>
                <a:latin typeface="メイリオ" panose="020B0604030504040204" pitchFamily="50" charset="-128"/>
                <a:ea typeface="メイリオ" panose="020B0604030504040204" pitchFamily="50" charset="-128"/>
              </a:rPr>
              <a:t>）</a:t>
            </a:r>
            <a:endParaRPr lang="en-US" altLang="ja-JP" sz="2800" b="1" dirty="0" smtClean="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すぐに着用できる様にセッティングできているか</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（ガウン・手袋（インナー・アウター）・マスク）</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　・すぐに次亜塩素酸ナトリウムを必要量希釈できる準備</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・次亜塩素酸ナトリウムの使用期限は？？</a:t>
            </a:r>
            <a:endParaRPr lang="ja-JP" altLang="en-US" sz="2400" dirty="0">
              <a:solidFill>
                <a:schemeClr val="tx1"/>
              </a:solidFill>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10455193" y="229779"/>
            <a:ext cx="1797215" cy="1004027"/>
            <a:chOff x="9450811" y="4679520"/>
            <a:chExt cx="1797215" cy="1004027"/>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5401" y="4679520"/>
              <a:ext cx="808036" cy="802425"/>
            </a:xfrm>
            <a:prstGeom prst="rect">
              <a:avLst/>
            </a:prstGeom>
          </p:spPr>
        </p:pic>
        <p:sp>
          <p:nvSpPr>
            <p:cNvPr id="10" name="正方形/長方形 9"/>
            <p:cNvSpPr/>
            <p:nvPr/>
          </p:nvSpPr>
          <p:spPr>
            <a:xfrm>
              <a:off x="9450811" y="5454294"/>
              <a:ext cx="1797215" cy="22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みらいカエル</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49412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622969" y="345992"/>
            <a:ext cx="8442654" cy="720322"/>
          </a:xfrm>
          <a:solidFill>
            <a:schemeClr val="bg1"/>
          </a:solidFill>
        </p:spPr>
        <p:txBody>
          <a:bodyPr>
            <a:normAutofit/>
          </a:bodyPr>
          <a:lstStyle/>
          <a:p>
            <a:pPr algn="ctr">
              <a:lnSpc>
                <a:spcPts val="4800"/>
              </a:lnSpc>
            </a:pPr>
            <a:r>
              <a:rPr kumimoji="1" lang="ja-JP" altLang="en-US" sz="3600" dirty="0" smtClean="0">
                <a:latin typeface="メイリオ" panose="020B0604030504040204" pitchFamily="50" charset="-128"/>
                <a:ea typeface="メイリオ" panose="020B0604030504040204" pitchFamily="50" charset="-128"/>
              </a:rPr>
              <a:t>嘔吐物処理グッズの工夫例（嘔吐者用）</a:t>
            </a:r>
            <a:endParaRPr kumimoji="1" lang="ja-JP" altLang="en-US" sz="3600" dirty="0">
              <a:latin typeface="メイリオ" panose="020B0604030504040204" pitchFamily="50" charset="-128"/>
              <a:ea typeface="メイリオ" panose="020B0604030504040204" pitchFamily="50" charset="-128"/>
            </a:endParaRPr>
          </a:p>
        </p:txBody>
      </p:sp>
      <p:sp>
        <p:nvSpPr>
          <p:cNvPr id="9" name="コンテンツ プレースホルダー 8"/>
          <p:cNvSpPr>
            <a:spLocks noGrp="1"/>
          </p:cNvSpPr>
          <p:nvPr>
            <p:ph idx="1"/>
          </p:nvPr>
        </p:nvSpPr>
        <p:spPr>
          <a:xfrm>
            <a:off x="838200" y="2074587"/>
            <a:ext cx="10515600" cy="4351338"/>
          </a:xfrm>
        </p:spPr>
        <p:txBody>
          <a:bodyPr/>
          <a:lstStyle/>
          <a:p>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68" y="1642512"/>
            <a:ext cx="10946064" cy="4536207"/>
          </a:xfrm>
          <a:prstGeom prst="rect">
            <a:avLst/>
          </a:prstGeom>
        </p:spPr>
      </p:pic>
    </p:spTree>
    <p:extLst>
      <p:ext uri="{BB962C8B-B14F-4D97-AF65-F5344CB8AC3E}">
        <p14:creationId xmlns:p14="http://schemas.microsoft.com/office/powerpoint/2010/main" val="143934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449711" y="369317"/>
            <a:ext cx="8929420" cy="643907"/>
          </a:xfrm>
          <a:solidFill>
            <a:schemeClr val="bg1"/>
          </a:solidFill>
        </p:spPr>
        <p:txBody>
          <a:bodyPr>
            <a:noAutofit/>
          </a:bodyPr>
          <a:lstStyle/>
          <a:p>
            <a:pPr algn="ctr">
              <a:lnSpc>
                <a:spcPts val="4800"/>
              </a:lnSpc>
            </a:pPr>
            <a:r>
              <a:rPr lang="ja-JP" altLang="en-US" sz="3600" dirty="0">
                <a:latin typeface="メイリオ" panose="020B0604030504040204" pitchFamily="50" charset="-128"/>
                <a:ea typeface="メイリオ" panose="020B0604030504040204" pitchFamily="50" charset="-128"/>
              </a:rPr>
              <a:t>嘔吐物処理グッズの工夫例</a:t>
            </a:r>
            <a:r>
              <a:rPr lang="ja-JP" altLang="en-US" sz="3600" dirty="0" smtClean="0">
                <a:latin typeface="メイリオ" panose="020B0604030504040204" pitchFamily="50" charset="-128"/>
                <a:ea typeface="メイリオ" panose="020B0604030504040204" pitchFamily="50" charset="-128"/>
              </a:rPr>
              <a:t>（処理担当用）</a:t>
            </a:r>
            <a:endParaRPr kumimoji="1" lang="ja-JP" altLang="en-US" sz="3600"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8138" y="1670079"/>
            <a:ext cx="6579533" cy="4780550"/>
          </a:xfrm>
        </p:spPr>
      </p:pic>
      <p:cxnSp>
        <p:nvCxnSpPr>
          <p:cNvPr id="6" name="直線矢印コネクタ 5"/>
          <p:cNvCxnSpPr/>
          <p:nvPr/>
        </p:nvCxnSpPr>
        <p:spPr>
          <a:xfrm>
            <a:off x="4465031" y="1967825"/>
            <a:ext cx="1509467" cy="418274"/>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52728" y="1420595"/>
            <a:ext cx="4012303" cy="789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この白いバケツの中に</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全て入っている</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cxnSp>
        <p:nvCxnSpPr>
          <p:cNvPr id="10" name="直線矢印コネクタ 9"/>
          <p:cNvCxnSpPr>
            <a:stCxn id="19" idx="3"/>
          </p:cNvCxnSpPr>
          <p:nvPr/>
        </p:nvCxnSpPr>
        <p:spPr>
          <a:xfrm>
            <a:off x="4465031" y="2819643"/>
            <a:ext cx="5367635" cy="609357"/>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21" idx="3"/>
          </p:cNvCxnSpPr>
          <p:nvPr/>
        </p:nvCxnSpPr>
        <p:spPr>
          <a:xfrm flipV="1">
            <a:off x="4470054" y="6035040"/>
            <a:ext cx="924906" cy="16133"/>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70053" y="4646107"/>
            <a:ext cx="2218130" cy="908976"/>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4403809" y="3604975"/>
            <a:ext cx="5837471" cy="984355"/>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452728" y="2386099"/>
            <a:ext cx="4012303" cy="867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次亜塩素酸ナトリウムの</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購入年月日の記載</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457750" y="3429000"/>
            <a:ext cx="4007281" cy="18486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メイリオ" panose="020B0604030504040204" pitchFamily="50" charset="-128"/>
                <a:ea typeface="メイリオ" panose="020B0604030504040204" pitchFamily="50" charset="-128"/>
              </a:rPr>
              <a:t>2ℓ</a:t>
            </a:r>
            <a:r>
              <a:rPr kumimoji="1" lang="ja-JP" altLang="en-US" sz="2400" dirty="0" smtClean="0">
                <a:solidFill>
                  <a:schemeClr val="tx1"/>
                </a:solidFill>
                <a:latin typeface="メイリオ" panose="020B0604030504040204" pitchFamily="50" charset="-128"/>
                <a:ea typeface="メイリオ" panose="020B0604030504040204" pitchFamily="50" charset="-128"/>
              </a:rPr>
              <a:t>に対してどこまで</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次亜塩素酸ナトリウムを</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入れるかを明示</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0.1</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濃度の次亜塩素酸ナトリウム</a:t>
            </a:r>
            <a:r>
              <a:rPr lang="ja-JP" altLang="en-US" sz="2000" dirty="0" smtClean="0">
                <a:solidFill>
                  <a:schemeClr val="tx1"/>
                </a:solidFill>
                <a:latin typeface="メイリオ" panose="020B0604030504040204" pitchFamily="50" charset="-128"/>
                <a:ea typeface="メイリオ" panose="020B0604030504040204" pitchFamily="50" charset="-128"/>
              </a:rPr>
              <a:t>をすぐ作るため）</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457750" y="5466217"/>
            <a:ext cx="4012304" cy="11699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購入日から日時が経過していた場合の希釈の量</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smtClean="0">
                <a:solidFill>
                  <a:schemeClr val="tx1"/>
                </a:solidFill>
                <a:latin typeface="メイリオ" panose="020B0604030504040204" pitchFamily="50" charset="-128"/>
                <a:ea typeface="メイリオ" panose="020B0604030504040204" pitchFamily="50" charset="-128"/>
              </a:rPr>
              <a:t>（製造メーカーからの情報提供）</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864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681446" y="221125"/>
            <a:ext cx="2989217" cy="719401"/>
          </a:xfrm>
          <a:solidFill>
            <a:schemeClr val="bg1"/>
          </a:solidFill>
        </p:spPr>
        <p:txBody>
          <a:bodyPr>
            <a:normAutofit/>
          </a:bodyPr>
          <a:lstStyle/>
          <a:p>
            <a:r>
              <a:rPr kumimoji="1" lang="ja-JP" altLang="en-US" sz="3600" dirty="0" smtClean="0">
                <a:latin typeface="メイリオ" panose="020B0604030504040204" pitchFamily="50" charset="-128"/>
                <a:ea typeface="メイリオ" panose="020B0604030504040204" pitchFamily="50" charset="-128"/>
              </a:rPr>
              <a:t>役割分担は？</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81446" y="1031966"/>
            <a:ext cx="10787742" cy="4963885"/>
          </a:xfrm>
        </p:spPr>
        <p:txBody>
          <a:bodyPr>
            <a:normAutofit/>
          </a:bodyPr>
          <a:lstStyle/>
          <a:p>
            <a:pPr marL="0" indent="0">
              <a:buNone/>
            </a:pPr>
            <a:endParaRPr lang="ja-JP" altLang="ja-JP" dirty="0"/>
          </a:p>
        </p:txBody>
      </p:sp>
      <p:sp>
        <p:nvSpPr>
          <p:cNvPr id="4" name="正方形/長方形 3"/>
          <p:cNvSpPr/>
          <p:nvPr/>
        </p:nvSpPr>
        <p:spPr>
          <a:xfrm>
            <a:off x="800853" y="6087291"/>
            <a:ext cx="10779872" cy="522514"/>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職員</a:t>
            </a:r>
            <a:r>
              <a:rPr kumimoji="1" lang="en-US" altLang="ja-JP" sz="2800" dirty="0" smtClean="0">
                <a:latin typeface="メイリオ" panose="020B0604030504040204" pitchFamily="50" charset="-128"/>
                <a:ea typeface="メイリオ" panose="020B0604030504040204" pitchFamily="50" charset="-128"/>
              </a:rPr>
              <a:t>A</a:t>
            </a:r>
            <a:r>
              <a:rPr kumimoji="1" lang="ja-JP" altLang="en-US" sz="2800" dirty="0" smtClean="0">
                <a:latin typeface="メイリオ" panose="020B0604030504040204" pitchFamily="50" charset="-128"/>
                <a:ea typeface="メイリオ" panose="020B0604030504040204" pitchFamily="50" charset="-128"/>
              </a:rPr>
              <a:t>以外は、汚染エリアへ入らない様、工夫できるのが理想的</a:t>
            </a:r>
            <a:endParaRPr kumimoji="1" lang="ja-JP" altLang="en-US" sz="2800" dirty="0">
              <a:latin typeface="メイリオ" panose="020B0604030504040204" pitchFamily="50" charset="-128"/>
              <a:ea typeface="メイリオ" panose="020B0604030504040204" pitchFamily="50" charset="-128"/>
            </a:endParaRPr>
          </a:p>
        </p:txBody>
      </p:sp>
      <p:sp>
        <p:nvSpPr>
          <p:cNvPr id="6" name="角丸四角形 5"/>
          <p:cNvSpPr/>
          <p:nvPr/>
        </p:nvSpPr>
        <p:spPr>
          <a:xfrm>
            <a:off x="713098" y="1123406"/>
            <a:ext cx="10756090" cy="2410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ja-JP" altLang="ja-JP" sz="2400" b="1" dirty="0" smtClean="0">
                <a:solidFill>
                  <a:schemeClr val="tx1"/>
                </a:solidFill>
                <a:latin typeface="メイリオ" panose="020B0604030504040204" pitchFamily="50" charset="-128"/>
                <a:ea typeface="メイリオ" panose="020B0604030504040204" pitchFamily="50" charset="-128"/>
              </a:rPr>
              <a:t>職員</a:t>
            </a:r>
            <a:r>
              <a:rPr lang="en-US" altLang="ja-JP" sz="2400" b="1" dirty="0" smtClean="0">
                <a:solidFill>
                  <a:schemeClr val="tx1"/>
                </a:solidFill>
                <a:latin typeface="メイリオ" panose="020B0604030504040204" pitchFamily="50" charset="-128"/>
                <a:ea typeface="メイリオ" panose="020B0604030504040204" pitchFamily="50" charset="-128"/>
              </a:rPr>
              <a:t>A</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ja-JP" sz="2400" b="1" dirty="0" smtClean="0">
                <a:solidFill>
                  <a:schemeClr val="tx1"/>
                </a:solidFill>
                <a:latin typeface="メイリオ" panose="020B0604030504040204" pitchFamily="50" charset="-128"/>
                <a:ea typeface="メイリオ" panose="020B0604030504040204" pitchFamily="50" charset="-128"/>
              </a:rPr>
              <a:t>「嘔吐物処理者」</a:t>
            </a:r>
            <a:r>
              <a:rPr lang="ja-JP" altLang="ja-JP" sz="2400" dirty="0" smtClean="0">
                <a:solidFill>
                  <a:schemeClr val="tx1"/>
                </a:solidFill>
                <a:latin typeface="メイリオ" panose="020B0604030504040204" pitchFamily="50" charset="-128"/>
                <a:ea typeface="メイリオ" panose="020B0604030504040204" pitchFamily="50" charset="-128"/>
              </a:rPr>
              <a:t>（＝嘔吐者に一番近い人）</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ja-JP" sz="2400" dirty="0" smtClean="0">
                <a:solidFill>
                  <a:schemeClr val="tx1"/>
                </a:solidFill>
                <a:latin typeface="メイリオ" panose="020B0604030504040204" pitchFamily="50" charset="-128"/>
                <a:ea typeface="メイリオ" panose="020B0604030504040204" pitchFamily="50" charset="-128"/>
              </a:rPr>
              <a:t>一次的な嘔吐者介護（「エチケット袋」を渡す、吐物がついた</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ja-JP" sz="2400" dirty="0" smtClean="0">
                <a:solidFill>
                  <a:schemeClr val="tx1"/>
                </a:solidFill>
                <a:latin typeface="メイリオ" panose="020B0604030504040204" pitchFamily="50" charset="-128"/>
                <a:ea typeface="メイリオ" panose="020B0604030504040204" pitchFamily="50" charset="-128"/>
              </a:rPr>
              <a:t>嘔吐者のものをビニール袋に入れる、など）</a:t>
            </a:r>
          </a:p>
          <a:p>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ja-JP" sz="2400" dirty="0" smtClean="0">
                <a:solidFill>
                  <a:schemeClr val="tx1"/>
                </a:solidFill>
                <a:latin typeface="メイリオ" panose="020B0604030504040204" pitchFamily="50" charset="-128"/>
                <a:ea typeface="メイリオ" panose="020B0604030504040204" pitchFamily="50" charset="-128"/>
              </a:rPr>
              <a:t>※「嘔吐物処理者」は</a:t>
            </a:r>
            <a:r>
              <a:rPr lang="en-US" altLang="ja-JP" sz="2400" dirty="0" smtClean="0">
                <a:solidFill>
                  <a:schemeClr val="tx1"/>
                </a:solidFill>
                <a:latin typeface="メイリオ" panose="020B0604030504040204" pitchFamily="50" charset="-128"/>
                <a:ea typeface="メイリオ" panose="020B0604030504040204" pitchFamily="50" charset="-128"/>
              </a:rPr>
              <a:t>2m</a:t>
            </a:r>
            <a:r>
              <a:rPr lang="ja-JP" altLang="ja-JP" sz="2400" dirty="0" smtClean="0">
                <a:solidFill>
                  <a:schemeClr val="tx1"/>
                </a:solidFill>
                <a:latin typeface="メイリオ" panose="020B0604030504040204" pitchFamily="50" charset="-128"/>
                <a:ea typeface="メイリオ" panose="020B0604030504040204" pitchFamily="50" charset="-128"/>
              </a:rPr>
              <a:t>以内に居たと思われるため、「汚染され</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ja-JP" sz="2400" dirty="0" err="1" smtClean="0">
                <a:solidFill>
                  <a:schemeClr val="tx1"/>
                </a:solidFill>
                <a:latin typeface="メイリオ" panose="020B0604030504040204" pitchFamily="50" charset="-128"/>
                <a:ea typeface="メイリオ" panose="020B0604030504040204" pitchFamily="50" charset="-128"/>
              </a:rPr>
              <a:t>て</a:t>
            </a:r>
            <a:r>
              <a:rPr lang="ja-JP" altLang="ja-JP" sz="2400" dirty="0" smtClean="0">
                <a:solidFill>
                  <a:schemeClr val="tx1"/>
                </a:solidFill>
                <a:latin typeface="メイリオ" panose="020B0604030504040204" pitchFamily="50" charset="-128"/>
                <a:ea typeface="メイリオ" panose="020B0604030504040204" pitchFamily="50" charset="-128"/>
              </a:rPr>
              <a:t>いる人」として扱う</a:t>
            </a:r>
            <a:endParaRPr lang="en-US" altLang="ja-JP" sz="2400" dirty="0" smtClean="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738218" y="3709854"/>
            <a:ext cx="8505260" cy="138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ja-JP" sz="2400" b="1" dirty="0" smtClean="0">
                <a:solidFill>
                  <a:schemeClr val="tx1"/>
                </a:solidFill>
                <a:latin typeface="メイリオ" panose="020B0604030504040204" pitchFamily="50" charset="-128"/>
                <a:ea typeface="メイリオ" panose="020B0604030504040204" pitchFamily="50" charset="-128"/>
              </a:rPr>
              <a:t>職員</a:t>
            </a:r>
            <a:r>
              <a:rPr lang="en-US" altLang="ja-JP" sz="2400" b="1" dirty="0" smtClean="0">
                <a:solidFill>
                  <a:schemeClr val="tx1"/>
                </a:solidFill>
                <a:latin typeface="メイリオ" panose="020B0604030504040204" pitchFamily="50" charset="-128"/>
                <a:ea typeface="メイリオ" panose="020B0604030504040204" pitchFamily="50" charset="-128"/>
              </a:rPr>
              <a:t>B</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ja-JP" sz="2400" b="1" dirty="0" smtClean="0">
                <a:solidFill>
                  <a:schemeClr val="tx1"/>
                </a:solidFill>
                <a:latin typeface="メイリオ" panose="020B0604030504040204" pitchFamily="50" charset="-128"/>
                <a:ea typeface="メイリオ" panose="020B0604030504040204" pitchFamily="50" charset="-128"/>
              </a:rPr>
              <a:t>「嘔吐物処理者の補助」</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a:t>
            </a:r>
            <a:r>
              <a:rPr lang="ja-JP" altLang="ja-JP" sz="2400" dirty="0" smtClean="0">
                <a:solidFill>
                  <a:schemeClr val="tx1"/>
                </a:solidFill>
                <a:latin typeface="メイリオ" panose="020B0604030504040204" pitchFamily="50" charset="-128"/>
                <a:ea typeface="メイリオ" panose="020B0604030504040204" pitchFamily="50" charset="-128"/>
              </a:rPr>
              <a:t>嘔吐物処理セットの用意</a:t>
            </a:r>
            <a:endParaRPr lang="en-US" altLang="ja-JP" sz="2400" dirty="0" smtClean="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ja-JP" sz="2400" dirty="0" smtClean="0">
                <a:solidFill>
                  <a:schemeClr val="tx1"/>
                </a:solidFill>
                <a:latin typeface="メイリオ" panose="020B0604030504040204" pitchFamily="50" charset="-128"/>
                <a:ea typeface="メイリオ" panose="020B0604030504040204" pitchFamily="50" charset="-128"/>
              </a:rPr>
              <a:t>「エチケット袋」・嘔吐者用のビニール袋の用意）</a:t>
            </a:r>
          </a:p>
        </p:txBody>
      </p:sp>
      <p:sp>
        <p:nvSpPr>
          <p:cNvPr id="8" name="角丸四角形 7"/>
          <p:cNvSpPr/>
          <p:nvPr/>
        </p:nvSpPr>
        <p:spPr>
          <a:xfrm>
            <a:off x="800853" y="5257801"/>
            <a:ext cx="6963843" cy="5747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ja-JP" altLang="ja-JP" sz="2400" b="1" dirty="0" smtClean="0">
                <a:solidFill>
                  <a:schemeClr val="tx1"/>
                </a:solidFill>
                <a:latin typeface="メイリオ" panose="020B0604030504040204" pitchFamily="50" charset="-128"/>
                <a:ea typeface="メイリオ" panose="020B0604030504040204" pitchFamily="50" charset="-128"/>
              </a:rPr>
              <a:t>職員</a:t>
            </a:r>
            <a:r>
              <a:rPr lang="en-US" altLang="ja-JP" sz="2400" b="1" dirty="0" smtClean="0">
                <a:solidFill>
                  <a:schemeClr val="tx1"/>
                </a:solidFill>
                <a:latin typeface="メイリオ" panose="020B0604030504040204" pitchFamily="50" charset="-128"/>
                <a:ea typeface="メイリオ" panose="020B0604030504040204" pitchFamily="50" charset="-128"/>
              </a:rPr>
              <a:t>C</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ja-JP" sz="2400" b="1" dirty="0" smtClean="0">
                <a:solidFill>
                  <a:schemeClr val="tx1"/>
                </a:solidFill>
                <a:latin typeface="メイリオ" panose="020B0604030504040204" pitchFamily="50" charset="-128"/>
                <a:ea typeface="メイリオ" panose="020B0604030504040204" pitchFamily="50" charset="-128"/>
              </a:rPr>
              <a:t>「一般人の誘導」</a:t>
            </a:r>
            <a:endParaRPr lang="ja-JP" altLang="ja-JP" sz="2400" dirty="0" smtClean="0">
              <a:solidFill>
                <a:schemeClr val="tx1"/>
              </a:solidFill>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10691190" y="438942"/>
            <a:ext cx="1345980" cy="1016221"/>
            <a:chOff x="9481726" y="4573119"/>
            <a:chExt cx="2691959" cy="2032442"/>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098" y="4573119"/>
              <a:ext cx="1797215" cy="1784247"/>
            </a:xfrm>
            <a:prstGeom prst="rect">
              <a:avLst/>
            </a:prstGeom>
          </p:spPr>
        </p:pic>
        <p:sp>
          <p:nvSpPr>
            <p:cNvPr id="11" name="正方形/長方形 10"/>
            <p:cNvSpPr/>
            <p:nvPr/>
          </p:nvSpPr>
          <p:spPr>
            <a:xfrm>
              <a:off x="9481726" y="6410419"/>
              <a:ext cx="2691959" cy="19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みらいカエル</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61929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314302" y="352788"/>
            <a:ext cx="7414596" cy="573094"/>
          </a:xfrm>
          <a:solidFill>
            <a:schemeClr val="bg1"/>
          </a:solidFill>
        </p:spPr>
        <p:txBody>
          <a:bodyPr>
            <a:normAutofit fontScale="90000"/>
          </a:bodyPr>
          <a:lstStyle/>
          <a:p>
            <a:pPr algn="ctr">
              <a:lnSpc>
                <a:spcPts val="4800"/>
              </a:lnSpc>
            </a:pPr>
            <a:r>
              <a:rPr kumimoji="1" lang="ja-JP" altLang="en-US" sz="4000" dirty="0" smtClean="0">
                <a:latin typeface="メイリオ" panose="020B0604030504040204" pitchFamily="50" charset="-128"/>
                <a:ea typeface="メイリオ" panose="020B0604030504040204" pitchFamily="50" charset="-128"/>
              </a:rPr>
              <a:t>嘔吐者発生時のスタッフの役割例</a:t>
            </a:r>
            <a:endParaRPr kumimoji="1" lang="ja-JP" altLang="en-US" sz="28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lstStyle/>
          <a:p>
            <a:endParaRPr kumimoji="1" lang="ja-JP" altLang="en-US" dirty="0"/>
          </a:p>
        </p:txBody>
      </p:sp>
      <p:sp>
        <p:nvSpPr>
          <p:cNvPr id="7" name="正方形/長方形 6"/>
          <p:cNvSpPr/>
          <p:nvPr/>
        </p:nvSpPr>
        <p:spPr>
          <a:xfrm>
            <a:off x="4323096" y="1227909"/>
            <a:ext cx="7424809" cy="54474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4423916" y="1389933"/>
            <a:ext cx="3482273" cy="4005036"/>
          </a:xfrm>
          <a:prstGeom prst="rect">
            <a:avLst/>
          </a:prstGeom>
        </p:spPr>
      </p:pic>
      <p:pic>
        <p:nvPicPr>
          <p:cNvPr id="9" name="図 8"/>
          <p:cNvPicPr>
            <a:picLocks noChangeAspect="1"/>
          </p:cNvPicPr>
          <p:nvPr/>
        </p:nvPicPr>
        <p:blipFill>
          <a:blip r:embed="rId4"/>
          <a:stretch>
            <a:fillRect/>
          </a:stretch>
        </p:blipFill>
        <p:spPr>
          <a:xfrm>
            <a:off x="4416841" y="5377854"/>
            <a:ext cx="3482273" cy="1169420"/>
          </a:xfrm>
          <a:prstGeom prst="rect">
            <a:avLst/>
          </a:prstGeom>
        </p:spPr>
      </p:pic>
      <p:pic>
        <p:nvPicPr>
          <p:cNvPr id="10" name="図 9"/>
          <p:cNvPicPr>
            <a:picLocks noChangeAspect="1"/>
          </p:cNvPicPr>
          <p:nvPr/>
        </p:nvPicPr>
        <p:blipFill>
          <a:blip r:embed="rId5"/>
          <a:stretch>
            <a:fillRect/>
          </a:stretch>
        </p:blipFill>
        <p:spPr>
          <a:xfrm>
            <a:off x="8021159" y="1389933"/>
            <a:ext cx="3587659" cy="2627581"/>
          </a:xfrm>
          <a:prstGeom prst="rect">
            <a:avLst/>
          </a:prstGeom>
        </p:spPr>
      </p:pic>
      <p:pic>
        <p:nvPicPr>
          <p:cNvPr id="11" name="図 10"/>
          <p:cNvPicPr>
            <a:picLocks noChangeAspect="1"/>
          </p:cNvPicPr>
          <p:nvPr/>
        </p:nvPicPr>
        <p:blipFill>
          <a:blip r:embed="rId6"/>
          <a:stretch>
            <a:fillRect/>
          </a:stretch>
        </p:blipFill>
        <p:spPr>
          <a:xfrm>
            <a:off x="8014084" y="3977906"/>
            <a:ext cx="3587659" cy="2570263"/>
          </a:xfrm>
          <a:prstGeom prst="rect">
            <a:avLst/>
          </a:prstGeom>
        </p:spPr>
      </p:pic>
      <p:sp>
        <p:nvSpPr>
          <p:cNvPr id="12" name="正方形/長方形 11"/>
          <p:cNvSpPr/>
          <p:nvPr/>
        </p:nvSpPr>
        <p:spPr>
          <a:xfrm>
            <a:off x="325310" y="1269379"/>
            <a:ext cx="3726689"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メイリオ" panose="020B0604030504040204" pitchFamily="50" charset="-128"/>
                <a:ea typeface="メイリオ" panose="020B0604030504040204" pitchFamily="50" charset="-128"/>
              </a:rPr>
              <a:t>焦って右往左往しない様</a:t>
            </a:r>
            <a:endParaRPr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lang="ja-JP" altLang="en-US" sz="2400" dirty="0" smtClean="0">
                <a:solidFill>
                  <a:schemeClr val="tx1"/>
                </a:solidFill>
                <a:latin typeface="メイリオ" panose="020B0604030504040204" pitchFamily="50" charset="-128"/>
                <a:ea typeface="メイリオ" panose="020B0604030504040204" pitchFamily="50" charset="-128"/>
              </a:rPr>
              <a:t>できるだけシンプルに</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314302" y="2564555"/>
            <a:ext cx="3726689" cy="1175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それぞれの役割の人が</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何をするのか、</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ステップ別に表示</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325310" y="3951642"/>
            <a:ext cx="3726689" cy="1782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消毒範囲とエリア分けを</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どの様にするのかを絵で表示</a:t>
            </a:r>
            <a:r>
              <a:rPr kumimoji="1" lang="ja-JP" altLang="en-US" sz="2000" dirty="0" smtClean="0">
                <a:solidFill>
                  <a:schemeClr val="tx1"/>
                </a:solidFill>
                <a:latin typeface="メイリオ" panose="020B0604030504040204" pitchFamily="50" charset="-128"/>
                <a:ea typeface="メイリオ" panose="020B0604030504040204" pitchFamily="50" charset="-128"/>
              </a:rPr>
              <a:t>（焦っていると文字は頭に入りにくい）</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25310" y="5979996"/>
            <a:ext cx="3726689" cy="5681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消毒方法を具体的に記載</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cxnSp>
        <p:nvCxnSpPr>
          <p:cNvPr id="16" name="直線矢印コネクタ 15"/>
          <p:cNvCxnSpPr/>
          <p:nvPr/>
        </p:nvCxnSpPr>
        <p:spPr>
          <a:xfrm>
            <a:off x="4050823" y="3227574"/>
            <a:ext cx="544545" cy="344572"/>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4045059" y="2874386"/>
            <a:ext cx="4233971" cy="2039417"/>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040991" y="4908357"/>
            <a:ext cx="4110232" cy="1384051"/>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8695592" y="874748"/>
            <a:ext cx="3095898" cy="4572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定期的</a:t>
            </a:r>
            <a:r>
              <a:rPr lang="ja-JP" altLang="en-US" b="1" dirty="0" smtClean="0">
                <a:latin typeface="メイリオ" panose="020B0604030504040204" pitchFamily="50" charset="-128"/>
                <a:ea typeface="メイリオ" panose="020B0604030504040204" pitchFamily="50" charset="-128"/>
              </a:rPr>
              <a:t>に見直しして更新</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206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326503" y="476988"/>
            <a:ext cx="8093297" cy="759028"/>
          </a:xfrm>
          <a:solidFill>
            <a:schemeClr val="bg1"/>
          </a:solidFill>
        </p:spPr>
        <p:txBody>
          <a:bodyPr>
            <a:normAutofit/>
          </a:bodyPr>
          <a:lstStyle/>
          <a:p>
            <a:pPr>
              <a:lnSpc>
                <a:spcPts val="4800"/>
              </a:lnSpc>
            </a:pPr>
            <a:r>
              <a:rPr kumimoji="1" lang="ja-JP" altLang="en-US" sz="3600" dirty="0" smtClean="0">
                <a:latin typeface="メイリオ" panose="020B0604030504040204" pitchFamily="50" charset="-128"/>
                <a:ea typeface="メイリオ" panose="020B0604030504040204" pitchFamily="50" charset="-128"/>
              </a:rPr>
              <a:t>物の消毒は拭き上げ</a:t>
            </a:r>
            <a:r>
              <a:rPr lang="ja-JP" altLang="en-US" sz="3600" dirty="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換気も忘れずに</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326503" y="1997680"/>
            <a:ext cx="5141119" cy="3991451"/>
          </a:xfrm>
          <a:prstGeom prst="rect">
            <a:avLst/>
          </a:prstGeom>
        </p:spPr>
      </p:pic>
      <p:pic>
        <p:nvPicPr>
          <p:cNvPr id="6" name="図 5"/>
          <p:cNvPicPr>
            <a:picLocks noChangeAspect="1"/>
          </p:cNvPicPr>
          <p:nvPr/>
        </p:nvPicPr>
        <p:blipFill>
          <a:blip r:embed="rId4"/>
          <a:stretch>
            <a:fillRect/>
          </a:stretch>
        </p:blipFill>
        <p:spPr>
          <a:xfrm>
            <a:off x="5911243" y="1997679"/>
            <a:ext cx="5954255" cy="2903845"/>
          </a:xfrm>
          <a:prstGeom prst="rect">
            <a:avLst/>
          </a:prstGeom>
        </p:spPr>
      </p:pic>
    </p:spTree>
    <p:extLst>
      <p:ext uri="{BB962C8B-B14F-4D97-AF65-F5344CB8AC3E}">
        <p14:creationId xmlns:p14="http://schemas.microsoft.com/office/powerpoint/2010/main" val="370881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5" name="タイトル 1"/>
          <p:cNvSpPr txBox="1">
            <a:spLocks/>
          </p:cNvSpPr>
          <p:nvPr/>
        </p:nvSpPr>
        <p:spPr>
          <a:xfrm>
            <a:off x="262597" y="230188"/>
            <a:ext cx="11605846" cy="98635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latin typeface="メイリオ" panose="020B0604030504040204" pitchFamily="50" charset="-128"/>
                <a:ea typeface="メイリオ" panose="020B0604030504040204" pitchFamily="50" charset="-128"/>
              </a:rPr>
              <a:t>「窓・扉の開放による効果」</a:t>
            </a:r>
            <a:endParaRPr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「サーキュレーターの設置場所とその効果」の実験について</a:t>
            </a:r>
            <a:endParaRPr lang="ja-JP" altLang="en-US" sz="2800"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262597" y="1381213"/>
            <a:ext cx="11605846" cy="531211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800" dirty="0"/>
          </a:p>
        </p:txBody>
      </p:sp>
      <p:pic>
        <p:nvPicPr>
          <p:cNvPr id="7" name="図 6"/>
          <p:cNvPicPr>
            <a:picLocks noChangeAspect="1"/>
          </p:cNvPicPr>
          <p:nvPr/>
        </p:nvPicPr>
        <p:blipFill>
          <a:blip r:embed="rId3"/>
          <a:stretch>
            <a:fillRect/>
          </a:stretch>
        </p:blipFill>
        <p:spPr>
          <a:xfrm>
            <a:off x="628239" y="1439681"/>
            <a:ext cx="5662804" cy="2020243"/>
          </a:xfrm>
          <a:prstGeom prst="rect">
            <a:avLst/>
          </a:prstGeom>
        </p:spPr>
      </p:pic>
      <p:sp>
        <p:nvSpPr>
          <p:cNvPr id="8" name="正方形/長方形 7"/>
          <p:cNvSpPr/>
          <p:nvPr/>
        </p:nvSpPr>
        <p:spPr>
          <a:xfrm>
            <a:off x="3814403" y="3459924"/>
            <a:ext cx="2476640" cy="404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資料提供：東京理科大学　倉渕隆教授</a:t>
            </a:r>
            <a:endParaRPr kumimoji="1" lang="ja-JP" altLang="en-US" sz="1050" dirty="0">
              <a:solidFill>
                <a:schemeClr val="tx1"/>
              </a:solidFill>
            </a:endParaRPr>
          </a:p>
        </p:txBody>
      </p:sp>
      <p:sp>
        <p:nvSpPr>
          <p:cNvPr id="9" name="正方形/長方形 8"/>
          <p:cNvSpPr/>
          <p:nvPr/>
        </p:nvSpPr>
        <p:spPr>
          <a:xfrm>
            <a:off x="6884077" y="1704263"/>
            <a:ext cx="4281911" cy="93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メイリオ" panose="020B0604030504040204" pitchFamily="50" charset="-128"/>
                <a:ea typeface="メイリオ" panose="020B0604030504040204" pitchFamily="50" charset="-128"/>
              </a:rPr>
              <a:t>12</a:t>
            </a:r>
            <a:r>
              <a:rPr kumimoji="1" lang="ja-JP" altLang="en-US" sz="2000" dirty="0" smtClean="0">
                <a:solidFill>
                  <a:schemeClr val="tx1"/>
                </a:solidFill>
                <a:latin typeface="メイリオ" panose="020B0604030504040204" pitchFamily="50" charset="-128"/>
                <a:ea typeface="メイリオ" panose="020B0604030504040204" pitchFamily="50" charset="-128"/>
              </a:rPr>
              <a:t>月初旬の小学校の教室での窓・扉の開放による効果を換気回数を指標として検討した結果</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6657114" y="2779826"/>
            <a:ext cx="5211329" cy="93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メイリオ" panose="020B0604030504040204" pitchFamily="50" charset="-128"/>
                <a:ea typeface="メイリオ" panose="020B0604030504040204" pitchFamily="50" charset="-128"/>
              </a:rPr>
              <a:t>換気の効果は</a:t>
            </a:r>
            <a:endParaRPr kumimoji="1" lang="en-US" altLang="ja-JP" sz="2000" dirty="0" smtClean="0">
              <a:solidFill>
                <a:schemeClr val="tx1"/>
              </a:solidFill>
              <a:latin typeface="メイリオ" panose="020B0604030504040204" pitchFamily="50" charset="-128"/>
              <a:ea typeface="メイリオ" panose="020B0604030504040204" pitchFamily="50" charset="-128"/>
            </a:endParaRPr>
          </a:p>
          <a:p>
            <a:r>
              <a:rPr lang="en-US" altLang="ja-JP" sz="2000" dirty="0" smtClean="0">
                <a:solidFill>
                  <a:schemeClr val="tx1"/>
                </a:solidFill>
                <a:latin typeface="メイリオ" panose="020B0604030504040204" pitchFamily="50" charset="-128"/>
                <a:ea typeface="メイリオ" panose="020B0604030504040204" pitchFamily="50" charset="-128"/>
              </a:rPr>
              <a:t>Case1</a:t>
            </a:r>
            <a:r>
              <a:rPr lang="ja-JP" altLang="en-US" sz="2000" dirty="0" err="1" smtClean="0">
                <a:solidFill>
                  <a:schemeClr val="tx1"/>
                </a:solidFill>
                <a:latin typeface="メイリオ" panose="020B0604030504040204" pitchFamily="50" charset="-128"/>
                <a:ea typeface="メイリオ" panose="020B0604030504040204" pitchFamily="50" charset="-128"/>
              </a:rPr>
              <a:t>ｰ</a:t>
            </a:r>
            <a:r>
              <a:rPr lang="en-US" altLang="ja-JP" sz="2000" dirty="0" smtClean="0">
                <a:solidFill>
                  <a:schemeClr val="tx1"/>
                </a:solidFill>
                <a:latin typeface="メイリオ" panose="020B0604030504040204" pitchFamily="50" charset="-128"/>
                <a:ea typeface="メイリオ" panose="020B0604030504040204" pitchFamily="50" charset="-128"/>
              </a:rPr>
              <a:t>4</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Case1</a:t>
            </a:r>
            <a:r>
              <a:rPr lang="ja-JP" altLang="en-US" sz="2000" dirty="0" err="1" smtClean="0">
                <a:solidFill>
                  <a:schemeClr val="tx1"/>
                </a:solidFill>
                <a:latin typeface="メイリオ" panose="020B0604030504040204" pitchFamily="50" charset="-128"/>
                <a:ea typeface="メイリオ" panose="020B0604030504040204" pitchFamily="50" charset="-128"/>
              </a:rPr>
              <a:t>ｰ</a:t>
            </a:r>
            <a:r>
              <a:rPr lang="en-US" altLang="ja-JP" sz="2000" dirty="0" smtClean="0">
                <a:solidFill>
                  <a:schemeClr val="tx1"/>
                </a:solidFill>
                <a:latin typeface="メイリオ" panose="020B0604030504040204" pitchFamily="50" charset="-128"/>
                <a:ea typeface="メイリオ" panose="020B0604030504040204" pitchFamily="50" charset="-128"/>
              </a:rPr>
              <a:t>3</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Case1</a:t>
            </a:r>
            <a:r>
              <a:rPr lang="ja-JP" altLang="en-US" sz="2000" dirty="0" err="1" smtClean="0">
                <a:solidFill>
                  <a:schemeClr val="tx1"/>
                </a:solidFill>
                <a:latin typeface="メイリオ" panose="020B0604030504040204" pitchFamily="50" charset="-128"/>
                <a:ea typeface="メイリオ" panose="020B0604030504040204" pitchFamily="50" charset="-128"/>
              </a:rPr>
              <a:t>ｰ</a:t>
            </a:r>
            <a:r>
              <a:rPr lang="en-US" altLang="ja-JP" sz="2000" dirty="0" smtClean="0">
                <a:solidFill>
                  <a:schemeClr val="tx1"/>
                </a:solidFill>
                <a:latin typeface="メイリオ" panose="020B0604030504040204" pitchFamily="50" charset="-128"/>
                <a:ea typeface="メイリオ" panose="020B0604030504040204" pitchFamily="50" charset="-128"/>
              </a:rPr>
              <a:t>2</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Case1</a:t>
            </a:r>
            <a:r>
              <a:rPr lang="ja-JP" altLang="en-US" sz="2000" dirty="0" err="1" smtClean="0">
                <a:solidFill>
                  <a:schemeClr val="tx1"/>
                </a:solidFill>
                <a:latin typeface="メイリオ" panose="020B0604030504040204" pitchFamily="50" charset="-128"/>
                <a:ea typeface="メイリオ" panose="020B0604030504040204" pitchFamily="50" charset="-128"/>
              </a:rPr>
              <a:t>ｰ</a:t>
            </a:r>
            <a:r>
              <a:rPr lang="en-US" altLang="ja-JP" sz="2000" dirty="0" smtClean="0">
                <a:solidFill>
                  <a:schemeClr val="tx1"/>
                </a:solidFill>
                <a:latin typeface="メイリオ" panose="020B0604030504040204" pitchFamily="50" charset="-128"/>
                <a:ea typeface="メイリオ" panose="020B0604030504040204" pitchFamily="50" charset="-128"/>
              </a:rPr>
              <a:t>1</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62918" y="3535314"/>
            <a:ext cx="2736842" cy="354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a:t>
            </a:r>
            <a:r>
              <a:rPr kumimoji="1" lang="ja-JP" altLang="en-US" sz="1200" dirty="0" smtClean="0">
                <a:solidFill>
                  <a:schemeClr val="tx1"/>
                </a:solidFill>
              </a:rPr>
              <a:t>時間に何回外気と入れ替わったか</a:t>
            </a:r>
            <a:endParaRPr kumimoji="1" lang="ja-JP" altLang="en-US" sz="1200" dirty="0">
              <a:solidFill>
                <a:schemeClr val="tx1"/>
              </a:solidFill>
            </a:endParaRPr>
          </a:p>
        </p:txBody>
      </p:sp>
      <p:cxnSp>
        <p:nvCxnSpPr>
          <p:cNvPr id="13" name="直線矢印コネクタ 12"/>
          <p:cNvCxnSpPr/>
          <p:nvPr/>
        </p:nvCxnSpPr>
        <p:spPr>
          <a:xfrm flipH="1" flipV="1">
            <a:off x="1074701" y="3327130"/>
            <a:ext cx="1004" cy="243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4"/>
          <a:stretch>
            <a:fillRect/>
          </a:stretch>
        </p:blipFill>
        <p:spPr>
          <a:xfrm>
            <a:off x="519704" y="3934859"/>
            <a:ext cx="5879874" cy="2678297"/>
          </a:xfrm>
          <a:prstGeom prst="rect">
            <a:avLst/>
          </a:prstGeom>
        </p:spPr>
      </p:pic>
      <p:sp>
        <p:nvSpPr>
          <p:cNvPr id="18" name="正方形/長方形 17"/>
          <p:cNvSpPr/>
          <p:nvPr/>
        </p:nvSpPr>
        <p:spPr>
          <a:xfrm>
            <a:off x="6884074" y="3890255"/>
            <a:ext cx="4572049" cy="1463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メイリオ" panose="020B0604030504040204" pitchFamily="50" charset="-128"/>
                <a:ea typeface="メイリオ" panose="020B0604030504040204" pitchFamily="50" charset="-128"/>
              </a:rPr>
              <a:t>12</a:t>
            </a:r>
            <a:r>
              <a:rPr kumimoji="1" lang="ja-JP" altLang="en-US" sz="2000" dirty="0" smtClean="0">
                <a:solidFill>
                  <a:schemeClr val="tx1"/>
                </a:solidFill>
                <a:latin typeface="メイリオ" panose="020B0604030504040204" pitchFamily="50" charset="-128"/>
                <a:ea typeface="メイリオ" panose="020B0604030504040204" pitchFamily="50" charset="-128"/>
              </a:rPr>
              <a:t>月初旬の小学校の教室（窓全閉、</a:t>
            </a:r>
            <a:endParaRPr kumimoji="1" lang="en-US" altLang="ja-JP" sz="2000" dirty="0" smtClean="0">
              <a:solidFill>
                <a:schemeClr val="tx1"/>
              </a:solidFill>
              <a:latin typeface="メイリオ" panose="020B0604030504040204" pitchFamily="50" charset="-128"/>
              <a:ea typeface="メイリオ" panose="020B0604030504040204" pitchFamily="50" charset="-128"/>
            </a:endParaRPr>
          </a:p>
          <a:p>
            <a:r>
              <a:rPr kumimoji="1" lang="ja-JP" altLang="en-US" sz="2000" dirty="0" smtClean="0">
                <a:solidFill>
                  <a:schemeClr val="tx1"/>
                </a:solidFill>
                <a:latin typeface="メイリオ" panose="020B0604030504040204" pitchFamily="50" charset="-128"/>
                <a:ea typeface="メイリオ" panose="020B0604030504040204" pitchFamily="50" charset="-128"/>
              </a:rPr>
              <a:t>廊下側の扉全開、エアコン未使用）でサーキュレーターを</a:t>
            </a:r>
            <a:r>
              <a:rPr kumimoji="1" lang="en-US" altLang="ja-JP" sz="2000" dirty="0" smtClean="0">
                <a:solidFill>
                  <a:schemeClr val="tx1"/>
                </a:solidFill>
                <a:latin typeface="メイリオ" panose="020B0604030504040204" pitchFamily="50" charset="-128"/>
                <a:ea typeface="メイリオ" panose="020B0604030504040204" pitchFamily="50" charset="-128"/>
              </a:rPr>
              <a:t>1</a:t>
            </a:r>
            <a:r>
              <a:rPr kumimoji="1" lang="ja-JP" altLang="en-US" sz="2000" dirty="0" smtClean="0">
                <a:solidFill>
                  <a:schemeClr val="tx1"/>
                </a:solidFill>
                <a:latin typeface="メイリオ" panose="020B0604030504040204" pitchFamily="50" charset="-128"/>
                <a:ea typeface="メイリオ" panose="020B0604030504040204" pitchFamily="50" charset="-128"/>
              </a:rPr>
              <a:t>台使用時の換気回数を指標として検討した結果</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7087527" y="5200305"/>
            <a:ext cx="4165141" cy="93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メイリオ" panose="020B0604030504040204" pitchFamily="50" charset="-128"/>
                <a:ea typeface="メイリオ" panose="020B0604030504040204" pitchFamily="50" charset="-128"/>
              </a:rPr>
              <a:t>換気の効果は</a:t>
            </a:r>
            <a:endParaRPr kumimoji="1" lang="en-US" altLang="ja-JP" sz="2000" dirty="0" smtClean="0">
              <a:solidFill>
                <a:schemeClr val="tx1"/>
              </a:solidFill>
              <a:latin typeface="メイリオ" panose="020B0604030504040204" pitchFamily="50" charset="-128"/>
              <a:ea typeface="メイリオ" panose="020B0604030504040204" pitchFamily="50" charset="-128"/>
            </a:endParaRPr>
          </a:p>
          <a:p>
            <a:r>
              <a:rPr lang="en-US" altLang="ja-JP" sz="2000" dirty="0" smtClean="0">
                <a:solidFill>
                  <a:schemeClr val="tx1"/>
                </a:solidFill>
                <a:latin typeface="メイリオ" panose="020B0604030504040204" pitchFamily="50" charset="-128"/>
                <a:ea typeface="メイリオ" panose="020B0604030504040204" pitchFamily="50" charset="-128"/>
              </a:rPr>
              <a:t>Case2</a:t>
            </a:r>
            <a:r>
              <a:rPr lang="ja-JP" altLang="en-US" sz="2000" dirty="0" err="1" smtClean="0">
                <a:solidFill>
                  <a:schemeClr val="tx1"/>
                </a:solidFill>
                <a:latin typeface="メイリオ" panose="020B0604030504040204" pitchFamily="50" charset="-128"/>
                <a:ea typeface="メイリオ" panose="020B0604030504040204" pitchFamily="50" charset="-128"/>
              </a:rPr>
              <a:t>ｰ</a:t>
            </a:r>
            <a:r>
              <a:rPr lang="en-US" altLang="ja-JP" sz="2000" dirty="0" smtClean="0">
                <a:solidFill>
                  <a:schemeClr val="tx1"/>
                </a:solidFill>
                <a:latin typeface="メイリオ" panose="020B0604030504040204" pitchFamily="50" charset="-128"/>
                <a:ea typeface="メイリオ" panose="020B0604030504040204" pitchFamily="50" charset="-128"/>
              </a:rPr>
              <a:t>2</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Case2</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1</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Case2</a:t>
            </a:r>
            <a:r>
              <a:rPr lang="ja-JP" altLang="en-US" sz="2000" dirty="0" smtClean="0">
                <a:solidFill>
                  <a:schemeClr val="tx1"/>
                </a:solidFill>
                <a:latin typeface="メイリオ" panose="020B0604030504040204" pitchFamily="50" charset="-128"/>
                <a:ea typeface="メイリオ" panose="020B0604030504040204" pitchFamily="50" charset="-128"/>
              </a:rPr>
              <a:t>－</a:t>
            </a:r>
            <a:r>
              <a:rPr lang="en-US" altLang="ja-JP" sz="2000" dirty="0" smtClean="0">
                <a:solidFill>
                  <a:schemeClr val="tx1"/>
                </a:solidFill>
                <a:latin typeface="メイリオ" panose="020B0604030504040204" pitchFamily="50" charset="-128"/>
                <a:ea typeface="メイリオ" panose="020B0604030504040204" pitchFamily="50" charset="-128"/>
              </a:rPr>
              <a:t>3</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4022889" y="6363639"/>
            <a:ext cx="2507988" cy="404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資料提供：東京理科大学　倉渕隆教授</a:t>
            </a:r>
            <a:endParaRPr kumimoji="1" lang="ja-JP" altLang="en-US" sz="1050" dirty="0">
              <a:solidFill>
                <a:schemeClr val="tx1"/>
              </a:solidFill>
            </a:endParaRPr>
          </a:p>
        </p:txBody>
      </p:sp>
      <p:sp>
        <p:nvSpPr>
          <p:cNvPr id="21" name="正方形/長方形 20"/>
          <p:cNvSpPr/>
          <p:nvPr/>
        </p:nvSpPr>
        <p:spPr>
          <a:xfrm>
            <a:off x="8147633" y="6047197"/>
            <a:ext cx="3524663" cy="576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メイリオ" panose="020B0604030504040204" pitchFamily="50" charset="-128"/>
                <a:ea typeface="メイリオ" panose="020B0604030504040204" pitchFamily="50" charset="-128"/>
              </a:rPr>
              <a:t>「学校における感染症対策実践事例集」（令和４年３月公益財団法人日本学校保健会）より一部抜粋</a:t>
            </a:r>
            <a:endParaRPr lang="en-US" altLang="ja-JP" sz="1050" b="1" dirty="0" smtClean="0">
              <a:solidFill>
                <a:schemeClr val="tx1"/>
              </a:solidFill>
              <a:latin typeface="メイリオ" panose="020B0604030504040204" pitchFamily="50" charset="-128"/>
              <a:ea typeface="メイリオ" panose="020B0604030504040204" pitchFamily="50" charset="-128"/>
            </a:endParaRPr>
          </a:p>
        </p:txBody>
      </p:sp>
      <p:sp>
        <p:nvSpPr>
          <p:cNvPr id="22" name="楕円 21"/>
          <p:cNvSpPr/>
          <p:nvPr/>
        </p:nvSpPr>
        <p:spPr>
          <a:xfrm>
            <a:off x="10356334" y="315647"/>
            <a:ext cx="1387677" cy="8514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500"/>
              </a:lnSpc>
            </a:pPr>
            <a:r>
              <a:rPr lang="ja-JP" altLang="en-US" sz="2800" dirty="0">
                <a:latin typeface="メイリオ" panose="020B0604030504040204" pitchFamily="50" charset="-128"/>
                <a:ea typeface="メイリオ" panose="020B0604030504040204" pitchFamily="50" charset="-128"/>
              </a:rPr>
              <a:t>参考</a:t>
            </a:r>
            <a:endParaRPr kumimoji="1" lang="en-US" altLang="ja-JP" sz="2800" dirty="0" smtClean="0">
              <a:latin typeface="メイリオ" panose="020B0604030504040204" pitchFamily="50" charset="-128"/>
              <a:ea typeface="メイリオ" panose="020B0604030504040204" pitchFamily="50" charset="-128"/>
            </a:endParaRPr>
          </a:p>
        </p:txBody>
      </p:sp>
      <p:sp>
        <p:nvSpPr>
          <p:cNvPr id="23" name="正方形/長方形 22"/>
          <p:cNvSpPr/>
          <p:nvPr/>
        </p:nvSpPr>
        <p:spPr>
          <a:xfrm>
            <a:off x="5146766" y="1439681"/>
            <a:ext cx="1144277" cy="202024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75502" y="3934859"/>
            <a:ext cx="1510007" cy="242877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644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477007" y="195917"/>
            <a:ext cx="11237985" cy="1658425"/>
          </a:xfrm>
          <a:solidFill>
            <a:schemeClr val="bg1"/>
          </a:solidFill>
        </p:spPr>
        <p:txBody>
          <a:bodyPr>
            <a:normAutofit/>
          </a:bodyPr>
          <a:lstStyle/>
          <a:p>
            <a:r>
              <a:rPr lang="ja-JP" altLang="en-US" sz="2800" dirty="0">
                <a:latin typeface="メイリオ" panose="020B0604030504040204" pitchFamily="50" charset="-128"/>
                <a:ea typeface="メイリオ" panose="020B0604030504040204" pitchFamily="50" charset="-128"/>
              </a:rPr>
              <a:t>日々の換気について</a:t>
            </a:r>
            <a:r>
              <a:rPr lang="ja-JP" altLang="en-US" sz="2800" dirty="0" smtClean="0">
                <a:latin typeface="メイリオ" panose="020B0604030504040204" pitchFamily="50" charset="-128"/>
                <a:ea typeface="メイリオ" panose="020B0604030504040204" pitchFamily="50" charset="-128"/>
              </a:rPr>
              <a:t>は</a:t>
            </a:r>
            <a:r>
              <a:rPr lang="en-US" altLang="ja-JP" sz="2800" dirty="0" smtClean="0">
                <a:latin typeface="メイリオ" panose="020B0604030504040204" pitchFamily="50" charset="-128"/>
                <a:ea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「エアロゾル感染対策ガイドブック」高齢者・障害者・障害児施設版（京都府</a:t>
            </a:r>
            <a:r>
              <a:rPr lang="ja-JP" altLang="en-US" sz="2800" dirty="0" smtClean="0">
                <a:latin typeface="メイリオ" panose="020B0604030504040204" pitchFamily="50" charset="-128"/>
                <a:ea typeface="メイリオ" panose="020B0604030504040204" pitchFamily="50" charset="-128"/>
              </a:rPr>
              <a:t>）もご参考に</a:t>
            </a:r>
            <a:endParaRPr kumimoji="1" lang="ja-JP" altLang="en-US" sz="28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38200" y="2445025"/>
            <a:ext cx="10515600" cy="3731937"/>
          </a:xfrm>
        </p:spPr>
        <p:txBody>
          <a:bodyPr/>
          <a:lstStyle/>
          <a:p>
            <a:pPr marL="0" indent="0">
              <a:buNone/>
            </a:pPr>
            <a:endParaRPr kumimoji="1" lang="ja-JP" altLang="en-US" dirty="0"/>
          </a:p>
        </p:txBody>
      </p:sp>
      <p:sp>
        <p:nvSpPr>
          <p:cNvPr id="4" name="正方形/長方形 3"/>
          <p:cNvSpPr/>
          <p:nvPr/>
        </p:nvSpPr>
        <p:spPr>
          <a:xfrm>
            <a:off x="0" y="2027583"/>
            <a:ext cx="11416465" cy="159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endParaRPr>
          </a:p>
        </p:txBody>
      </p:sp>
      <p:pic>
        <p:nvPicPr>
          <p:cNvPr id="5" name="図 4"/>
          <p:cNvPicPr>
            <a:picLocks noChangeAspect="1"/>
          </p:cNvPicPr>
          <p:nvPr/>
        </p:nvPicPr>
        <p:blipFill>
          <a:blip r:embed="rId3"/>
          <a:stretch>
            <a:fillRect/>
          </a:stretch>
        </p:blipFill>
        <p:spPr>
          <a:xfrm>
            <a:off x="8517323" y="2050259"/>
            <a:ext cx="3286910" cy="4521467"/>
          </a:xfrm>
          <a:prstGeom prst="rect">
            <a:avLst/>
          </a:prstGeom>
        </p:spPr>
      </p:pic>
      <p:pic>
        <p:nvPicPr>
          <p:cNvPr id="6" name="図 5"/>
          <p:cNvPicPr>
            <a:picLocks noChangeAspect="1"/>
          </p:cNvPicPr>
          <p:nvPr/>
        </p:nvPicPr>
        <p:blipFill>
          <a:blip r:embed="rId4"/>
          <a:stretch>
            <a:fillRect/>
          </a:stretch>
        </p:blipFill>
        <p:spPr>
          <a:xfrm>
            <a:off x="407573" y="3315094"/>
            <a:ext cx="3600886" cy="3169794"/>
          </a:xfrm>
          <a:prstGeom prst="rect">
            <a:avLst/>
          </a:prstGeom>
        </p:spPr>
      </p:pic>
      <p:pic>
        <p:nvPicPr>
          <p:cNvPr id="7" name="図 6"/>
          <p:cNvPicPr>
            <a:picLocks noChangeAspect="1"/>
          </p:cNvPicPr>
          <p:nvPr/>
        </p:nvPicPr>
        <p:blipFill>
          <a:blip r:embed="rId5"/>
          <a:stretch>
            <a:fillRect/>
          </a:stretch>
        </p:blipFill>
        <p:spPr>
          <a:xfrm>
            <a:off x="4240742" y="2952773"/>
            <a:ext cx="4044297" cy="3564708"/>
          </a:xfrm>
          <a:prstGeom prst="rect">
            <a:avLst/>
          </a:prstGeom>
        </p:spPr>
      </p:pic>
    </p:spTree>
    <p:extLst>
      <p:ext uri="{BB962C8B-B14F-4D97-AF65-F5344CB8AC3E}">
        <p14:creationId xmlns:p14="http://schemas.microsoft.com/office/powerpoint/2010/main" val="3376636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TM03457444[[fn=基礎]]</Template>
  <TotalTime>546</TotalTime>
  <Words>2400</Words>
  <Application>Microsoft Office PowerPoint</Application>
  <PresentationFormat>ワイド画面</PresentationFormat>
  <Paragraphs>174</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メイリオ</vt:lpstr>
      <vt:lpstr>游ゴシック</vt:lpstr>
      <vt:lpstr>游ゴシック Light</vt:lpstr>
      <vt:lpstr>Arial</vt:lpstr>
      <vt:lpstr>Office テーマ</vt:lpstr>
      <vt:lpstr>感染性胃腸炎発生時に スムーズに対応するためのポイントと準備例</vt:lpstr>
      <vt:lpstr>嘔吐物処理グッズを効率よく出せるか</vt:lpstr>
      <vt:lpstr>嘔吐物処理グッズの工夫例（嘔吐者用）</vt:lpstr>
      <vt:lpstr>嘔吐物処理グッズの工夫例（処理担当用）</vt:lpstr>
      <vt:lpstr>役割分担は？</vt:lpstr>
      <vt:lpstr>嘔吐者発生時のスタッフの役割例</vt:lpstr>
      <vt:lpstr>物の消毒は拭き上げ・換気も忘れずに</vt:lpstr>
      <vt:lpstr>PowerPoint プレゼンテーション</vt:lpstr>
      <vt:lpstr>日々の換気については  「エアロゾル感染対策ガイドブック」高齢者・障害者・障害児施設版（京都府）もご参考に</vt:lpstr>
      <vt:lpstr>PowerPoint プレゼンテーション</vt:lpstr>
      <vt:lpstr>もし、自分が体調不良になったら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由紀子</dc:creator>
  <cp:lastModifiedBy>内藤 由紀子</cp:lastModifiedBy>
  <cp:revision>66</cp:revision>
  <dcterms:created xsi:type="dcterms:W3CDTF">2023-09-25T05:20:09Z</dcterms:created>
  <dcterms:modified xsi:type="dcterms:W3CDTF">2023-11-29T09:08:48Z</dcterms:modified>
</cp:coreProperties>
</file>